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57" r:id="rId5"/>
    <p:sldId id="260" r:id="rId6"/>
    <p:sldId id="275" r:id="rId7"/>
    <p:sldId id="261" r:id="rId8"/>
    <p:sldId id="269" r:id="rId9"/>
    <p:sldId id="270" r:id="rId10"/>
    <p:sldId id="264" r:id="rId11"/>
    <p:sldId id="272" r:id="rId12"/>
    <p:sldId id="271" r:id="rId13"/>
    <p:sldId id="273" r:id="rId14"/>
    <p:sldId id="274" r:id="rId15"/>
    <p:sldId id="276" r:id="rId16"/>
    <p:sldId id="277" r:id="rId17"/>
    <p:sldId id="278" r:id="rId18"/>
    <p:sldId id="286" r:id="rId19"/>
    <p:sldId id="287" r:id="rId20"/>
    <p:sldId id="279" r:id="rId21"/>
    <p:sldId id="280" r:id="rId22"/>
    <p:sldId id="288" r:id="rId23"/>
    <p:sldId id="281" r:id="rId24"/>
    <p:sldId id="282" r:id="rId25"/>
    <p:sldId id="283" r:id="rId26"/>
    <p:sldId id="289" r:id="rId27"/>
    <p:sldId id="290" r:id="rId28"/>
    <p:sldId id="284" r:id="rId29"/>
    <p:sldId id="285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16" r:id="rId44"/>
    <p:sldId id="304" r:id="rId45"/>
    <p:sldId id="320" r:id="rId46"/>
    <p:sldId id="317" r:id="rId47"/>
    <p:sldId id="321" r:id="rId48"/>
    <p:sldId id="305" r:id="rId49"/>
    <p:sldId id="318" r:id="rId50"/>
    <p:sldId id="319" r:id="rId51"/>
    <p:sldId id="322" r:id="rId52"/>
    <p:sldId id="315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43" r:id="rId64"/>
    <p:sldId id="33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8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7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6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0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126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8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09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0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6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34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46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8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2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47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40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58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15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1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17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6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51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26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71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80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3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9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4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5454-CBB5-4C06-8502-E1151DE495C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751-3D0B-45E4-A78C-E95DF348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7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141C-4423-40E9-A75E-8E7B975F60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FA6EE6-FC47-4E85-B69C-F8C750AF1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A98445-0C89-49E8-AD97-F10A35BA1666}" type="datetimeFigureOut">
              <a:rPr lang="en-US" smtClean="0">
                <a:solidFill>
                  <a:prstClr val="black"/>
                </a:solidFill>
              </a:rPr>
              <a:pPr/>
              <a:t>5/9/2014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72AE5E-3350-447B-B45B-6EA2E45D02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3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1.mp3"/><Relationship Id="rId7" Type="http://schemas.openxmlformats.org/officeDocument/2006/relationships/image" Target="../media/image13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media1.mp3"/><Relationship Id="rId7" Type="http://schemas.openxmlformats.org/officeDocument/2006/relationships/image" Target="../media/image13.wmf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lhnhmuw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2429450" y="2688385"/>
            <a:ext cx="999563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Week 34 Chemistry</a:t>
            </a:r>
            <a:endParaRPr dirty="0" smtClean="0"/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Gas Laws, Unit 10 Assessment, Energy</a:t>
            </a:r>
          </a:p>
        </p:txBody>
      </p:sp>
    </p:spTree>
    <p:extLst>
      <p:ext uri="{BB962C8B-B14F-4D97-AF65-F5344CB8AC3E}">
        <p14:creationId xmlns:p14="http://schemas.microsoft.com/office/powerpoint/2010/main" val="41168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#2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The combustion of octane is shown below:</a:t>
            </a:r>
          </a:p>
          <a:p>
            <a:pPr marL="0" indent="0" eaLnBrk="1" hangingPunct="1">
              <a:buNone/>
            </a:pPr>
            <a:endParaRPr lang="en-US" sz="300" dirty="0"/>
          </a:p>
          <a:p>
            <a:pPr marL="0" indent="0" algn="ctr" eaLnBrk="1" hangingPunct="1">
              <a:buNone/>
            </a:pPr>
            <a:r>
              <a:rPr lang="en-US" sz="2800" dirty="0" smtClean="0"/>
              <a:t>2 C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18</a:t>
            </a:r>
            <a:r>
              <a:rPr lang="en-US" sz="2800" dirty="0" smtClean="0"/>
              <a:t> + 25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16 CO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+ 18 H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O</a:t>
            </a:r>
          </a:p>
          <a:p>
            <a:pPr marL="0" indent="0" algn="ctr" eaLnBrk="1" hangingPunct="1">
              <a:buNone/>
            </a:pPr>
            <a:endParaRPr lang="en-US" sz="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If 36L of carbon dioxide are formed at a pressure of 466 mmHg and a temperature of 907 K, how many moles of octane reacted?</a:t>
            </a:r>
            <a:endParaRPr lang="en-US" sz="28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183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Independent Practice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04999" y="2286001"/>
            <a:ext cx="9135035" cy="4873625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4000" dirty="0" smtClean="0"/>
              <a:t>Its time to see if you truly understand Gas Law Stoichiometry. ..</a:t>
            </a:r>
          </a:p>
        </p:txBody>
      </p:sp>
    </p:spTree>
    <p:extLst>
      <p:ext uri="{BB962C8B-B14F-4D97-AF65-F5344CB8AC3E}">
        <p14:creationId xmlns:p14="http://schemas.microsoft.com/office/powerpoint/2010/main" val="1607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9717741" cy="4873625"/>
          </a:xfrm>
        </p:spPr>
        <p:txBody>
          <a:bodyPr>
            <a:normAutofit/>
          </a:bodyPr>
          <a:lstStyle/>
          <a:p>
            <a:r>
              <a:rPr lang="en-US" sz="3600" dirty="0"/>
              <a:t>How can you calculate volume for a gas in a chemical reaction? </a:t>
            </a:r>
            <a:r>
              <a:rPr lang="en-US" sz="3600" dirty="0" smtClean="0"/>
              <a:t> 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860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86" y="133422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6" y="1584045"/>
            <a:ext cx="7284337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1745" y="77335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833" y="2329829"/>
            <a:ext cx="1086816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reaction of hydrogen and oxygen to form water is shown below:</a:t>
            </a:r>
          </a:p>
          <a:p>
            <a:r>
              <a:rPr lang="en-US" sz="700" dirty="0"/>
              <a:t> </a:t>
            </a:r>
            <a:endParaRPr lang="en-US" sz="200" dirty="0"/>
          </a:p>
          <a:p>
            <a:pPr algn="ctr"/>
            <a:r>
              <a:rPr lang="en-US" sz="2400" dirty="0"/>
              <a:t>2 H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2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1050" dirty="0"/>
              <a:t> </a:t>
            </a:r>
          </a:p>
          <a:p>
            <a:r>
              <a:rPr lang="en-US" sz="2400" dirty="0"/>
              <a:t>4.1 moles 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</a:t>
            </a:r>
            <a:r>
              <a:rPr lang="en-US" sz="2400" dirty="0"/>
              <a:t>reacted with excess oxygen at 760 mmHg and 408 K.  How many liters of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are formed? </a:t>
            </a:r>
            <a:r>
              <a:rPr lang="en-US" sz="2400" b="1" dirty="0"/>
              <a:t>[Use R = 62.4]</a:t>
            </a:r>
            <a:endParaRPr lang="en-US" sz="2400" dirty="0"/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38687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7 Minutes</a:t>
            </a:r>
          </a:p>
          <a:p>
            <a:r>
              <a:rPr lang="en-US" sz="2800" dirty="0" smtClean="0"/>
              <a:t>Dalton’s Law Video: 15 Minutes</a:t>
            </a:r>
          </a:p>
          <a:p>
            <a:r>
              <a:rPr lang="en-US" sz="2800" dirty="0" smtClean="0"/>
              <a:t>Guided Practice: 13 Minutes</a:t>
            </a:r>
          </a:p>
          <a:p>
            <a:r>
              <a:rPr lang="en-US" sz="2800" dirty="0" smtClean="0"/>
              <a:t>Independent Practice: 15 Minutes</a:t>
            </a:r>
          </a:p>
          <a:p>
            <a:r>
              <a:rPr lang="en-US" sz="2800" dirty="0" smtClean="0"/>
              <a:t>Closing: 3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01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Dalton’s Law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61110" y="1579656"/>
            <a:ext cx="10174008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done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May 6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720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Dalton’s Law of Partial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The sum of the partial pressures is equal to the total pressure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08835" y="4718535"/>
                <a:ext cx="6217471" cy="1261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oles</m:t>
                              </m:r>
                              <m:r>
                                <a:rPr lang="en-US" sz="4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Gas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Moles</m:t>
                          </m:r>
                          <m: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</m:den>
                      </m:f>
                      <m:r>
                        <a:rPr lang="en-US" sz="40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sz="40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5" y="4718535"/>
                <a:ext cx="6217471" cy="12613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26246" y="3413463"/>
            <a:ext cx="7193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P</a:t>
            </a:r>
            <a:r>
              <a:rPr lang="en-US" sz="4800" baseline="-25000" dirty="0" err="1">
                <a:solidFill>
                  <a:srgbClr val="0070C0"/>
                </a:solidFill>
              </a:rPr>
              <a:t>Total</a:t>
            </a:r>
            <a:r>
              <a:rPr lang="en-US" sz="4800" dirty="0">
                <a:solidFill>
                  <a:srgbClr val="0070C0"/>
                </a:solidFill>
              </a:rPr>
              <a:t> = P</a:t>
            </a:r>
            <a:r>
              <a:rPr lang="en-US" sz="4800" baseline="-25000" dirty="0">
                <a:solidFill>
                  <a:srgbClr val="0070C0"/>
                </a:solidFill>
              </a:rPr>
              <a:t>A</a:t>
            </a:r>
            <a:r>
              <a:rPr lang="en-US" sz="4800" dirty="0">
                <a:solidFill>
                  <a:srgbClr val="0070C0"/>
                </a:solidFill>
              </a:rPr>
              <a:t> + P</a:t>
            </a:r>
            <a:r>
              <a:rPr lang="en-US" sz="4800" baseline="-25000" dirty="0">
                <a:solidFill>
                  <a:srgbClr val="0070C0"/>
                </a:solidFill>
              </a:rPr>
              <a:t>B</a:t>
            </a:r>
            <a:r>
              <a:rPr lang="en-US" sz="4800" dirty="0">
                <a:solidFill>
                  <a:srgbClr val="0070C0"/>
                </a:solidFill>
              </a:rPr>
              <a:t> + P</a:t>
            </a:r>
            <a:r>
              <a:rPr lang="en-US" sz="4800" baseline="-25000" dirty="0">
                <a:solidFill>
                  <a:srgbClr val="0070C0"/>
                </a:solidFill>
              </a:rPr>
              <a:t>C</a:t>
            </a:r>
            <a:r>
              <a:rPr lang="en-US" sz="4800" dirty="0">
                <a:solidFill>
                  <a:srgbClr val="0070C0"/>
                </a:solidFill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41268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30" t="21545" r="49621" b="35472"/>
          <a:stretch/>
        </p:blipFill>
        <p:spPr>
          <a:xfrm>
            <a:off x="2679031" y="770021"/>
            <a:ext cx="6962274" cy="5349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9031" y="5550376"/>
            <a:ext cx="385010" cy="59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996287" y="1474696"/>
            <a:ext cx="11195713" cy="4937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A certain sample of gas is composed of oxygen, nitrogen, and carbon dioxide.  The partial pressures of each of the gases is shown in the table below</a:t>
            </a:r>
            <a:r>
              <a:rPr lang="en-US" sz="2400" dirty="0" smtClean="0"/>
              <a:t>: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Based on the partial pressures, what is the total pressure of the gas?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15283"/>
              </p:ext>
            </p:extLst>
          </p:nvPr>
        </p:nvGraphicFramePr>
        <p:xfrm>
          <a:off x="1931487" y="2705734"/>
          <a:ext cx="8915400" cy="1826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Partial Pressure (P</a:t>
                      </a:r>
                      <a:r>
                        <a:rPr lang="en-US" sz="2800" baseline="-25000">
                          <a:effectLst/>
                        </a:rPr>
                        <a:t>x</a:t>
                      </a:r>
                      <a:r>
                        <a:rPr lang="en-US" sz="28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Oxygen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1.66 </a:t>
                      </a:r>
                      <a:r>
                        <a:rPr lang="en-US" sz="2800" dirty="0" err="1">
                          <a:effectLst/>
                        </a:rPr>
                        <a:t>atm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Nitrogen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3.08 </a:t>
                      </a:r>
                      <a:r>
                        <a:rPr lang="en-US" sz="2800" dirty="0" err="1">
                          <a:effectLst/>
                        </a:rPr>
                        <a:t>atm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Carbon Dioxide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7.96 </a:t>
                      </a:r>
                      <a:r>
                        <a:rPr lang="en-US" sz="2800" dirty="0" err="1">
                          <a:effectLst/>
                        </a:rPr>
                        <a:t>atm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Air is made of 21% oxygen and 79% nitrogen.  If the total pressure of air is 610 mmHg, calculate the partial pressure for each gas.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623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86" y="133422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5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6" y="1584045"/>
            <a:ext cx="7284337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1745" y="77335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335" y="2329829"/>
            <a:ext cx="11323665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reaction of hydrogen and oxygen to form water is shown below:</a:t>
            </a:r>
          </a:p>
          <a:p>
            <a:endParaRPr lang="en-US" sz="1050" dirty="0"/>
          </a:p>
          <a:p>
            <a:pPr algn="ctr"/>
            <a:r>
              <a:rPr lang="en-US" sz="2400" dirty="0"/>
              <a:t>2 H</a:t>
            </a:r>
            <a:r>
              <a:rPr lang="en-US" sz="2400" baseline="-25000" dirty="0"/>
              <a:t>2</a:t>
            </a:r>
            <a:r>
              <a:rPr lang="en-US" sz="2400" dirty="0"/>
              <a:t> +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2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r>
              <a:rPr lang="en-US" sz="800" dirty="0"/>
              <a:t> </a:t>
            </a:r>
          </a:p>
          <a:p>
            <a:r>
              <a:rPr lang="en-US" sz="2400" dirty="0"/>
              <a:t>10.5L oxygen gas is reacted at a pressure of 63.4 mmHg and a temperature of 98 ºC.  How many moles of water are formed? </a:t>
            </a:r>
            <a:r>
              <a:rPr lang="en-US" sz="2400" b="1" dirty="0"/>
              <a:t>[Use R = 62.4]</a:t>
            </a:r>
            <a:endParaRPr lang="en-US" sz="2400" dirty="0"/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6099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3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What is the partial pressure of </a:t>
            </a:r>
            <a:r>
              <a:rPr lang="en-US" sz="2800" dirty="0" smtClean="0"/>
              <a:t>nitrogen </a:t>
            </a:r>
            <a:r>
              <a:rPr lang="en-US" sz="2800" dirty="0"/>
              <a:t>in a container that holds </a:t>
            </a:r>
            <a:r>
              <a:rPr lang="en-US" sz="2800" dirty="0" smtClean="0"/>
              <a:t>2.5 </a:t>
            </a:r>
            <a:r>
              <a:rPr lang="en-US" sz="2800" dirty="0"/>
              <a:t>moles of </a:t>
            </a:r>
            <a:r>
              <a:rPr lang="en-US" sz="2800" dirty="0" smtClean="0"/>
              <a:t>oxygen, 3.7 </a:t>
            </a:r>
            <a:r>
              <a:rPr lang="en-US" sz="2800" dirty="0"/>
              <a:t>moles of nitrogen, and </a:t>
            </a:r>
            <a:r>
              <a:rPr lang="en-US" sz="2800" dirty="0" smtClean="0"/>
              <a:t>1.9 moles </a:t>
            </a:r>
            <a:r>
              <a:rPr lang="en-US" sz="2800" dirty="0"/>
              <a:t>of </a:t>
            </a:r>
            <a:r>
              <a:rPr lang="en-US" sz="2800" dirty="0" smtClean="0"/>
              <a:t>neon </a:t>
            </a:r>
            <a:r>
              <a:rPr lang="en-US" sz="2800" dirty="0"/>
              <a:t>and has a total pressure of </a:t>
            </a:r>
            <a:r>
              <a:rPr lang="en-US" sz="2800" dirty="0" smtClean="0"/>
              <a:t>60 </a:t>
            </a:r>
            <a:r>
              <a:rPr lang="en-US" sz="2800" dirty="0" err="1"/>
              <a:t>atm</a:t>
            </a:r>
            <a:r>
              <a:rPr lang="en-US" sz="2800" dirty="0"/>
              <a:t>?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93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12 seconds to study the problem. </a:t>
            </a:r>
          </a:p>
          <a:p>
            <a:r>
              <a:rPr lang="en-US" sz="2800" dirty="0" smtClean="0"/>
              <a:t>When Mr. Ghosh indicates that you can talk, take 28 seconds to work the problem with your teammates. </a:t>
            </a:r>
          </a:p>
          <a:p>
            <a:r>
              <a:rPr lang="en-US" sz="2800" dirty="0" smtClean="0"/>
              <a:t>When Mr. Ghosh says SWAG, be ready to share  and explain your answers.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#1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total pressure of the gases in a chamber is 10 </a:t>
            </a:r>
            <a:r>
              <a:rPr lang="en-US" sz="2800" dirty="0" err="1"/>
              <a:t>kPa</a:t>
            </a:r>
            <a:r>
              <a:rPr lang="en-US" sz="2800" dirty="0"/>
              <a:t>.  The only three gases present are oxygen, hydrogen, and neon.  If the partial pressure of oxygen is </a:t>
            </a:r>
            <a:r>
              <a:rPr lang="en-US" sz="2800" dirty="0" smtClean="0"/>
              <a:t>2.3 </a:t>
            </a:r>
            <a:r>
              <a:rPr lang="en-US" sz="2800" dirty="0" err="1"/>
              <a:t>kPa</a:t>
            </a:r>
            <a:r>
              <a:rPr lang="en-US" sz="2800" dirty="0"/>
              <a:t> and the partial pressure of hydrogen is </a:t>
            </a:r>
            <a:r>
              <a:rPr lang="en-US" sz="2800" dirty="0" smtClean="0"/>
              <a:t>7.1 </a:t>
            </a:r>
            <a:r>
              <a:rPr lang="en-US" sz="2800" dirty="0" err="1"/>
              <a:t>kPa</a:t>
            </a:r>
            <a:r>
              <a:rPr lang="en-US" sz="2800" dirty="0"/>
              <a:t>, what is the partial pressure of neon?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466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#2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What is the partial pressure of carbon dioxide in a container that holds </a:t>
            </a:r>
            <a:r>
              <a:rPr lang="en-US" sz="2800" dirty="0" smtClean="0"/>
              <a:t>5.5 </a:t>
            </a:r>
            <a:r>
              <a:rPr lang="en-US" sz="2800" dirty="0"/>
              <a:t>moles of carbon dioxide, </a:t>
            </a:r>
            <a:r>
              <a:rPr lang="en-US" sz="2800" dirty="0" smtClean="0"/>
              <a:t>2.7 </a:t>
            </a:r>
            <a:r>
              <a:rPr lang="en-US" sz="2800" dirty="0"/>
              <a:t>moles of nitrogen, and </a:t>
            </a:r>
            <a:r>
              <a:rPr lang="en-US" sz="2800" dirty="0" smtClean="0"/>
              <a:t>1.8 </a:t>
            </a:r>
            <a:r>
              <a:rPr lang="en-US" sz="2800" dirty="0"/>
              <a:t>mole of hydrogen and has a total pressure of </a:t>
            </a:r>
            <a:r>
              <a:rPr lang="en-US" sz="2800" dirty="0" smtClean="0"/>
              <a:t>1000 </a:t>
            </a:r>
            <a:r>
              <a:rPr lang="en-US" sz="2800" dirty="0" err="1" smtClean="0"/>
              <a:t>kPa</a:t>
            </a:r>
            <a:r>
              <a:rPr lang="en-US" sz="2800" dirty="0" smtClean="0"/>
              <a:t>?</a:t>
            </a:r>
            <a:endParaRPr lang="en-US" sz="280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50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#3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What is the total pressure exerted by a mixture containing two gases if the partial pressure of one gas is 70 </a:t>
            </a:r>
            <a:r>
              <a:rPr lang="en-US" sz="2800" dirty="0" err="1" smtClean="0"/>
              <a:t>torr</a:t>
            </a:r>
            <a:r>
              <a:rPr lang="en-US" sz="2800" dirty="0" smtClean="0"/>
              <a:t> and the partial pressure of the other gas is 30 </a:t>
            </a:r>
            <a:r>
              <a:rPr lang="en-US" sz="2800" dirty="0" err="1" smtClean="0"/>
              <a:t>torr</a:t>
            </a:r>
            <a:r>
              <a:rPr lang="en-US" sz="2800" dirty="0" smtClean="0"/>
              <a:t>?</a:t>
            </a:r>
            <a:endParaRPr lang="en-US" sz="280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4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#4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A sealed flask contains a mixture of 1.0 moles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2.0 moles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 If the total pressure of this gas mixture is 6.0 </a:t>
            </a:r>
            <a:r>
              <a:rPr lang="en-US" sz="2800" dirty="0" err="1" smtClean="0"/>
              <a:t>atm</a:t>
            </a:r>
            <a:r>
              <a:rPr lang="en-US" sz="2800" dirty="0" smtClean="0"/>
              <a:t>, calculate the partial pressure of each gas.  </a:t>
            </a:r>
            <a:endParaRPr lang="en-US" sz="280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065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Independent Practice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04999" y="2286002"/>
            <a:ext cx="9135035" cy="1868904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4000" dirty="0" smtClean="0"/>
              <a:t>Its time to see if you truly understand Dalton’s Law of Partial Pressures</a:t>
            </a:r>
          </a:p>
        </p:txBody>
      </p:sp>
    </p:spTree>
    <p:extLst>
      <p:ext uri="{BB962C8B-B14F-4D97-AF65-F5344CB8AC3E}">
        <p14:creationId xmlns:p14="http://schemas.microsoft.com/office/powerpoint/2010/main" val="262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9717741" cy="4873625"/>
          </a:xfrm>
        </p:spPr>
        <p:txBody>
          <a:bodyPr>
            <a:normAutofit/>
          </a:bodyPr>
          <a:lstStyle/>
          <a:p>
            <a:r>
              <a:rPr lang="en-US" sz="3600" dirty="0"/>
              <a:t>What is the relationship between moles and the partial pressure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726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78" y="466882"/>
            <a:ext cx="8610600" cy="1293028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4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2155" y="1828541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</a:t>
            </a:r>
            <a:r>
              <a:rPr lang="en-US" sz="3300" b="1" u="sng" dirty="0" smtClean="0">
                <a:solidFill>
                  <a:srgbClr val="C00000"/>
                </a:solidFill>
              </a:rPr>
              <a:t>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2155" y="127000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Sit in your assigned seat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512" y="2488948"/>
            <a:ext cx="7918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Gas in a balloon is </a:t>
            </a:r>
            <a:r>
              <a:rPr lang="en-US" sz="3200" dirty="0" smtClean="0"/>
              <a:t>cooled </a:t>
            </a:r>
            <a:r>
              <a:rPr lang="en-US" sz="3200" dirty="0"/>
              <a:t>from </a:t>
            </a:r>
            <a:r>
              <a:rPr lang="en-US" sz="3200" dirty="0" smtClean="0"/>
              <a:t>75 </a:t>
            </a:r>
            <a:r>
              <a:rPr lang="en-US" sz="3200" dirty="0"/>
              <a:t>ºC to </a:t>
            </a:r>
            <a:r>
              <a:rPr lang="en-US" sz="3200" dirty="0" smtClean="0"/>
              <a:t>10ºC</a:t>
            </a:r>
            <a:r>
              <a:rPr lang="en-US" sz="3200" dirty="0"/>
              <a:t>.  If the initial pressure is </a:t>
            </a:r>
            <a:r>
              <a:rPr lang="en-US" sz="3200" dirty="0" smtClean="0"/>
              <a:t>1.96 </a:t>
            </a:r>
            <a:r>
              <a:rPr lang="en-US" sz="3200" dirty="0" err="1"/>
              <a:t>atm</a:t>
            </a:r>
            <a:r>
              <a:rPr lang="en-US" sz="3200" dirty="0"/>
              <a:t>, what is the final pressure of the gas?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08929" y="653685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13166" y="2634633"/>
                <a:ext cx="2534772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166" y="2634633"/>
                <a:ext cx="2534772" cy="10025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031867" y="4227885"/>
            <a:ext cx="209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PV = </a:t>
            </a:r>
            <a:r>
              <a:rPr lang="en-US" sz="3600" dirty="0" err="1"/>
              <a:t>nRT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82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55" y="1113719"/>
            <a:ext cx="9601196" cy="1303867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Announcement/Reminders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7" y="2417586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Gas Laws Exam is </a:t>
            </a:r>
            <a:r>
              <a:rPr lang="en-US" sz="2800" b="1" u="sng" dirty="0" smtClean="0"/>
              <a:t>TOMORROW</a:t>
            </a:r>
            <a:endParaRPr lang="en-US" sz="2800" dirty="0" smtClean="0"/>
          </a:p>
          <a:p>
            <a:r>
              <a:rPr lang="en-US" sz="2800" dirty="0" smtClean="0"/>
              <a:t>Exam is 19 questions long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4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7 Minutes</a:t>
            </a:r>
          </a:p>
          <a:p>
            <a:r>
              <a:rPr lang="en-US" sz="2800" dirty="0" smtClean="0"/>
              <a:t>Science Next Year: 5 Minutes</a:t>
            </a:r>
          </a:p>
          <a:p>
            <a:r>
              <a:rPr lang="en-US" sz="2800" dirty="0" smtClean="0"/>
              <a:t>Gas Law Stoichiometry Video: 14 Minutes</a:t>
            </a:r>
          </a:p>
          <a:p>
            <a:r>
              <a:rPr lang="en-US" sz="2800" dirty="0" smtClean="0"/>
              <a:t>Guided Practice: 12 Minutes</a:t>
            </a:r>
          </a:p>
          <a:p>
            <a:r>
              <a:rPr lang="en-US" sz="2800" dirty="0" smtClean="0"/>
              <a:t>Independent Practice: 13 Minutes</a:t>
            </a:r>
          </a:p>
          <a:p>
            <a:r>
              <a:rPr lang="en-US" sz="2800" dirty="0" smtClean="0"/>
              <a:t>Closing: 2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Reminder!!!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1500" dirty="0" smtClean="0">
                <a:solidFill>
                  <a:srgbClr val="0070C0"/>
                </a:solidFill>
              </a:rPr>
              <a:t>Exam Tomorrow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901532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Warm Up- 7 Minutes</a:t>
            </a:r>
          </a:p>
          <a:p>
            <a:r>
              <a:rPr lang="en-US" sz="3200" dirty="0" smtClean="0"/>
              <a:t>Purpose of Review/ Material Covered- 3 Minutes</a:t>
            </a:r>
          </a:p>
          <a:p>
            <a:r>
              <a:rPr lang="en-US" sz="3200" dirty="0" smtClean="0"/>
              <a:t>Expectations for White Board Jeopardy- 3 Minutes</a:t>
            </a:r>
          </a:p>
          <a:p>
            <a:r>
              <a:rPr lang="en-US" sz="3200" dirty="0" smtClean="0"/>
              <a:t>White Board Jeopardy- 37 Minutes</a:t>
            </a:r>
          </a:p>
          <a:p>
            <a:r>
              <a:rPr lang="en-US" sz="3200" dirty="0" smtClean="0"/>
              <a:t>Closing- 3 Minutes</a:t>
            </a:r>
          </a:p>
        </p:txBody>
      </p:sp>
    </p:spTree>
    <p:extLst>
      <p:ext uri="{BB962C8B-B14F-4D97-AF65-F5344CB8AC3E}">
        <p14:creationId xmlns:p14="http://schemas.microsoft.com/office/powerpoint/2010/main" val="3649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802" y="1021951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Purpose of 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Prepare for Assessment 10</a:t>
            </a:r>
          </a:p>
        </p:txBody>
      </p:sp>
    </p:spTree>
    <p:extLst>
      <p:ext uri="{BB962C8B-B14F-4D97-AF65-F5344CB8AC3E}">
        <p14:creationId xmlns:p14="http://schemas.microsoft.com/office/powerpoint/2010/main" val="8800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6" y="72573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Prepare?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375" y="2819400"/>
            <a:ext cx="4636394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17</a:t>
            </a:r>
          </a:p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Questions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209800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6000" b="1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168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69" y="738615"/>
            <a:ext cx="8610600" cy="12930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Material Covered on Assessment 10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78574" y="2396629"/>
            <a:ext cx="10062766" cy="3708750"/>
          </a:xfrm>
        </p:spPr>
        <p:txBody>
          <a:bodyPr>
            <a:noAutofit/>
          </a:bodyPr>
          <a:lstStyle/>
          <a:p>
            <a:r>
              <a:rPr lang="en-US" sz="2600" dirty="0" smtClean="0"/>
              <a:t>Boyle’s Law</a:t>
            </a:r>
          </a:p>
          <a:p>
            <a:r>
              <a:rPr lang="en-US" sz="2600" dirty="0" smtClean="0"/>
              <a:t>Charles Law</a:t>
            </a:r>
          </a:p>
          <a:p>
            <a:r>
              <a:rPr lang="en-US" sz="2600" dirty="0" smtClean="0"/>
              <a:t>G. </a:t>
            </a:r>
            <a:r>
              <a:rPr lang="en-US" sz="2600" dirty="0" err="1" smtClean="0"/>
              <a:t>Lussac’s</a:t>
            </a:r>
            <a:r>
              <a:rPr lang="en-US" sz="2600" dirty="0" smtClean="0"/>
              <a:t> Law</a:t>
            </a:r>
          </a:p>
          <a:p>
            <a:r>
              <a:rPr lang="en-US" sz="2600" dirty="0" smtClean="0"/>
              <a:t>Combined Gas Law</a:t>
            </a:r>
          </a:p>
          <a:p>
            <a:r>
              <a:rPr lang="en-US" sz="2600" dirty="0" smtClean="0"/>
              <a:t>Ideal Gas Law</a:t>
            </a:r>
          </a:p>
          <a:p>
            <a:r>
              <a:rPr lang="en-US" sz="2600" dirty="0" smtClean="0"/>
              <a:t>Gas Law Stoichiometry</a:t>
            </a:r>
          </a:p>
          <a:p>
            <a:r>
              <a:rPr lang="en-US" sz="2600" dirty="0" smtClean="0"/>
              <a:t>Dalton’s Law of Partial Pressure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697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982663"/>
            <a:ext cx="9601200" cy="1303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White Board Jeopardy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4704" y="2286000"/>
            <a:ext cx="9601200" cy="38443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Students will work in groups of 3 to 4 (Team number is on the desk in front of you). </a:t>
            </a:r>
          </a:p>
          <a:p>
            <a:pPr marL="273050" indent="-273050">
              <a:lnSpc>
                <a:spcPct val="80000"/>
              </a:lnSpc>
              <a:buNone/>
            </a:pPr>
            <a:endParaRPr lang="en-US" sz="3200" dirty="0" smtClean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Students will need </a:t>
            </a:r>
            <a:r>
              <a:rPr lang="en-US" sz="3200" u="sng" dirty="0" smtClean="0"/>
              <a:t>Dry Erase Board, Marker, Periodic Table, and Calculator. </a:t>
            </a:r>
          </a:p>
          <a:p>
            <a:pPr marL="273050" indent="-273050">
              <a:lnSpc>
                <a:spcPct val="80000"/>
              </a:lnSpc>
            </a:pPr>
            <a:endParaRPr lang="en-US" sz="3200" dirty="0" smtClean="0"/>
          </a:p>
          <a:p>
            <a:pPr marL="273050" indent="-273050">
              <a:lnSpc>
                <a:spcPct val="80000"/>
              </a:lnSpc>
            </a:pPr>
            <a:r>
              <a:rPr lang="en-US" sz="3200" dirty="0" smtClean="0"/>
              <a:t>NOTES are allowed during White Board Jeopardy</a:t>
            </a:r>
          </a:p>
          <a:p>
            <a:pPr marL="273050" indent="-27305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21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60608" y="107068"/>
            <a:ext cx="9601200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White Board Jeopardy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462" y="1855229"/>
            <a:ext cx="9601200" cy="3865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How </a:t>
            </a:r>
            <a:r>
              <a:rPr lang="en-US" sz="3600" b="1" dirty="0"/>
              <a:t>to Play???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Write your team number in the upper right hand corner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 smtClean="0"/>
              <a:t>During the song, you </a:t>
            </a:r>
            <a:r>
              <a:rPr lang="en-US" sz="2400" dirty="0"/>
              <a:t>will work the problem shown in your lap INDIVIDUALLY. 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At the end of the Jeopardy song, </a:t>
            </a:r>
            <a:r>
              <a:rPr lang="en-US" sz="2400" dirty="0" smtClean="0"/>
              <a:t>you </a:t>
            </a:r>
            <a:r>
              <a:rPr lang="en-US" sz="2400" dirty="0"/>
              <a:t>will talk with your group.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sz="2400" dirty="0"/>
              <a:t>When </a:t>
            </a:r>
            <a:r>
              <a:rPr lang="en-US" sz="2400" dirty="0" smtClean="0"/>
              <a:t>Mr. </a:t>
            </a:r>
            <a:r>
              <a:rPr lang="en-US" dirty="0" smtClean="0"/>
              <a:t>Ghosh</a:t>
            </a:r>
            <a:r>
              <a:rPr lang="en-US" sz="2400" dirty="0" smtClean="0"/>
              <a:t> says “Boards Up” </a:t>
            </a:r>
            <a:r>
              <a:rPr lang="en-US" sz="2400" dirty="0"/>
              <a:t>, all students in group must have Identical responses on their Dry Erase Boards that are correct in order to receive FULL </a:t>
            </a:r>
            <a:r>
              <a:rPr lang="en-US" sz="2400" dirty="0" smtClean="0"/>
              <a:t>CREDIT.  Boards that are not up will not be counted.  </a:t>
            </a:r>
          </a:p>
          <a:p>
            <a:pPr marL="273050" indent="-2730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en-US" dirty="0" smtClean="0"/>
              <a:t>You may be called on randomly to explain your answer.  If I do this and you cannot explain correctly, your team will </a:t>
            </a:r>
            <a:r>
              <a:rPr lang="en-US" b="1" u="sng" dirty="0" smtClean="0"/>
              <a:t>NOT</a:t>
            </a:r>
            <a:r>
              <a:rPr lang="en-US" dirty="0" smtClean="0"/>
              <a:t> receive credit.</a:t>
            </a:r>
            <a:endParaRPr lang="en-US" sz="2400" dirty="0"/>
          </a:p>
          <a:p>
            <a:pPr marL="273050" indent="-273050">
              <a:lnSpc>
                <a:spcPct val="80000"/>
              </a:lnSpc>
              <a:buNone/>
            </a:pPr>
            <a:endParaRPr lang="en-US" sz="2300" dirty="0"/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91" t="11040" r="12693" b="11177"/>
          <a:stretch/>
        </p:blipFill>
        <p:spPr>
          <a:xfrm>
            <a:off x="8831593" y="968757"/>
            <a:ext cx="2530886" cy="1817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70806" y="1095374"/>
            <a:ext cx="9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Team #</a:t>
            </a:r>
          </a:p>
        </p:txBody>
      </p:sp>
    </p:spTree>
    <p:extLst>
      <p:ext uri="{BB962C8B-B14F-4D97-AF65-F5344CB8AC3E}">
        <p14:creationId xmlns:p14="http://schemas.microsoft.com/office/powerpoint/2010/main" val="29351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40971" y="341298"/>
            <a:ext cx="9601200" cy="130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 smtClean="0">
                <a:effectLst/>
              </a:rPr>
              <a:t>Scoring and Rules/Expectations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461" y="1646223"/>
            <a:ext cx="10315977" cy="43626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u="sng" dirty="0" smtClean="0"/>
              <a:t>Scoring: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400" dirty="0" smtClean="0"/>
              <a:t>All questions are worth 1 point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b="1" u="sng" dirty="0" smtClean="0"/>
              <a:t>Rules/Expectations: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dirty="0" smtClean="0"/>
              <a:t>No talking during the Jeopardy song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Must be working individually during the song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No arguing with Mr. Ghosh about scoring</a:t>
            </a:r>
          </a:p>
          <a:p>
            <a:pPr marL="273050" indent="-273050">
              <a:lnSpc>
                <a:spcPct val="80000"/>
              </a:lnSpc>
              <a:buClr>
                <a:srgbClr val="002060"/>
              </a:buClr>
              <a:buFont typeface="Calibri" panose="020F0502020204030204" pitchFamily="34" charset="0"/>
              <a:buAutoNum type="arabicPeriod"/>
            </a:pPr>
            <a:r>
              <a:rPr lang="en-US" sz="2300" dirty="0" smtClean="0"/>
              <a:t>Must be explaining </a:t>
            </a:r>
            <a:r>
              <a:rPr lang="en-US" sz="2300" b="1" u="sng" dirty="0" smtClean="0"/>
              <a:t>WHY</a:t>
            </a:r>
            <a:r>
              <a:rPr lang="en-US" sz="2300" dirty="0" smtClean="0"/>
              <a:t> during group work time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3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Any violations of the rules/expectations will result in your team losing a point</a:t>
            </a:r>
            <a:endParaRPr lang="en-US" b="1" u="sng" dirty="0">
              <a:solidFill>
                <a:srgbClr val="C00000"/>
              </a:solidFill>
            </a:endParaRPr>
          </a:p>
          <a:p>
            <a:pPr marL="273050" indent="-273050">
              <a:lnSpc>
                <a:spcPct val="8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31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196" y="526016"/>
            <a:ext cx="3047974" cy="82779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Prizes!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7" y="5326870"/>
            <a:ext cx="8596668" cy="127864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r>
              <a:rPr lang="en-US" sz="2800" dirty="0" smtClean="0"/>
              <a:t>The team that finishes with the most number of points will receive 5% extra credit on the Exam tomorrow.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93" y="1431083"/>
            <a:ext cx="3528920" cy="38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50277"/>
            <a:ext cx="9601196" cy="49045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The diagram below shows a gas with an initial pressure of </a:t>
            </a:r>
            <a:r>
              <a:rPr lang="en-US" sz="3200" dirty="0" smtClean="0"/>
              <a:t>1500 </a:t>
            </a:r>
            <a:r>
              <a:rPr lang="en-US" sz="3200" dirty="0"/>
              <a:t>mm Hg in a cylinder at a constant temperature.  The gas expands inside the cylinder and pushes the piston up.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193" t="40575" r="59191" b="5896"/>
          <a:stretch/>
        </p:blipFill>
        <p:spPr bwMode="auto">
          <a:xfrm>
            <a:off x="990600" y="2686898"/>
            <a:ext cx="4330355" cy="3154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45208" y="2482059"/>
            <a:ext cx="702476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final pressure of the gas after the expansion?</a:t>
            </a:r>
          </a:p>
        </p:txBody>
      </p:sp>
    </p:spTree>
    <p:extLst>
      <p:ext uri="{BB962C8B-B14F-4D97-AF65-F5344CB8AC3E}">
        <p14:creationId xmlns:p14="http://schemas.microsoft.com/office/powerpoint/2010/main" val="12207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take for science next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9" y="2133600"/>
            <a:ext cx="10097843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of You:  Physics</a:t>
            </a:r>
          </a:p>
          <a:p>
            <a:r>
              <a:rPr lang="en-US" sz="2800" dirty="0" smtClean="0"/>
              <a:t>Some of You:  Pre-AP Physics (I will email you and we can talk about this)</a:t>
            </a:r>
          </a:p>
          <a:p>
            <a:r>
              <a:rPr lang="en-US" sz="2800" dirty="0" smtClean="0"/>
              <a:t>Very few:  AP Chemistry and Pre-AP Physics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7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609600"/>
            <a:ext cx="9601196" cy="50452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/>
              <a:t>A gas thermometer measures temperature by measuring the pressure of a gas inside a fixed volume container.  A thermometer reads a pressure of </a:t>
            </a:r>
            <a:r>
              <a:rPr lang="en-US" sz="2800" dirty="0" smtClean="0"/>
              <a:t>310 </a:t>
            </a:r>
            <a:r>
              <a:rPr lang="en-US" sz="2800" dirty="0" err="1"/>
              <a:t>torr</a:t>
            </a:r>
            <a:r>
              <a:rPr lang="en-US" sz="2800" dirty="0"/>
              <a:t> at 0 ºC.  What is the </a:t>
            </a:r>
            <a:r>
              <a:rPr lang="en-US" sz="2800" dirty="0" smtClean="0"/>
              <a:t>temperature (in K) </a:t>
            </a:r>
            <a:r>
              <a:rPr lang="en-US" sz="2800" dirty="0"/>
              <a:t>when the thermometer reads a pressure of </a:t>
            </a:r>
            <a:r>
              <a:rPr lang="en-US" sz="2800" dirty="0" smtClean="0"/>
              <a:t>453 </a:t>
            </a:r>
            <a:r>
              <a:rPr lang="en-US" sz="2800" dirty="0" err="1"/>
              <a:t>torr</a:t>
            </a:r>
            <a:r>
              <a:rPr lang="en-US" sz="2800" dirty="0"/>
              <a:t>?</a:t>
            </a: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50277"/>
            <a:ext cx="9601196" cy="49045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The air inside a beach ball is at a temperature of </a:t>
            </a:r>
            <a:r>
              <a:rPr lang="en-US" sz="3200" dirty="0" smtClean="0"/>
              <a:t>40 </a:t>
            </a:r>
            <a:r>
              <a:rPr lang="en-US" sz="3200" dirty="0"/>
              <a:t>ºC and a pressure of </a:t>
            </a:r>
            <a:r>
              <a:rPr lang="en-US" sz="3200" dirty="0" smtClean="0"/>
              <a:t>1.9 </a:t>
            </a:r>
            <a:r>
              <a:rPr lang="en-US" sz="3200" dirty="0"/>
              <a:t>atm.  If the ball contains </a:t>
            </a:r>
            <a:r>
              <a:rPr lang="en-US" sz="3200" dirty="0" smtClean="0"/>
              <a:t>0.645 </a:t>
            </a:r>
            <a:r>
              <a:rPr lang="en-US" sz="3200" dirty="0"/>
              <a:t>moles of air, what is its volume?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295"/>
              </p:ext>
            </p:extLst>
          </p:nvPr>
        </p:nvGraphicFramePr>
        <p:xfrm>
          <a:off x="823165" y="2522841"/>
          <a:ext cx="2135185" cy="92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6" imgW="838200" imgH="469900" progId="Equation.3">
                  <p:embed/>
                </p:oleObj>
              </mc:Choice>
              <mc:Fallback>
                <p:oleObj name="Equation" r:id="rId6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65" y="2522841"/>
                        <a:ext cx="2135185" cy="9216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77075"/>
              </p:ext>
            </p:extLst>
          </p:nvPr>
        </p:nvGraphicFramePr>
        <p:xfrm>
          <a:off x="899366" y="3744804"/>
          <a:ext cx="1843265" cy="94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8" imgW="914400" imgH="469900" progId="Equation.3">
                  <p:embed/>
                </p:oleObj>
              </mc:Choice>
              <mc:Fallback>
                <p:oleObj name="Equation" r:id="rId8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66" y="3744804"/>
                        <a:ext cx="1843265" cy="941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440464"/>
              </p:ext>
            </p:extLst>
          </p:nvPr>
        </p:nvGraphicFramePr>
        <p:xfrm>
          <a:off x="958103" y="5041584"/>
          <a:ext cx="2017027" cy="9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0" imgW="990170" imgH="469696" progId="Equation.3">
                  <p:embed/>
                </p:oleObj>
              </mc:Choice>
              <mc:Fallback>
                <p:oleObj name="Equation" r:id="rId10" imgW="990170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103" y="5041584"/>
                        <a:ext cx="2017027" cy="950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7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09600"/>
            <a:ext cx="9731187" cy="50452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When subjected to an electric current, water decomposes to hydrogen and oxygen gas. </a:t>
            </a:r>
          </a:p>
          <a:p>
            <a:pPr marL="0" indent="0" algn="ctr">
              <a:buNone/>
            </a:pPr>
            <a:r>
              <a:rPr lang="en-US" sz="3200" dirty="0"/>
              <a:t> </a:t>
            </a:r>
            <a:r>
              <a:rPr lang="en-US" sz="3200" dirty="0" smtClean="0"/>
              <a:t>2 </a:t>
            </a:r>
            <a:r>
              <a:rPr lang="en-US" sz="3200" dirty="0"/>
              <a:t>H</a:t>
            </a:r>
            <a:r>
              <a:rPr lang="en-US" sz="3200" baseline="-25000" dirty="0"/>
              <a:t>2</a:t>
            </a:r>
            <a:r>
              <a:rPr lang="en-US" sz="3200" dirty="0"/>
              <a:t>O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2 H</a:t>
            </a:r>
            <a:r>
              <a:rPr lang="en-US" sz="3200" baseline="-25000" dirty="0"/>
              <a:t>2</a:t>
            </a:r>
            <a:r>
              <a:rPr lang="en-US" sz="3200" dirty="0"/>
              <a:t> + O</a:t>
            </a:r>
            <a:r>
              <a:rPr lang="en-US" sz="3200" baseline="-25000" dirty="0"/>
              <a:t>2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</a:t>
            </a:r>
            <a:r>
              <a:rPr lang="en-US" sz="3200" dirty="0" smtClean="0"/>
              <a:t>f 20.0 </a:t>
            </a:r>
            <a:r>
              <a:rPr lang="en-US" sz="3200" dirty="0"/>
              <a:t>L of water are decomposed, how many grams of oxygen gas are produced at </a:t>
            </a:r>
            <a:r>
              <a:rPr lang="en-US" sz="3200" dirty="0" smtClean="0"/>
              <a:t>60°C </a:t>
            </a:r>
            <a:r>
              <a:rPr lang="en-US" sz="3200" dirty="0"/>
              <a:t>and </a:t>
            </a:r>
            <a:r>
              <a:rPr lang="en-US" sz="3200" dirty="0" smtClean="0"/>
              <a:t>95 mmHg?</a:t>
            </a:r>
            <a:endParaRPr lang="en-US" sz="3200" dirty="0"/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9601196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Suppose </a:t>
            </a:r>
            <a:r>
              <a:rPr lang="en-US" sz="3200" dirty="0" smtClean="0"/>
              <a:t>3.50 </a:t>
            </a:r>
            <a:r>
              <a:rPr lang="en-US" sz="3200" dirty="0"/>
              <a:t>L of a gas is known to contain </a:t>
            </a:r>
            <a:r>
              <a:rPr lang="en-US" sz="3200" dirty="0" smtClean="0"/>
              <a:t>0.135 </a:t>
            </a:r>
            <a:r>
              <a:rPr lang="en-US" sz="3200" dirty="0" err="1"/>
              <a:t>mol</a:t>
            </a:r>
            <a:r>
              <a:rPr lang="en-US" sz="3200" dirty="0"/>
              <a:t> at </a:t>
            </a:r>
            <a:r>
              <a:rPr lang="en-US" sz="3200" dirty="0" smtClean="0"/>
              <a:t>30 </a:t>
            </a:r>
            <a:r>
              <a:rPr lang="en-US" sz="3200" dirty="0"/>
              <a:t>ºC.  If the amount of the gas is increased to </a:t>
            </a:r>
            <a:r>
              <a:rPr lang="en-US" sz="3200" dirty="0" smtClean="0"/>
              <a:t>0.650 </a:t>
            </a:r>
            <a:r>
              <a:rPr lang="en-US" sz="3200" dirty="0" err="1"/>
              <a:t>mol</a:t>
            </a:r>
            <a:r>
              <a:rPr lang="en-US" sz="3200" dirty="0"/>
              <a:t> and the temperature increases to </a:t>
            </a:r>
            <a:r>
              <a:rPr lang="en-US" sz="3200" dirty="0" smtClean="0"/>
              <a:t>400 K, </a:t>
            </a:r>
            <a:r>
              <a:rPr lang="en-US" sz="3200" dirty="0"/>
              <a:t>what will the new volume of the gas be?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8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09600"/>
            <a:ext cx="9731187" cy="504524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Carbon monoxide reacts with nitrogen monoxide to produce nitrogen gas and carbon dioxide.  </a:t>
            </a:r>
          </a:p>
          <a:p>
            <a:pPr marL="0" indent="0" algn="ctr">
              <a:buNone/>
            </a:pPr>
            <a:r>
              <a:rPr lang="en-US" sz="3200" dirty="0" smtClean="0"/>
              <a:t>2 </a:t>
            </a:r>
            <a:r>
              <a:rPr lang="en-US" sz="3200" dirty="0"/>
              <a:t>CO + 2 NO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N</a:t>
            </a:r>
            <a:r>
              <a:rPr lang="en-US" sz="3200" baseline="-25000" dirty="0"/>
              <a:t>2</a:t>
            </a:r>
            <a:r>
              <a:rPr lang="en-US" sz="3200" dirty="0"/>
              <a:t> + 2 CO</a:t>
            </a:r>
            <a:r>
              <a:rPr lang="en-US" sz="3200" baseline="-25000" dirty="0"/>
              <a:t>2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If 4.00 </a:t>
            </a:r>
            <a:r>
              <a:rPr lang="en-US" sz="3200" dirty="0"/>
              <a:t>moles NO is reacted completely with carbon monoxide at </a:t>
            </a:r>
            <a:r>
              <a:rPr lang="en-US" sz="3200" dirty="0" smtClean="0"/>
              <a:t>300 </a:t>
            </a:r>
            <a:r>
              <a:rPr lang="en-US" sz="3200" dirty="0" err="1"/>
              <a:t>kPa</a:t>
            </a:r>
            <a:r>
              <a:rPr lang="en-US" sz="3200" dirty="0"/>
              <a:t> and </a:t>
            </a:r>
            <a:r>
              <a:rPr lang="en-US" sz="3200" dirty="0" smtClean="0"/>
              <a:t>500 </a:t>
            </a:r>
            <a:r>
              <a:rPr lang="en-US" sz="3200" dirty="0"/>
              <a:t>K, how many liters of nitrogen gas will be produced?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9601196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Gas in a balloon is heated from </a:t>
            </a:r>
            <a:r>
              <a:rPr lang="en-US" sz="3200" dirty="0" smtClean="0"/>
              <a:t>200 K </a:t>
            </a:r>
            <a:r>
              <a:rPr lang="en-US" sz="3200" dirty="0"/>
              <a:t>to 30ºC.  If the initial </a:t>
            </a:r>
            <a:r>
              <a:rPr lang="en-US" sz="3200" dirty="0" smtClean="0"/>
              <a:t>volume is 1.75 L, </a:t>
            </a:r>
            <a:r>
              <a:rPr lang="en-US" sz="3200" dirty="0"/>
              <a:t>what is the final </a:t>
            </a:r>
            <a:r>
              <a:rPr lang="en-US" sz="3200" dirty="0" smtClean="0"/>
              <a:t>volume of </a:t>
            </a:r>
            <a:r>
              <a:rPr lang="en-US" sz="3200" dirty="0"/>
              <a:t>the gas?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8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9601196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 smtClean="0"/>
              <a:t>A specific gas mixture is 65% </a:t>
            </a:r>
            <a:r>
              <a:rPr lang="en-US" sz="3200" dirty="0"/>
              <a:t>nitrogen, </a:t>
            </a:r>
            <a:r>
              <a:rPr lang="en-US" sz="3200" dirty="0" smtClean="0"/>
              <a:t>22% </a:t>
            </a:r>
            <a:r>
              <a:rPr lang="en-US" sz="3200" dirty="0"/>
              <a:t>oxygen, </a:t>
            </a:r>
            <a:r>
              <a:rPr lang="en-US" sz="3200" dirty="0" smtClean="0"/>
              <a:t>11% argon, </a:t>
            </a:r>
            <a:r>
              <a:rPr lang="en-US" sz="3200" dirty="0"/>
              <a:t>and 2</a:t>
            </a:r>
            <a:r>
              <a:rPr lang="en-US" sz="3200" dirty="0" smtClean="0"/>
              <a:t>% </a:t>
            </a:r>
            <a:r>
              <a:rPr lang="en-US" sz="3200" dirty="0"/>
              <a:t>other gases.  If the </a:t>
            </a:r>
            <a:r>
              <a:rPr lang="en-US" sz="3200" dirty="0" smtClean="0"/>
              <a:t>total </a:t>
            </a:r>
            <a:r>
              <a:rPr lang="en-US" sz="3200" dirty="0"/>
              <a:t>pressure is </a:t>
            </a:r>
            <a:r>
              <a:rPr lang="en-US" sz="3200" dirty="0" smtClean="0"/>
              <a:t>85 </a:t>
            </a:r>
            <a:r>
              <a:rPr lang="en-US" sz="3200" dirty="0" err="1" smtClean="0"/>
              <a:t>kPa</a:t>
            </a:r>
            <a:r>
              <a:rPr lang="en-US" sz="3200" dirty="0"/>
              <a:t>, what is the partial pressure of nitrogen?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8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10099430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It is not safe to put aerosol containers in a campfire because the pressure inside the canisters gets very high, leading to explosions.  If you have a </a:t>
            </a:r>
            <a:r>
              <a:rPr lang="en-US" sz="3200" dirty="0" smtClean="0"/>
              <a:t>5.0 </a:t>
            </a:r>
            <a:r>
              <a:rPr lang="en-US" sz="3200" dirty="0"/>
              <a:t>L canister that </a:t>
            </a:r>
            <a:r>
              <a:rPr lang="en-US" sz="3200" dirty="0" smtClean="0"/>
              <a:t>holds 12 </a:t>
            </a:r>
            <a:r>
              <a:rPr lang="en-US" sz="3200" dirty="0"/>
              <a:t>moles of gas at 6</a:t>
            </a:r>
            <a:r>
              <a:rPr lang="en-US" sz="3200" dirty="0" smtClean="0"/>
              <a:t>00 </a:t>
            </a:r>
            <a:r>
              <a:rPr lang="en-US" sz="3200" dirty="0"/>
              <a:t>ºC, what is the pressure (in </a:t>
            </a:r>
            <a:r>
              <a:rPr lang="en-US" sz="3200" dirty="0" err="1" smtClean="0"/>
              <a:t>atm</a:t>
            </a:r>
            <a:r>
              <a:rPr lang="en-US" sz="3200" dirty="0" smtClean="0"/>
              <a:t>) </a:t>
            </a:r>
            <a:r>
              <a:rPr lang="en-US" sz="3200" dirty="0"/>
              <a:t>inside the canister? 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257838"/>
              </p:ext>
            </p:extLst>
          </p:nvPr>
        </p:nvGraphicFramePr>
        <p:xfrm>
          <a:off x="755929" y="3357125"/>
          <a:ext cx="2135185" cy="92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6" imgW="838200" imgH="469900" progId="Equation.3">
                  <p:embed/>
                </p:oleObj>
              </mc:Choice>
              <mc:Fallback>
                <p:oleObj name="Equation" r:id="rId6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29" y="3357125"/>
                        <a:ext cx="2135185" cy="9216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49832"/>
              </p:ext>
            </p:extLst>
          </p:nvPr>
        </p:nvGraphicFramePr>
        <p:xfrm>
          <a:off x="832130" y="4579088"/>
          <a:ext cx="1843265" cy="94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8" imgW="914400" imgH="469900" progId="Equation.3">
                  <p:embed/>
                </p:oleObj>
              </mc:Choice>
              <mc:Fallback>
                <p:oleObj name="Equation" r:id="rId8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30" y="4579088"/>
                        <a:ext cx="1843265" cy="9410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799161"/>
              </p:ext>
            </p:extLst>
          </p:nvPr>
        </p:nvGraphicFramePr>
        <p:xfrm>
          <a:off x="890867" y="5875868"/>
          <a:ext cx="2017027" cy="9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0" imgW="990170" imgH="469696" progId="Equation.3">
                  <p:embed/>
                </p:oleObj>
              </mc:Choice>
              <mc:Fallback>
                <p:oleObj name="Equation" r:id="rId10" imgW="990170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867" y="5875868"/>
                        <a:ext cx="2017027" cy="950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9601196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What is the partial pressure of carbon dioxide in a container that holds </a:t>
            </a:r>
            <a:r>
              <a:rPr lang="en-US" sz="3200" dirty="0" smtClean="0"/>
              <a:t>3 </a:t>
            </a:r>
            <a:r>
              <a:rPr lang="en-US" sz="3200" dirty="0"/>
              <a:t>moles of carbon dioxide, </a:t>
            </a:r>
            <a:r>
              <a:rPr lang="en-US" sz="3200" dirty="0" smtClean="0"/>
              <a:t>7 </a:t>
            </a:r>
            <a:r>
              <a:rPr lang="en-US" sz="3200" dirty="0"/>
              <a:t>moles of nitrogen, and </a:t>
            </a:r>
            <a:r>
              <a:rPr lang="en-US" sz="3200" dirty="0" smtClean="0"/>
              <a:t>2 moles </a:t>
            </a:r>
            <a:r>
              <a:rPr lang="en-US" sz="3200" dirty="0"/>
              <a:t>of hydrogen and has a total pressure of </a:t>
            </a:r>
            <a:r>
              <a:rPr lang="en-US" sz="3200" dirty="0" smtClean="0"/>
              <a:t>11.4 </a:t>
            </a:r>
            <a:r>
              <a:rPr lang="en-US" sz="3200" dirty="0" err="1"/>
              <a:t>atm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83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67508"/>
            <a:ext cx="9601196" cy="478733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/>
              <a:t>The total pressure of the gases in a chamber is </a:t>
            </a:r>
            <a:r>
              <a:rPr lang="en-US" sz="3200" dirty="0" smtClean="0"/>
              <a:t>17 atm.  </a:t>
            </a:r>
            <a:r>
              <a:rPr lang="en-US" sz="3200" dirty="0"/>
              <a:t>The only three gases present </a:t>
            </a:r>
            <a:r>
              <a:rPr lang="en-US" sz="3200" dirty="0" smtClean="0"/>
              <a:t>are </a:t>
            </a:r>
            <a:r>
              <a:rPr lang="en-US" sz="3200" dirty="0"/>
              <a:t>hydrogen, </a:t>
            </a:r>
            <a:r>
              <a:rPr lang="en-US" sz="3200" dirty="0" smtClean="0"/>
              <a:t>methane, and krypton</a:t>
            </a:r>
            <a:r>
              <a:rPr lang="en-US" sz="3200" dirty="0"/>
              <a:t>.  If the partial pressure of </a:t>
            </a:r>
            <a:r>
              <a:rPr lang="en-US" sz="3200" dirty="0" smtClean="0"/>
              <a:t>hydrogen is 4.4 </a:t>
            </a:r>
            <a:r>
              <a:rPr lang="en-US" sz="3200" dirty="0" err="1"/>
              <a:t>kPa</a:t>
            </a:r>
            <a:r>
              <a:rPr lang="en-US" sz="3200" dirty="0"/>
              <a:t> and the partial pressure of </a:t>
            </a:r>
            <a:r>
              <a:rPr lang="en-US" sz="3200" dirty="0" smtClean="0"/>
              <a:t>methane is 1.96 </a:t>
            </a:r>
            <a:r>
              <a:rPr lang="en-US" sz="3200" dirty="0" err="1"/>
              <a:t>kPa</a:t>
            </a:r>
            <a:r>
              <a:rPr lang="en-US" sz="3200" dirty="0"/>
              <a:t>, what is the partial pressure of </a:t>
            </a:r>
            <a:r>
              <a:rPr lang="en-US" sz="3200" dirty="0" smtClean="0"/>
              <a:t>krypton?</a:t>
            </a:r>
            <a:endParaRPr lang="en-US" sz="3200" dirty="0"/>
          </a:p>
          <a:p>
            <a:pPr marL="0" indent="0">
              <a:buNone/>
            </a:pP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Jeopardy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797" y="5266268"/>
            <a:ext cx="609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3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Gas Law Stoichiometry – Part 2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61110" y="1579656"/>
            <a:ext cx="10174008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done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May 5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25067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4178" y="2967335"/>
            <a:ext cx="34836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 cmpd="sng">
                  <a:solidFill>
                    <a:srgbClr val="A23C33"/>
                  </a:solidFill>
                  <a:prstDash val="solid"/>
                </a:ln>
                <a:solidFill>
                  <a:srgbClr val="0070C0"/>
                </a:solidFill>
              </a:rPr>
              <a:t>Good Luck</a:t>
            </a:r>
          </a:p>
          <a:p>
            <a:pPr algn="ctr" defTabSz="457200"/>
            <a:endParaRPr lang="en-US" sz="5400" b="1" dirty="0">
              <a:ln w="12700" cmpd="sng">
                <a:solidFill>
                  <a:srgbClr val="A23C33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 defTabSz="457200"/>
            <a:r>
              <a:rPr lang="en-US" sz="5400" b="1" dirty="0">
                <a:ln w="12700" cmpd="sng">
                  <a:solidFill>
                    <a:srgbClr val="A23C33"/>
                  </a:solidFill>
                  <a:prstDash val="solid"/>
                </a:ln>
                <a:solidFill>
                  <a:srgbClr val="0070C0"/>
                </a:solidFill>
              </a:rPr>
              <a:t>Studying</a:t>
            </a:r>
          </a:p>
        </p:txBody>
      </p:sp>
    </p:spTree>
    <p:extLst>
      <p:ext uri="{BB962C8B-B14F-4D97-AF65-F5344CB8AC3E}">
        <p14:creationId xmlns:p14="http://schemas.microsoft.com/office/powerpoint/2010/main" val="24283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86" y="133422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6" y="1584045"/>
            <a:ext cx="7284337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1745" y="77335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3306" y="2329829"/>
            <a:ext cx="10261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Write three things that you could do once you get your test to ensure that you’re successful. 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When you’re done, look through your notes and worksheets to prepare for the assessment.</a:t>
            </a: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459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5 Minutes</a:t>
            </a:r>
          </a:p>
          <a:p>
            <a:r>
              <a:rPr lang="en-US" sz="2800" dirty="0" smtClean="0"/>
              <a:t>Goals/ Expectations for Assessment: 3 Minutes </a:t>
            </a:r>
          </a:p>
          <a:p>
            <a:r>
              <a:rPr lang="en-US" sz="2800" dirty="0" smtClean="0"/>
              <a:t>Assessment: 42 Minutes</a:t>
            </a:r>
          </a:p>
          <a:p>
            <a:r>
              <a:rPr lang="en-US" sz="2800" dirty="0" smtClean="0"/>
              <a:t>Closing: 3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6" y="72573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Why Prepare?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374" y="2819400"/>
            <a:ext cx="5304201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chemeClr val="bg1"/>
                </a:solidFill>
              </a:rPr>
              <a:t>17</a:t>
            </a:r>
          </a:p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chemeClr val="bg1"/>
                </a:solidFill>
              </a:rPr>
              <a:t>Questions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60377" y="2267545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</a:rPr>
              <a:t>85%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94" y="1541919"/>
            <a:ext cx="4380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What is Mastery?</a:t>
            </a:r>
          </a:p>
        </p:txBody>
      </p:sp>
    </p:spTree>
    <p:extLst>
      <p:ext uri="{BB962C8B-B14F-4D97-AF65-F5344CB8AC3E}">
        <p14:creationId xmlns:p14="http://schemas.microsoft.com/office/powerpoint/2010/main" val="12395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Expectations for Assessment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21" y="609600"/>
            <a:ext cx="8763000" cy="4800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3200" dirty="0" smtClean="0"/>
              <a:t>Clear your desk of everything except a....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Number 2 Pencil</a:t>
            </a:r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err="1" smtClean="0"/>
              <a:t>Scantron</a:t>
            </a: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Calculator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6445" y="54257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Backpacks and binders on the floor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Tips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922" y="1388296"/>
            <a:ext cx="9811372" cy="4800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Read the problem and answer choices </a:t>
            </a:r>
            <a:r>
              <a:rPr lang="en-US" sz="2400" dirty="0" smtClean="0">
                <a:solidFill>
                  <a:srgbClr val="C00000"/>
                </a:solidFill>
              </a:rPr>
              <a:t>CAREFULLY</a:t>
            </a:r>
          </a:p>
          <a:p>
            <a:pPr>
              <a:defRPr/>
            </a:pPr>
            <a:r>
              <a:rPr lang="en-US" sz="2400" dirty="0" smtClean="0"/>
              <a:t>If you don’t know the answer, make sure you at least take a guess</a:t>
            </a:r>
          </a:p>
          <a:p>
            <a:pPr>
              <a:defRPr/>
            </a:pPr>
            <a:r>
              <a:rPr lang="en-US" sz="2400" dirty="0" smtClean="0"/>
              <a:t>Guessing on questions you don’t know can only help you!</a:t>
            </a:r>
          </a:p>
          <a:p>
            <a:pPr>
              <a:defRPr/>
            </a:pPr>
            <a:r>
              <a:rPr lang="en-US" sz="2400" dirty="0" smtClean="0"/>
              <a:t>Bubble your answers completely (</a:t>
            </a:r>
            <a:r>
              <a:rPr lang="en-US" sz="2400" dirty="0" err="1" smtClean="0"/>
              <a:t>scantron</a:t>
            </a:r>
            <a:r>
              <a:rPr lang="en-US" sz="2400" dirty="0" smtClean="0"/>
              <a:t> and test booklet)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5627" y="4921624"/>
            <a:ext cx="7832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70C0"/>
                </a:solidFill>
              </a:rPr>
              <a:t>Periodic </a:t>
            </a:r>
            <a:r>
              <a:rPr lang="en-US" sz="4400" b="1" dirty="0" smtClean="0">
                <a:solidFill>
                  <a:srgbClr val="0070C0"/>
                </a:solidFill>
              </a:rPr>
              <a:t>Table/Formulas are in </a:t>
            </a:r>
            <a:r>
              <a:rPr lang="en-US" sz="4400" b="1" dirty="0">
                <a:solidFill>
                  <a:srgbClr val="0070C0"/>
                </a:solidFill>
              </a:rPr>
              <a:t>the test packet</a:t>
            </a:r>
          </a:p>
        </p:txBody>
      </p:sp>
    </p:spTree>
    <p:extLst>
      <p:ext uri="{BB962C8B-B14F-4D97-AF65-F5344CB8AC3E}">
        <p14:creationId xmlns:p14="http://schemas.microsoft.com/office/powerpoint/2010/main" val="29503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Rules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68" y="1388296"/>
            <a:ext cx="9569325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Students will remain </a:t>
            </a:r>
            <a:r>
              <a:rPr lang="en-US" sz="2400" b="1" u="sng" dirty="0" smtClean="0">
                <a:solidFill>
                  <a:srgbClr val="FF0000"/>
                </a:solidFill>
              </a:rPr>
              <a:t>SILENT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the duration of the test.  Even if you are done, </a:t>
            </a:r>
            <a:r>
              <a:rPr lang="en-US" sz="2400" b="1" u="sng" dirty="0" smtClean="0">
                <a:solidFill>
                  <a:srgbClr val="FF0000"/>
                </a:solidFill>
              </a:rPr>
              <a:t>YOU CANNOT TALK or MAKE OTHER NOISES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Keep your eyes on </a:t>
            </a:r>
            <a:r>
              <a:rPr lang="en-US" sz="2400" b="1" u="sng" dirty="0" smtClean="0">
                <a:solidFill>
                  <a:srgbClr val="FF0000"/>
                </a:solidFill>
              </a:rPr>
              <a:t>YOUR OWN PAPER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Raise your hand if you have a question</a:t>
            </a:r>
          </a:p>
          <a:p>
            <a:pPr>
              <a:defRPr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Failure to follow the testing rules will result in your test being taken.  You will then receive a ZERO and a dean referral. 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5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Good Luck!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6" y="2414495"/>
            <a:ext cx="3626664" cy="36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78328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How was your assessment?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could you have done differently?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12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86" y="133422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6" y="1584045"/>
            <a:ext cx="7284337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11745" y="773350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833" y="2329829"/>
            <a:ext cx="108681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energy?  Use at least 3 sentences to explain your </a:t>
            </a:r>
            <a:r>
              <a:rPr lang="en-US" sz="3200" dirty="0" smtClean="0"/>
              <a:t>thoughts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[Turn in your </a:t>
            </a:r>
            <a:r>
              <a:rPr lang="en-US" sz="3200" b="1" dirty="0" err="1" smtClean="0">
                <a:solidFill>
                  <a:srgbClr val="FF0000"/>
                </a:solidFill>
              </a:rPr>
              <a:t>warmup</a:t>
            </a:r>
            <a:r>
              <a:rPr lang="en-US" sz="3200" b="1" dirty="0" smtClean="0">
                <a:solidFill>
                  <a:srgbClr val="FF0000"/>
                </a:solidFill>
              </a:rPr>
              <a:t> sheet today]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24663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996287" y="1474696"/>
            <a:ext cx="11195713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The reaction of zinc and hydrochloric acid is shown below:</a:t>
            </a:r>
          </a:p>
          <a:p>
            <a:pPr marL="0" indent="0" eaLnBrk="1" hangingPunct="1">
              <a:buNone/>
            </a:pPr>
            <a:endParaRPr lang="en-US" sz="100" dirty="0"/>
          </a:p>
          <a:p>
            <a:pPr marL="0" indent="0" algn="ctr" eaLnBrk="1" hangingPunct="1">
              <a:buNone/>
            </a:pPr>
            <a:r>
              <a:rPr lang="en-US" sz="2800" dirty="0" smtClean="0"/>
              <a:t>Zn + 2 </a:t>
            </a:r>
            <a:r>
              <a:rPr lang="en-US" sz="2800" dirty="0" err="1" smtClean="0"/>
              <a:t>HCl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ZnCl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+ H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 algn="ctr" eaLnBrk="1" hangingPunct="1">
              <a:buNone/>
            </a:pPr>
            <a:endParaRPr lang="en-US" sz="400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If 4.7 moles of zinc are reacted at a pressure of 3.97 </a:t>
            </a:r>
            <a:r>
              <a:rPr lang="en-US" sz="2800" dirty="0" err="1" smtClean="0">
                <a:sym typeface="Wingdings" panose="05000000000000000000" pitchFamily="2" charset="2"/>
              </a:rPr>
              <a:t>atm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and a temperature of 145 ºC, how many liters of hydrogen gas are formed?  </a:t>
            </a:r>
            <a:endParaRPr lang="en-US" sz="28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29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7 Minutes</a:t>
            </a:r>
          </a:p>
          <a:p>
            <a:r>
              <a:rPr lang="en-US" sz="2800" dirty="0" smtClean="0"/>
              <a:t>Energy Activity: 35 Minutes</a:t>
            </a:r>
          </a:p>
          <a:p>
            <a:r>
              <a:rPr lang="en-US" sz="2800" dirty="0" smtClean="0"/>
              <a:t>Closing: 3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7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404" y="1716741"/>
            <a:ext cx="10099343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instructions are on your handout</a:t>
            </a:r>
          </a:p>
          <a:p>
            <a:r>
              <a:rPr lang="en-US" sz="2800" dirty="0" smtClean="0"/>
              <a:t>Follow instructions for each section</a:t>
            </a:r>
          </a:p>
          <a:p>
            <a:r>
              <a:rPr lang="en-US" sz="2800" dirty="0" smtClean="0"/>
              <a:t>Turn in completed handout to bin at the end of class (all problems will be graded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a Spanish version of the </a:t>
            </a:r>
            <a:r>
              <a:rPr lang="en-US" sz="2800" i="1" dirty="0" err="1" smtClean="0"/>
              <a:t>BrainPOP</a:t>
            </a:r>
            <a:r>
              <a:rPr lang="en-US" sz="2800" dirty="0" smtClean="0"/>
              <a:t> video: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http://tinyurl.com/lhnhmuw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7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9717741" cy="4873625"/>
          </a:xfrm>
        </p:spPr>
        <p:txBody>
          <a:bodyPr>
            <a:normAutofit/>
          </a:bodyPr>
          <a:lstStyle/>
          <a:p>
            <a:r>
              <a:rPr lang="en-US" sz="3600" dirty="0"/>
              <a:t>What are the four types of energy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r>
              <a:rPr lang="en-US" sz="3600" dirty="0"/>
              <a:t>A ball is moving through the air.  What type of energy does it have?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458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How many liters of ammonia (NH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are required to react with 7.02 moles of Mercury (II) Chloride at 270 K and 64 </a:t>
            </a:r>
            <a:r>
              <a:rPr lang="en-US" sz="2800" dirty="0" err="1" smtClean="0"/>
              <a:t>kPa</a:t>
            </a:r>
            <a:r>
              <a:rPr lang="en-US" sz="2800" dirty="0" smtClean="0"/>
              <a:t>?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algn="ctr" eaLnBrk="1" hangingPunct="1">
              <a:buNone/>
            </a:pPr>
            <a:r>
              <a:rPr lang="en-US" sz="2800" dirty="0" smtClean="0"/>
              <a:t>HgCl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NH</a:t>
            </a:r>
            <a:r>
              <a:rPr lang="en-US" sz="2800" baseline="-25000" dirty="0" smtClean="0"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sym typeface="Wingdings" panose="05000000000000000000" pitchFamily="2" charset="2"/>
              </a:rPr>
              <a:t>Cl + Hg(NH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  <a:r>
              <a:rPr lang="en-US" sz="2800" dirty="0" err="1" smtClean="0">
                <a:sym typeface="Wingdings" panose="05000000000000000000" pitchFamily="2" charset="2"/>
              </a:rPr>
              <a:t>Cl</a:t>
            </a:r>
            <a:endParaRPr lang="en-US" sz="28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52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2</a:t>
            </a:r>
            <a:r>
              <a:rPr lang="en-US" sz="2800" dirty="0"/>
              <a:t>2</a:t>
            </a:r>
            <a:r>
              <a:rPr lang="en-US" sz="2800" dirty="0" smtClean="0"/>
              <a:t> seconds to study the problem. </a:t>
            </a:r>
          </a:p>
          <a:p>
            <a:r>
              <a:rPr lang="en-US" sz="2800" dirty="0" smtClean="0"/>
              <a:t>When Mr. Ghosh indicates that you can talk, take 78 seconds to work the problem with your teammates. </a:t>
            </a:r>
          </a:p>
          <a:p>
            <a:r>
              <a:rPr lang="en-US" sz="2800" dirty="0" smtClean="0"/>
              <a:t>When Mr. Ghosh says SWAG, be ready to share  and explain your answers.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3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Guided Practice #1</a:t>
            </a:r>
          </a:p>
        </p:txBody>
      </p:sp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708211" y="1474696"/>
            <a:ext cx="11272773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How many liters of carbon dioxide are formed when 3.5 moles of nitric acid (HNO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reacts at 78 </a:t>
            </a:r>
            <a:r>
              <a:rPr lang="en-US" sz="2800" dirty="0" err="1" smtClean="0"/>
              <a:t>kPa</a:t>
            </a:r>
            <a:r>
              <a:rPr lang="en-US" sz="2800" dirty="0" smtClean="0"/>
              <a:t> and 50 ºC? 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algn="ctr" eaLnBrk="1" hangingPunct="1">
              <a:buNone/>
            </a:pPr>
            <a:r>
              <a:rPr lang="en-US" sz="2800" dirty="0" smtClean="0"/>
              <a:t>HNO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NaHCO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NaNO</a:t>
            </a:r>
            <a:r>
              <a:rPr lang="en-US" sz="2800" baseline="-25000" dirty="0" smtClean="0"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sym typeface="Wingdings" panose="05000000000000000000" pitchFamily="2" charset="2"/>
              </a:rPr>
              <a:t> + CO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 + H</a:t>
            </a:r>
            <a:r>
              <a:rPr 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sym typeface="Wingdings" panose="05000000000000000000" pitchFamily="2" charset="2"/>
              </a:rPr>
              <a:t>O</a:t>
            </a:r>
            <a:endParaRPr lang="en-US" sz="2800" dirty="0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6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3957</TotalTime>
  <Words>2097</Words>
  <Application>Microsoft Office PowerPoint</Application>
  <PresentationFormat>Widescreen</PresentationFormat>
  <Paragraphs>287</Paragraphs>
  <Slides>62</Slides>
  <Notes>0</Notes>
  <HiddenSlides>0</HiddenSlides>
  <MMClips>10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Century Gothic</vt:lpstr>
      <vt:lpstr>Garamond</vt:lpstr>
      <vt:lpstr>Times New Roman</vt:lpstr>
      <vt:lpstr>Wingdings</vt:lpstr>
      <vt:lpstr>Wingdings 2</vt:lpstr>
      <vt:lpstr>Wingdings 3</vt:lpstr>
      <vt:lpstr>Office Theme</vt:lpstr>
      <vt:lpstr>Wisp</vt:lpstr>
      <vt:lpstr>Organic</vt:lpstr>
      <vt:lpstr>Equation</vt:lpstr>
      <vt:lpstr>Week 34 Chemistry</vt:lpstr>
      <vt:lpstr>Warm Up: 5 Minutes</vt:lpstr>
      <vt:lpstr>Agenda</vt:lpstr>
      <vt:lpstr>What should you take for science next year?</vt:lpstr>
      <vt:lpstr>Gas Law Stoichiometry – Part 2 Video</vt:lpstr>
      <vt:lpstr>Example 1</vt:lpstr>
      <vt:lpstr>Example 2</vt:lpstr>
      <vt:lpstr>Guided Practice</vt:lpstr>
      <vt:lpstr>Guided Practice #1</vt:lpstr>
      <vt:lpstr>Guided Practice #2</vt:lpstr>
      <vt:lpstr>Independent Practice </vt:lpstr>
      <vt:lpstr>Closing</vt:lpstr>
      <vt:lpstr>Warm Up: 4 Minutes</vt:lpstr>
      <vt:lpstr>Agenda</vt:lpstr>
      <vt:lpstr>Dalton’s Law Video</vt:lpstr>
      <vt:lpstr>Dalton’s Law of Partial Pressures</vt:lpstr>
      <vt:lpstr>PowerPoint Presentation</vt:lpstr>
      <vt:lpstr>Example 1</vt:lpstr>
      <vt:lpstr>Example 2</vt:lpstr>
      <vt:lpstr>Example 3</vt:lpstr>
      <vt:lpstr>Guided Practice</vt:lpstr>
      <vt:lpstr>Guided Practice #1</vt:lpstr>
      <vt:lpstr>Guided Practice #2</vt:lpstr>
      <vt:lpstr>Guided Practice #3</vt:lpstr>
      <vt:lpstr>Guided Practice #4</vt:lpstr>
      <vt:lpstr>Independent Practice </vt:lpstr>
      <vt:lpstr>Closing</vt:lpstr>
      <vt:lpstr>Warm Up: 4 Minutes</vt:lpstr>
      <vt:lpstr>Announcement/Reminders</vt:lpstr>
      <vt:lpstr>Reminder!!!</vt:lpstr>
      <vt:lpstr>Agenda</vt:lpstr>
      <vt:lpstr>Purpose of Reviewing</vt:lpstr>
      <vt:lpstr>Why Prepare?</vt:lpstr>
      <vt:lpstr>Material Covered on Assessment 10</vt:lpstr>
      <vt:lpstr>White Board Jeopardy</vt:lpstr>
      <vt:lpstr>White Board Jeopardy</vt:lpstr>
      <vt:lpstr>Scoring and Rules/Expectations</vt:lpstr>
      <vt:lpstr>Prizes!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</vt:lpstr>
      <vt:lpstr>Warm Up: 4 Minutes</vt:lpstr>
      <vt:lpstr>Agenda</vt:lpstr>
      <vt:lpstr>Why Prepare?</vt:lpstr>
      <vt:lpstr>Expectations for Assessment</vt:lpstr>
      <vt:lpstr>Testing Tips</vt:lpstr>
      <vt:lpstr>Testing Rules</vt:lpstr>
      <vt:lpstr>Good Luck!</vt:lpstr>
      <vt:lpstr>Closing</vt:lpstr>
      <vt:lpstr>Warm Up: 4 Minutes</vt:lpstr>
      <vt:lpstr>Agenda</vt:lpstr>
      <vt:lpstr>Activity directions</vt:lpstr>
      <vt:lpstr>Closing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34 Chemistry</dc:title>
  <dc:creator>Ghosh, Niloy</dc:creator>
  <cp:lastModifiedBy>Ghosh, Niloy</cp:lastModifiedBy>
  <cp:revision>76</cp:revision>
  <dcterms:created xsi:type="dcterms:W3CDTF">2014-05-04T23:57:21Z</dcterms:created>
  <dcterms:modified xsi:type="dcterms:W3CDTF">2014-05-09T13:58:46Z</dcterms:modified>
</cp:coreProperties>
</file>