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8"/>
  </p:notesMasterIdLst>
  <p:sldIdLst>
    <p:sldId id="256" r:id="rId3"/>
    <p:sldId id="257" r:id="rId4"/>
    <p:sldId id="258" r:id="rId5"/>
    <p:sldId id="259" r:id="rId6"/>
    <p:sldId id="265" r:id="rId7"/>
    <p:sldId id="260" r:id="rId8"/>
    <p:sldId id="262" r:id="rId9"/>
    <p:sldId id="261" r:id="rId10"/>
    <p:sldId id="263" r:id="rId11"/>
    <p:sldId id="268" r:id="rId12"/>
    <p:sldId id="264" r:id="rId13"/>
    <p:sldId id="267" r:id="rId14"/>
    <p:sldId id="269" r:id="rId15"/>
    <p:sldId id="274" r:id="rId16"/>
    <p:sldId id="273" r:id="rId17"/>
    <p:sldId id="270" r:id="rId18"/>
    <p:sldId id="271" r:id="rId19"/>
    <p:sldId id="277" r:id="rId20"/>
    <p:sldId id="278" r:id="rId21"/>
    <p:sldId id="281" r:id="rId22"/>
    <p:sldId id="279" r:id="rId23"/>
    <p:sldId id="280" r:id="rId24"/>
    <p:sldId id="283" r:id="rId25"/>
    <p:sldId id="284" r:id="rId26"/>
    <p:sldId id="285" r:id="rId27"/>
    <p:sldId id="286" r:id="rId28"/>
    <p:sldId id="287" r:id="rId29"/>
    <p:sldId id="288" r:id="rId30"/>
    <p:sldId id="289" r:id="rId31"/>
    <p:sldId id="305" r:id="rId32"/>
    <p:sldId id="306" r:id="rId33"/>
    <p:sldId id="291" r:id="rId34"/>
    <p:sldId id="292" r:id="rId35"/>
    <p:sldId id="293" r:id="rId36"/>
    <p:sldId id="360" r:id="rId37"/>
    <p:sldId id="295" r:id="rId38"/>
    <p:sldId id="296" r:id="rId39"/>
    <p:sldId id="297" r:id="rId40"/>
    <p:sldId id="372" r:id="rId41"/>
    <p:sldId id="298" r:id="rId42"/>
    <p:sldId id="299" r:id="rId43"/>
    <p:sldId id="300" r:id="rId44"/>
    <p:sldId id="301" r:id="rId45"/>
    <p:sldId id="302" r:id="rId46"/>
    <p:sldId id="303" r:id="rId47"/>
    <p:sldId id="304" r:id="rId48"/>
    <p:sldId id="307" r:id="rId49"/>
    <p:sldId id="308" r:id="rId50"/>
    <p:sldId id="309" r:id="rId51"/>
    <p:sldId id="343" r:id="rId52"/>
    <p:sldId id="351" r:id="rId53"/>
    <p:sldId id="344" r:id="rId54"/>
    <p:sldId id="352" r:id="rId55"/>
    <p:sldId id="345" r:id="rId56"/>
    <p:sldId id="359" r:id="rId57"/>
    <p:sldId id="346" r:id="rId58"/>
    <p:sldId id="353" r:id="rId59"/>
    <p:sldId id="354" r:id="rId60"/>
    <p:sldId id="355" r:id="rId61"/>
    <p:sldId id="347" r:id="rId62"/>
    <p:sldId id="348" r:id="rId63"/>
    <p:sldId id="356" r:id="rId64"/>
    <p:sldId id="357" r:id="rId65"/>
    <p:sldId id="358" r:id="rId66"/>
    <p:sldId id="349" r:id="rId67"/>
    <p:sldId id="350" r:id="rId68"/>
    <p:sldId id="323" r:id="rId69"/>
    <p:sldId id="324" r:id="rId70"/>
    <p:sldId id="325" r:id="rId71"/>
    <p:sldId id="340" r:id="rId72"/>
    <p:sldId id="337" r:id="rId73"/>
    <p:sldId id="339" r:id="rId74"/>
    <p:sldId id="326" r:id="rId75"/>
    <p:sldId id="338" r:id="rId76"/>
    <p:sldId id="373" r:id="rId77"/>
    <p:sldId id="374" r:id="rId78"/>
    <p:sldId id="329" r:id="rId79"/>
    <p:sldId id="375" r:id="rId80"/>
    <p:sldId id="330" r:id="rId81"/>
    <p:sldId id="331" r:id="rId82"/>
    <p:sldId id="332" r:id="rId83"/>
    <p:sldId id="341" r:id="rId84"/>
    <p:sldId id="333" r:id="rId85"/>
    <p:sldId id="342" r:id="rId86"/>
    <p:sldId id="335" r:id="rId87"/>
    <p:sldId id="336" r:id="rId88"/>
    <p:sldId id="370" r:id="rId89"/>
    <p:sldId id="371" r:id="rId90"/>
    <p:sldId id="363" r:id="rId91"/>
    <p:sldId id="364" r:id="rId92"/>
    <p:sldId id="365" r:id="rId93"/>
    <p:sldId id="366" r:id="rId94"/>
    <p:sldId id="367" r:id="rId95"/>
    <p:sldId id="368" r:id="rId96"/>
    <p:sldId id="36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6DB3E-2DE8-4C93-A6D7-9545EC040DC8}" type="datetimeFigureOut">
              <a:rPr lang="en-US" smtClean="0"/>
              <a:t>4/16/2014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E786E-5111-419F-9C3A-646B32AF542F}" type="slidenum">
              <a:rPr lang="en-US" smtClean="0"/>
              <a:t>‹#›</a:t>
            </a:fld>
            <a:endParaRPr lang="en-US"/>
          </a:p>
        </p:txBody>
      </p:sp>
    </p:spTree>
    <p:extLst>
      <p:ext uri="{BB962C8B-B14F-4D97-AF65-F5344CB8AC3E}">
        <p14:creationId xmlns:p14="http://schemas.microsoft.com/office/powerpoint/2010/main" val="366636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C0E78-500A-42F4-9510-EA4899A8AA10}"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81703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019D4-E1B5-481A-8D70-14055F826F5A}"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25792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19D4-E1B5-481A-8D70-14055F826F5A}"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155111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19D4-E1B5-481A-8D70-14055F826F5A}"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270895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874031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343592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88465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376048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403672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34728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715382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63059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019D4-E1B5-481A-8D70-14055F826F5A}"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409740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4118823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240505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FA6EE6-FC47-4E85-B69C-F8C750AF179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961414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3925164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FA6EE6-FC47-4E85-B69C-F8C750AF179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820695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89187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79620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FA6EE6-FC47-4E85-B69C-F8C750AF1794}" type="slidenum">
              <a:rPr lang="en-US" smtClean="0"/>
              <a:pPr/>
              <a:t>‹#›</a:t>
            </a:fld>
            <a:endParaRPr lang="en-US"/>
          </a:p>
        </p:txBody>
      </p:sp>
    </p:spTree>
    <p:extLst>
      <p:ext uri="{BB962C8B-B14F-4D97-AF65-F5344CB8AC3E}">
        <p14:creationId xmlns:p14="http://schemas.microsoft.com/office/powerpoint/2010/main" val="16321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019D4-E1B5-481A-8D70-14055F826F5A}"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17549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019D4-E1B5-481A-8D70-14055F826F5A}"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407909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019D4-E1B5-481A-8D70-14055F826F5A}"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262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019D4-E1B5-481A-8D70-14055F826F5A}"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224852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019D4-E1B5-481A-8D70-14055F826F5A}"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6857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019D4-E1B5-481A-8D70-14055F826F5A}"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139258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019D4-E1B5-481A-8D70-14055F826F5A}"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CCCCB-9981-4251-BE67-3D5F1F549FE9}" type="slidenum">
              <a:rPr lang="en-US" smtClean="0"/>
              <a:t>‹#›</a:t>
            </a:fld>
            <a:endParaRPr lang="en-US"/>
          </a:p>
        </p:txBody>
      </p:sp>
    </p:spTree>
    <p:extLst>
      <p:ext uri="{BB962C8B-B14F-4D97-AF65-F5344CB8AC3E}">
        <p14:creationId xmlns:p14="http://schemas.microsoft.com/office/powerpoint/2010/main" val="102730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019D4-E1B5-481A-8D70-14055F826F5A}" type="datetimeFigureOut">
              <a:rPr lang="en-US" smtClean="0"/>
              <a:t>4/16/2014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CCCB-9981-4251-BE67-3D5F1F549FE9}" type="slidenum">
              <a:rPr lang="en-US" smtClean="0"/>
              <a:t>‹#›</a:t>
            </a:fld>
            <a:endParaRPr lang="en-US"/>
          </a:p>
        </p:txBody>
      </p:sp>
    </p:spTree>
    <p:extLst>
      <p:ext uri="{BB962C8B-B14F-4D97-AF65-F5344CB8AC3E}">
        <p14:creationId xmlns:p14="http://schemas.microsoft.com/office/powerpoint/2010/main" val="174679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26141C-4423-40E9-A75E-8E7B975F6034}" type="datetimeFigureOut">
              <a:rPr lang="en-US" smtClean="0">
                <a:solidFill>
                  <a:prstClr val="black">
                    <a:tint val="75000"/>
                  </a:prstClr>
                </a:solidFill>
              </a:rPr>
              <a:pPr/>
              <a:t>4/16/2014</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FA6EE6-FC47-4E85-B69C-F8C750AF1794}" type="slidenum">
              <a:rPr lang="en-US" smtClean="0"/>
              <a:pPr/>
              <a:t>‹#›</a:t>
            </a:fld>
            <a:endParaRPr lang="en-US"/>
          </a:p>
        </p:txBody>
      </p:sp>
    </p:spTree>
    <p:extLst>
      <p:ext uri="{BB962C8B-B14F-4D97-AF65-F5344CB8AC3E}">
        <p14:creationId xmlns:p14="http://schemas.microsoft.com/office/powerpoint/2010/main" val="654596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p:txBody>
          <a:bodyPr/>
          <a:lstStyle/>
          <a:p>
            <a:pPr eaLnBrk="1" hangingPunct="1"/>
            <a:r>
              <a:rPr lang="en-US" dirty="0" smtClean="0"/>
              <a:t>pH Calculation, Strengths of Acids/Bases, Dissociation</a:t>
            </a:r>
          </a:p>
        </p:txBody>
      </p:sp>
      <p:sp>
        <p:nvSpPr>
          <p:cNvPr id="7171" name="Title 1"/>
          <p:cNvSpPr>
            <a:spLocks noGrp="1"/>
          </p:cNvSpPr>
          <p:nvPr>
            <p:ph type="ctrTitle"/>
          </p:nvPr>
        </p:nvSpPr>
        <p:spPr>
          <a:xfrm>
            <a:off x="2429450" y="2688385"/>
            <a:ext cx="9995632" cy="1470025"/>
          </a:xfrm>
        </p:spPr>
        <p:txBody>
          <a:bodyPr/>
          <a:lstStyle/>
          <a:p>
            <a:pPr eaLnBrk="1" hangingPunct="1"/>
            <a:r>
              <a:rPr lang="en-US" dirty="0" smtClean="0"/>
              <a:t>Week 31 Chemistry</a:t>
            </a:r>
            <a:endParaRPr dirty="0" smtClean="0"/>
          </a:p>
        </p:txBody>
      </p:sp>
    </p:spTree>
    <p:extLst>
      <p:ext uri="{BB962C8B-B14F-4D97-AF65-F5344CB8AC3E}">
        <p14:creationId xmlns:p14="http://schemas.microsoft.com/office/powerpoint/2010/main" val="1121743875"/>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Point</a:t>
            </a:r>
            <a:endParaRPr lang="en-US" dirty="0"/>
          </a:p>
        </p:txBody>
      </p:sp>
      <p:sp>
        <p:nvSpPr>
          <p:cNvPr id="65539" name="Content Placeholder 2"/>
          <p:cNvSpPr>
            <a:spLocks noGrp="1"/>
          </p:cNvSpPr>
          <p:nvPr>
            <p:ph idx="1"/>
          </p:nvPr>
        </p:nvSpPr>
        <p:spPr/>
        <p:txBody>
          <a:bodyPr>
            <a:normAutofit/>
          </a:bodyPr>
          <a:lstStyle/>
          <a:p>
            <a:pPr marL="0" indent="0">
              <a:buNone/>
            </a:pPr>
            <a:r>
              <a:rPr lang="en-US" sz="3600" dirty="0" smtClean="0"/>
              <a:t>What is the formula for calculating pH?</a:t>
            </a:r>
          </a:p>
          <a:p>
            <a:endParaRPr lang="en-US" sz="3600" dirty="0" smtClean="0"/>
          </a:p>
          <a:p>
            <a:endParaRPr lang="en-US" sz="3600" dirty="0" smtClean="0"/>
          </a:p>
          <a:p>
            <a:pPr algn="ctr">
              <a:buFont typeface="Wingdings 2" panose="05020102010507070707" pitchFamily="18" charset="2"/>
              <a:buNone/>
            </a:pPr>
            <a:endParaRPr lang="en-US" sz="3600" dirty="0" smtClean="0"/>
          </a:p>
        </p:txBody>
      </p:sp>
      <p:sp>
        <p:nvSpPr>
          <p:cNvPr id="4" name="Rectangle 3"/>
          <p:cNvSpPr/>
          <p:nvPr/>
        </p:nvSpPr>
        <p:spPr>
          <a:xfrm>
            <a:off x="4303856" y="4341125"/>
            <a:ext cx="4397359"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smtClean="0">
                <a:ln/>
                <a:solidFill>
                  <a:schemeClr val="accent3"/>
                </a:solidFill>
                <a:latin typeface="Arial" charset="0"/>
              </a:rPr>
              <a:t>pH = -log[H</a:t>
            </a:r>
            <a:r>
              <a:rPr lang="en-US" sz="5400" b="1" baseline="30000" dirty="0" smtClean="0">
                <a:ln/>
                <a:solidFill>
                  <a:schemeClr val="accent3"/>
                </a:solidFill>
                <a:latin typeface="Arial" charset="0"/>
              </a:rPr>
              <a:t>+</a:t>
            </a:r>
            <a:r>
              <a:rPr lang="en-US" sz="5400" b="1" dirty="0" smtClean="0">
                <a:ln/>
                <a:solidFill>
                  <a:schemeClr val="accent3"/>
                </a:solidFill>
                <a:latin typeface="Arial" charset="0"/>
              </a:rPr>
              <a:t>]</a:t>
            </a:r>
            <a:endParaRPr lang="en-US" sz="5400" b="1" dirty="0">
              <a:ln/>
              <a:solidFill>
                <a:schemeClr val="accent3"/>
              </a:solidFill>
              <a:latin typeface="Arial" charset="0"/>
            </a:endParaRPr>
          </a:p>
        </p:txBody>
      </p:sp>
    </p:spTree>
    <p:extLst>
      <p:ext uri="{BB962C8B-B14F-4D97-AF65-F5344CB8AC3E}">
        <p14:creationId xmlns:p14="http://schemas.microsoft.com/office/powerpoint/2010/main" val="2173546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pH of a solution </a:t>
            </a:r>
            <a:r>
              <a:rPr lang="en-US" sz="3200" dirty="0" smtClean="0"/>
              <a:t>of </a:t>
            </a:r>
            <a:r>
              <a:rPr lang="en-US" sz="3200" dirty="0" err="1" smtClean="0"/>
              <a:t>HCl</a:t>
            </a:r>
            <a:r>
              <a:rPr lang="en-US" sz="3200" dirty="0" smtClean="0"/>
              <a:t> with </a:t>
            </a:r>
            <a:r>
              <a:rPr lang="en-US" sz="3200" dirty="0"/>
              <a:t>a hydrogen ion concentration of 1.0 x 10</a:t>
            </a:r>
            <a:r>
              <a:rPr lang="en-US" sz="3200" baseline="30000" dirty="0"/>
              <a:t>-8</a:t>
            </a:r>
            <a:r>
              <a:rPr lang="en-US" sz="3200" dirty="0"/>
              <a:t> M?</a:t>
            </a:r>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72905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pH of a solution </a:t>
            </a:r>
            <a:r>
              <a:rPr lang="en-US" sz="3200" dirty="0" smtClean="0"/>
              <a:t>of HNO</a:t>
            </a:r>
            <a:r>
              <a:rPr lang="en-US" sz="3200" baseline="-25000" dirty="0" smtClean="0"/>
              <a:t>3</a:t>
            </a:r>
            <a:r>
              <a:rPr lang="en-US" sz="3200" dirty="0" smtClean="0"/>
              <a:t> with </a:t>
            </a:r>
            <a:r>
              <a:rPr lang="en-US" sz="3200" dirty="0"/>
              <a:t>a hydrogen ion concentration of </a:t>
            </a:r>
            <a:r>
              <a:rPr lang="en-US" sz="3200" dirty="0" smtClean="0"/>
              <a:t>8.3 </a:t>
            </a:r>
            <a:r>
              <a:rPr lang="en-US" sz="3200" dirty="0"/>
              <a:t>x </a:t>
            </a:r>
            <a:r>
              <a:rPr lang="en-US" sz="3200" dirty="0" smtClean="0"/>
              <a:t>10</a:t>
            </a:r>
            <a:r>
              <a:rPr lang="en-US" sz="3200" baseline="30000" dirty="0" smtClean="0"/>
              <a:t>-1</a:t>
            </a:r>
            <a:r>
              <a:rPr lang="en-US" sz="3200" dirty="0" smtClean="0"/>
              <a:t> </a:t>
            </a:r>
            <a:r>
              <a:rPr lang="en-US" sz="3200" dirty="0"/>
              <a:t>M?</a:t>
            </a:r>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506386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smtClean="0"/>
              <a:t>A student has 10L of </a:t>
            </a:r>
            <a:r>
              <a:rPr lang="en-US" sz="3200" dirty="0" err="1" smtClean="0"/>
              <a:t>HBr</a:t>
            </a:r>
            <a:r>
              <a:rPr lang="en-US" sz="3200" dirty="0" smtClean="0"/>
              <a:t> solution.  It contains 9 moles of H</a:t>
            </a:r>
            <a:r>
              <a:rPr lang="en-US" sz="3200" baseline="30000" dirty="0" smtClean="0"/>
              <a:t>+</a:t>
            </a:r>
            <a:r>
              <a:rPr lang="en-US" sz="3200" dirty="0" smtClean="0"/>
              <a:t>.  What is the pH of the solution?</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238719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find concentration?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857144" y="2405575"/>
                <a:ext cx="4693297" cy="23187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8800" b="0" i="0" smtClean="0">
                          <a:solidFill>
                            <a:srgbClr val="002060"/>
                          </a:solidFill>
                          <a:latin typeface="Cambria Math" panose="02040503050406030204" pitchFamily="18" charset="0"/>
                        </a:rPr>
                        <m:t>M</m:t>
                      </m:r>
                      <m:r>
                        <a:rPr lang="en-US" sz="8800" b="0" i="0" smtClean="0">
                          <a:solidFill>
                            <a:srgbClr val="002060"/>
                          </a:solidFill>
                          <a:latin typeface="Cambria Math" panose="02040503050406030204" pitchFamily="18" charset="0"/>
                        </a:rPr>
                        <m:t>= </m:t>
                      </m:r>
                      <m:f>
                        <m:fPr>
                          <m:ctrlPr>
                            <a:rPr lang="en-US" sz="8800" b="0" i="1" smtClean="0">
                              <a:solidFill>
                                <a:srgbClr val="002060"/>
                              </a:solidFill>
                              <a:latin typeface="Cambria Math" panose="02040503050406030204" pitchFamily="18" charset="0"/>
                            </a:rPr>
                          </m:ctrlPr>
                        </m:fPr>
                        <m:num>
                          <m:r>
                            <m:rPr>
                              <m:sty m:val="p"/>
                            </m:rPr>
                            <a:rPr lang="en-US" sz="8800" b="0" i="0" smtClean="0">
                              <a:solidFill>
                                <a:srgbClr val="002060"/>
                              </a:solidFill>
                              <a:latin typeface="Cambria Math" panose="02040503050406030204" pitchFamily="18" charset="0"/>
                            </a:rPr>
                            <m:t>n</m:t>
                          </m:r>
                        </m:num>
                        <m:den>
                          <m:r>
                            <m:rPr>
                              <m:sty m:val="p"/>
                            </m:rPr>
                            <a:rPr lang="en-US" sz="8800" b="0" i="0" smtClean="0">
                              <a:solidFill>
                                <a:srgbClr val="002060"/>
                              </a:solidFill>
                              <a:latin typeface="Cambria Math" panose="02040503050406030204" pitchFamily="18" charset="0"/>
                            </a:rPr>
                            <m:t>V</m:t>
                          </m:r>
                        </m:den>
                      </m:f>
                    </m:oMath>
                  </m:oMathPara>
                </a14:m>
                <a:endParaRPr lang="en-US" sz="8800" dirty="0">
                  <a:solidFill>
                    <a:srgbClr val="00206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57144" y="2405575"/>
                <a:ext cx="4693297" cy="231871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9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smtClean="0"/>
              <a:t>A student has 10L of </a:t>
            </a:r>
            <a:r>
              <a:rPr lang="en-US" sz="3200" dirty="0" err="1" smtClean="0"/>
              <a:t>HBr</a:t>
            </a:r>
            <a:r>
              <a:rPr lang="en-US" sz="3200" dirty="0" smtClean="0"/>
              <a:t> solution.  It contains 9 moles of H</a:t>
            </a:r>
            <a:r>
              <a:rPr lang="en-US" sz="3200" baseline="30000" dirty="0" smtClean="0"/>
              <a:t>+</a:t>
            </a:r>
            <a:r>
              <a:rPr lang="en-US" sz="3200" dirty="0" smtClean="0"/>
              <a:t>.  What is the pH of the solution?</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2084136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normAutofit/>
          </a:bodyPr>
          <a:lstStyle/>
          <a:p>
            <a:r>
              <a:rPr lang="en-US" sz="2800" dirty="0" smtClean="0"/>
              <a:t>Take 12 seconds to study the problem. </a:t>
            </a:r>
          </a:p>
          <a:p>
            <a:r>
              <a:rPr lang="en-US" sz="2800" dirty="0" smtClean="0"/>
              <a:t>When Mr. Ghosh indicates that you can talk, take 18 seconds to work the problem with your teammates. </a:t>
            </a:r>
          </a:p>
          <a:p>
            <a:r>
              <a:rPr lang="en-US" sz="2800" dirty="0" smtClean="0"/>
              <a:t>When Mr. Ghosh says SWAG, be ready to share  and explain your answers.</a:t>
            </a:r>
            <a:endParaRPr lang="en-US" sz="2800" dirty="0"/>
          </a:p>
        </p:txBody>
      </p:sp>
    </p:spTree>
    <p:extLst>
      <p:ext uri="{BB962C8B-B14F-4D97-AF65-F5344CB8AC3E}">
        <p14:creationId xmlns:p14="http://schemas.microsoft.com/office/powerpoint/2010/main" val="30711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#1:</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Ignacio was making some ceviche for a party at his house.  He needed to use some lemon juice, which had a hydrogen ion concentration </a:t>
            </a:r>
            <a:r>
              <a:rPr lang="en-US" sz="3200" dirty="0"/>
              <a:t>of </a:t>
            </a:r>
            <a:r>
              <a:rPr lang="en-US" sz="3200" dirty="0" smtClean="0"/>
              <a:t>1.4 </a:t>
            </a:r>
            <a:r>
              <a:rPr lang="en-US" sz="3200" dirty="0"/>
              <a:t>x </a:t>
            </a:r>
            <a:r>
              <a:rPr lang="en-US" sz="3200" dirty="0" smtClean="0"/>
              <a:t>10</a:t>
            </a:r>
            <a:r>
              <a:rPr lang="en-US" sz="3200" baseline="30000" dirty="0" smtClean="0"/>
              <a:t>-2</a:t>
            </a:r>
            <a:r>
              <a:rPr lang="en-US" sz="3200" dirty="0" smtClean="0"/>
              <a:t> M.  What was the pH of the lemon juice?</a:t>
            </a:r>
            <a:endParaRPr lang="en-US" sz="3200" dirty="0"/>
          </a:p>
        </p:txBody>
      </p:sp>
      <p:sp>
        <p:nvSpPr>
          <p:cNvPr id="5" name="TextBox 4"/>
          <p:cNvSpPr txBox="1">
            <a:spLocks noChangeArrowheads="1"/>
          </p:cNvSpPr>
          <p:nvPr/>
        </p:nvSpPr>
        <p:spPr bwMode="auto">
          <a:xfrm>
            <a:off x="6094563" y="5895893"/>
            <a:ext cx="59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pH = 1.9</a:t>
            </a:r>
            <a:endParaRPr lang="en-US" sz="3200" dirty="0">
              <a:solidFill>
                <a:srgbClr val="FF0000"/>
              </a:solidFill>
            </a:endParaRPr>
          </a:p>
        </p:txBody>
      </p:sp>
    </p:spTree>
    <p:extLst>
      <p:ext uri="{BB962C8B-B14F-4D97-AF65-F5344CB8AC3E}">
        <p14:creationId xmlns:p14="http://schemas.microsoft.com/office/powerpoint/2010/main" val="35812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#2:</a:t>
            </a:r>
            <a:endParaRPr lang="en-US" dirty="0"/>
          </a:p>
        </p:txBody>
      </p:sp>
      <p:sp>
        <p:nvSpPr>
          <p:cNvPr id="3" name="Content Placeholder 2"/>
          <p:cNvSpPr>
            <a:spLocks noGrp="1"/>
          </p:cNvSpPr>
          <p:nvPr>
            <p:ph idx="1"/>
          </p:nvPr>
        </p:nvSpPr>
        <p:spPr>
          <a:xfrm>
            <a:off x="1235241" y="1235242"/>
            <a:ext cx="10764253" cy="4210759"/>
          </a:xfrm>
        </p:spPr>
        <p:txBody>
          <a:bodyPr>
            <a:normAutofit/>
          </a:bodyPr>
          <a:lstStyle/>
          <a:p>
            <a:pPr marL="0" indent="0">
              <a:buNone/>
            </a:pPr>
            <a:r>
              <a:rPr lang="en-US" sz="2800" dirty="0" smtClean="0"/>
              <a:t>Michael was working with some Sodium Hydroxide (</a:t>
            </a:r>
            <a:r>
              <a:rPr lang="en-US" sz="2800" dirty="0" err="1" smtClean="0"/>
              <a:t>NaOH</a:t>
            </a:r>
            <a:r>
              <a:rPr lang="en-US" sz="2800" dirty="0" smtClean="0"/>
              <a:t>) in the lab that had a [H</a:t>
            </a:r>
            <a:r>
              <a:rPr lang="en-US" sz="2800" baseline="30000" dirty="0" smtClean="0"/>
              <a:t>+</a:t>
            </a:r>
            <a:r>
              <a:rPr lang="en-US" sz="2800" dirty="0" smtClean="0"/>
              <a:t>] concentration of 3.50 x 10</a:t>
            </a:r>
            <a:r>
              <a:rPr lang="en-US" sz="2800" baseline="30000" dirty="0" smtClean="0"/>
              <a:t>-13</a:t>
            </a:r>
            <a:r>
              <a:rPr lang="en-US" sz="2800" dirty="0" smtClean="0"/>
              <a:t> M.  According to standard lab safety regulations, any substance with a pH greater than 12 is a dangerous base.  Would you classify the sodium hydroxide to be a dangerous base?  Why or why not?  </a:t>
            </a:r>
            <a:endParaRPr lang="en-US" sz="2800" dirty="0"/>
          </a:p>
        </p:txBody>
      </p:sp>
      <p:sp>
        <p:nvSpPr>
          <p:cNvPr id="4" name="TextBox 3"/>
          <p:cNvSpPr txBox="1">
            <a:spLocks noChangeArrowheads="1"/>
          </p:cNvSpPr>
          <p:nvPr/>
        </p:nvSpPr>
        <p:spPr bwMode="auto">
          <a:xfrm>
            <a:off x="6094563" y="5895893"/>
            <a:ext cx="59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Yes.  pH is 12.5 </a:t>
            </a:r>
            <a:endParaRPr lang="en-US" sz="3200" dirty="0">
              <a:solidFill>
                <a:srgbClr val="FF0000"/>
              </a:solidFill>
            </a:endParaRPr>
          </a:p>
        </p:txBody>
      </p:sp>
    </p:spTree>
    <p:extLst>
      <p:ext uri="{BB962C8B-B14F-4D97-AF65-F5344CB8AC3E}">
        <p14:creationId xmlns:p14="http://schemas.microsoft.com/office/powerpoint/2010/main" val="27598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#3:</a:t>
            </a:r>
            <a:endParaRPr lang="en-US" dirty="0"/>
          </a:p>
        </p:txBody>
      </p:sp>
      <p:sp>
        <p:nvSpPr>
          <p:cNvPr id="3" name="Content Placeholder 2"/>
          <p:cNvSpPr>
            <a:spLocks noGrp="1"/>
          </p:cNvSpPr>
          <p:nvPr>
            <p:ph idx="1"/>
          </p:nvPr>
        </p:nvSpPr>
        <p:spPr>
          <a:xfrm>
            <a:off x="1235241" y="1235242"/>
            <a:ext cx="10764253" cy="5422232"/>
          </a:xfrm>
        </p:spPr>
        <p:txBody>
          <a:bodyPr>
            <a:normAutofit fontScale="92500" lnSpcReduction="10000"/>
          </a:bodyPr>
          <a:lstStyle/>
          <a:p>
            <a:pPr marL="0" indent="0">
              <a:buNone/>
            </a:pPr>
            <a:r>
              <a:rPr lang="en-US" sz="2800" dirty="0" err="1" smtClean="0"/>
              <a:t>Perla</a:t>
            </a:r>
            <a:r>
              <a:rPr lang="en-US" sz="2800" dirty="0" smtClean="0"/>
              <a:t> went to the dentist for her yearly checkup.  Her doctor said to stop drinking highly acidic beverages (pH &lt; 5) since they were bad for her teeth.  On a daily basis, </a:t>
            </a:r>
            <a:r>
              <a:rPr lang="en-US" sz="2800" dirty="0" err="1" smtClean="0"/>
              <a:t>Perla</a:t>
            </a:r>
            <a:r>
              <a:rPr lang="en-US" sz="2800" dirty="0" smtClean="0"/>
              <a:t> drinks each of the following:</a:t>
            </a:r>
          </a:p>
          <a:p>
            <a:pPr marL="0" indent="0">
              <a:buNone/>
            </a:pPr>
            <a:endParaRPr lang="en-US" sz="2800" dirty="0"/>
          </a:p>
          <a:p>
            <a:pPr marL="0" indent="0">
              <a:buNone/>
            </a:pPr>
            <a:r>
              <a:rPr lang="en-US" sz="2800" dirty="0" smtClean="0"/>
              <a:t>Water: [H</a:t>
            </a:r>
            <a:r>
              <a:rPr lang="en-US" sz="2800" baseline="30000" dirty="0" smtClean="0"/>
              <a:t>+</a:t>
            </a:r>
            <a:r>
              <a:rPr lang="en-US" sz="2800" dirty="0" smtClean="0"/>
              <a:t>] = 1.0 x 10</a:t>
            </a:r>
            <a:r>
              <a:rPr lang="en-US" sz="2800" baseline="30000" dirty="0" smtClean="0"/>
              <a:t>-7 </a:t>
            </a:r>
            <a:r>
              <a:rPr lang="en-US" sz="2800" dirty="0" smtClean="0"/>
              <a:t>M</a:t>
            </a:r>
          </a:p>
          <a:p>
            <a:pPr marL="0" indent="0">
              <a:buNone/>
            </a:pPr>
            <a:r>
              <a:rPr lang="en-US" sz="2800" dirty="0" smtClean="0"/>
              <a:t>Coca-Cola: </a:t>
            </a:r>
            <a:r>
              <a:rPr lang="en-US" sz="2800" dirty="0"/>
              <a:t>[H</a:t>
            </a:r>
            <a:r>
              <a:rPr lang="en-US" sz="2800" baseline="30000" dirty="0"/>
              <a:t>+</a:t>
            </a:r>
            <a:r>
              <a:rPr lang="en-US" sz="2800" dirty="0"/>
              <a:t>] = </a:t>
            </a:r>
            <a:r>
              <a:rPr lang="en-US" sz="2800" dirty="0" smtClean="0"/>
              <a:t>1.6 </a:t>
            </a:r>
            <a:r>
              <a:rPr lang="en-US" sz="2800" dirty="0"/>
              <a:t>x </a:t>
            </a:r>
            <a:r>
              <a:rPr lang="en-US" sz="2800" dirty="0" smtClean="0"/>
              <a:t>10</a:t>
            </a:r>
            <a:r>
              <a:rPr lang="en-US" sz="2800" baseline="30000" dirty="0" smtClean="0"/>
              <a:t>-4 </a:t>
            </a:r>
            <a:r>
              <a:rPr lang="en-US" sz="2800" dirty="0" smtClean="0"/>
              <a:t>M</a:t>
            </a:r>
          </a:p>
          <a:p>
            <a:pPr marL="0" indent="0">
              <a:buNone/>
            </a:pPr>
            <a:r>
              <a:rPr lang="en-US" sz="2800" dirty="0" smtClean="0"/>
              <a:t>Milk: </a:t>
            </a:r>
            <a:r>
              <a:rPr lang="en-US" sz="2800" dirty="0"/>
              <a:t>[H</a:t>
            </a:r>
            <a:r>
              <a:rPr lang="en-US" sz="2800" baseline="30000" dirty="0"/>
              <a:t>+</a:t>
            </a:r>
            <a:r>
              <a:rPr lang="en-US" sz="2800" dirty="0"/>
              <a:t>] = </a:t>
            </a:r>
            <a:r>
              <a:rPr lang="en-US" sz="2800" dirty="0" smtClean="0"/>
              <a:t>3.99 </a:t>
            </a:r>
            <a:r>
              <a:rPr lang="en-US" sz="2800" dirty="0"/>
              <a:t>x 10</a:t>
            </a:r>
            <a:r>
              <a:rPr lang="en-US" sz="2800" baseline="30000" dirty="0"/>
              <a:t>-7 </a:t>
            </a:r>
            <a:r>
              <a:rPr lang="en-US" sz="2800" dirty="0" smtClean="0"/>
              <a:t>M</a:t>
            </a:r>
          </a:p>
          <a:p>
            <a:pPr marL="0" indent="0">
              <a:buNone/>
            </a:pPr>
            <a:endParaRPr lang="en-US" sz="2800" dirty="0"/>
          </a:p>
          <a:p>
            <a:pPr marL="0" indent="0">
              <a:buNone/>
            </a:pPr>
            <a:r>
              <a:rPr lang="en-US" sz="2800" dirty="0" smtClean="0"/>
              <a:t>Which beverage(s) are highly acidic?  How do you know?</a:t>
            </a:r>
            <a:endParaRPr lang="en-US" sz="2800" dirty="0"/>
          </a:p>
          <a:p>
            <a:pPr marL="0" indent="0">
              <a:buNone/>
            </a:pPr>
            <a:endParaRPr lang="en-US" sz="2800" dirty="0"/>
          </a:p>
          <a:p>
            <a:pPr marL="0" indent="0">
              <a:buNone/>
            </a:pPr>
            <a:r>
              <a:rPr lang="en-US" sz="2800" dirty="0" smtClean="0"/>
              <a:t>   </a:t>
            </a:r>
            <a:endParaRPr lang="en-US" sz="2800" dirty="0"/>
          </a:p>
        </p:txBody>
      </p:sp>
      <p:sp>
        <p:nvSpPr>
          <p:cNvPr id="4" name="TextBox 3"/>
          <p:cNvSpPr txBox="1">
            <a:spLocks noChangeArrowheads="1"/>
          </p:cNvSpPr>
          <p:nvPr/>
        </p:nvSpPr>
        <p:spPr bwMode="auto">
          <a:xfrm>
            <a:off x="6094563" y="5895893"/>
            <a:ext cx="59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Coca Cola.  pH &lt; 5 </a:t>
            </a:r>
            <a:endParaRPr lang="en-US" sz="3200" dirty="0">
              <a:solidFill>
                <a:srgbClr val="FF0000"/>
              </a:solidFill>
            </a:endParaRPr>
          </a:p>
        </p:txBody>
      </p:sp>
    </p:spTree>
    <p:extLst>
      <p:ext uri="{BB962C8B-B14F-4D97-AF65-F5344CB8AC3E}">
        <p14:creationId xmlns:p14="http://schemas.microsoft.com/office/powerpoint/2010/main" val="36563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86" y="133422"/>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6" y="1584045"/>
            <a:ext cx="7284337"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1711745" y="77335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1573306" y="2329829"/>
            <a:ext cx="10261347" cy="3970318"/>
          </a:xfrm>
          <a:prstGeom prst="rect">
            <a:avLst/>
          </a:prstGeom>
          <a:noFill/>
        </p:spPr>
        <p:txBody>
          <a:bodyPr wrap="square" rtlCol="0">
            <a:spAutoFit/>
          </a:bodyPr>
          <a:lstStyle/>
          <a:p>
            <a:pPr marL="514350" indent="-514350">
              <a:buFont typeface="+mj-lt"/>
              <a:buAutoNum type="arabicPeriod"/>
            </a:pPr>
            <a:r>
              <a:rPr lang="en-US" sz="2800" dirty="0"/>
              <a:t>Classify the following reaction as Acid-Base, Oxidation-Reduction, or Precipitation.</a:t>
            </a:r>
          </a:p>
          <a:p>
            <a:r>
              <a:rPr lang="en-US" sz="2800" dirty="0"/>
              <a:t> </a:t>
            </a:r>
          </a:p>
          <a:p>
            <a:pPr algn="ctr"/>
            <a:r>
              <a:rPr lang="en-US" sz="2800" dirty="0" err="1"/>
              <a:t>NaCl</a:t>
            </a:r>
            <a:r>
              <a:rPr lang="en-US" sz="2800" dirty="0"/>
              <a:t> (</a:t>
            </a:r>
            <a:r>
              <a:rPr lang="en-US" sz="2800" dirty="0" err="1"/>
              <a:t>aq</a:t>
            </a:r>
            <a:r>
              <a:rPr lang="en-US" sz="2800" dirty="0"/>
              <a:t>) + AgNO</a:t>
            </a:r>
            <a:r>
              <a:rPr lang="en-US" sz="2800" baseline="-25000" dirty="0"/>
              <a:t>3</a:t>
            </a:r>
            <a:r>
              <a:rPr lang="en-US" sz="2800" dirty="0"/>
              <a:t> (</a:t>
            </a:r>
            <a:r>
              <a:rPr lang="en-US" sz="2800" dirty="0" err="1"/>
              <a:t>aq</a:t>
            </a:r>
            <a:r>
              <a:rPr lang="en-US" sz="2800" dirty="0"/>
              <a:t>) </a:t>
            </a:r>
            <a:r>
              <a:rPr lang="en-US" sz="2800" dirty="0">
                <a:sym typeface="Wingdings" panose="05000000000000000000" pitchFamily="2" charset="2"/>
              </a:rPr>
              <a:t></a:t>
            </a:r>
            <a:r>
              <a:rPr lang="en-US" sz="2800" dirty="0"/>
              <a:t> NaNO</a:t>
            </a:r>
            <a:r>
              <a:rPr lang="en-US" sz="2800" baseline="-25000" dirty="0"/>
              <a:t>3</a:t>
            </a:r>
            <a:r>
              <a:rPr lang="en-US" sz="2800" dirty="0"/>
              <a:t> (</a:t>
            </a:r>
            <a:r>
              <a:rPr lang="en-US" sz="2800" dirty="0" err="1"/>
              <a:t>aq</a:t>
            </a:r>
            <a:r>
              <a:rPr lang="en-US" sz="2800" dirty="0"/>
              <a:t>) + </a:t>
            </a:r>
            <a:r>
              <a:rPr lang="en-US" sz="2800" dirty="0" err="1"/>
              <a:t>AgCl</a:t>
            </a:r>
            <a:r>
              <a:rPr lang="en-US" sz="2800" dirty="0"/>
              <a:t> (s)</a:t>
            </a:r>
          </a:p>
          <a:p>
            <a:r>
              <a:rPr lang="en-US" sz="2800" dirty="0"/>
              <a:t> </a:t>
            </a:r>
          </a:p>
          <a:p>
            <a:pPr marL="514350" indent="-514350">
              <a:buFont typeface="+mj-lt"/>
              <a:buAutoNum type="arabicPeriod" startAt="2"/>
            </a:pPr>
            <a:r>
              <a:rPr lang="en-US" sz="2800" dirty="0"/>
              <a:t>Jennifer has two solutions.  One has a pH of 6, the other a pH of 12.  Which one has the higher OH</a:t>
            </a:r>
            <a:r>
              <a:rPr lang="en-US" sz="2800" baseline="30000" dirty="0"/>
              <a:t>-</a:t>
            </a:r>
            <a:r>
              <a:rPr lang="en-US" sz="2800" dirty="0"/>
              <a:t> concentration?  </a:t>
            </a:r>
          </a:p>
          <a:p>
            <a:endParaRPr lang="en-US" sz="28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Write the Learning Target</a:t>
            </a:r>
          </a:p>
        </p:txBody>
      </p:sp>
    </p:spTree>
    <p:extLst>
      <p:ext uri="{BB962C8B-B14F-4D97-AF65-F5344CB8AC3E}">
        <p14:creationId xmlns:p14="http://schemas.microsoft.com/office/powerpoint/2010/main" val="133876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#4:</a:t>
            </a:r>
            <a:endParaRPr lang="en-US" dirty="0"/>
          </a:p>
        </p:txBody>
      </p:sp>
      <p:sp>
        <p:nvSpPr>
          <p:cNvPr id="3" name="Content Placeholder 2"/>
          <p:cNvSpPr>
            <a:spLocks noGrp="1"/>
          </p:cNvSpPr>
          <p:nvPr>
            <p:ph idx="1"/>
          </p:nvPr>
        </p:nvSpPr>
        <p:spPr>
          <a:xfrm>
            <a:off x="1235241" y="1235242"/>
            <a:ext cx="10764253" cy="5422232"/>
          </a:xfrm>
        </p:spPr>
        <p:txBody>
          <a:bodyPr>
            <a:normAutofit/>
          </a:bodyPr>
          <a:lstStyle/>
          <a:p>
            <a:pPr marL="0" indent="0">
              <a:buNone/>
            </a:pPr>
            <a:r>
              <a:rPr lang="en-US" sz="2800" dirty="0" smtClean="0"/>
              <a:t>Jacqueline was making 7L of Carbonic Acid (H</a:t>
            </a:r>
            <a:r>
              <a:rPr lang="en-US" sz="2800" baseline="-25000" dirty="0" smtClean="0"/>
              <a:t>2</a:t>
            </a:r>
            <a:r>
              <a:rPr lang="en-US" sz="2800" dirty="0" smtClean="0"/>
              <a:t>CO</a:t>
            </a:r>
            <a:r>
              <a:rPr lang="en-US" sz="2800" baseline="-25000" dirty="0" smtClean="0"/>
              <a:t>3</a:t>
            </a:r>
            <a:r>
              <a:rPr lang="en-US" sz="2800" dirty="0" smtClean="0"/>
              <a:t>) solution.  She wanted to make one with a pH of 4.5, but accidentally made a measurement mistake.  After an experiment, she found that there were 2.2 x 10</a:t>
            </a:r>
            <a:r>
              <a:rPr lang="en-US" sz="2800" baseline="30000" dirty="0" smtClean="0"/>
              <a:t>-3</a:t>
            </a:r>
            <a:r>
              <a:rPr lang="en-US" sz="2800" dirty="0" smtClean="0"/>
              <a:t> moles of H</a:t>
            </a:r>
            <a:r>
              <a:rPr lang="en-US" sz="2800" baseline="30000" dirty="0" smtClean="0"/>
              <a:t>+</a:t>
            </a:r>
            <a:r>
              <a:rPr lang="en-US" sz="2800" dirty="0" smtClean="0"/>
              <a:t> in the solution.  What was the actual pH?  Is this stronger or weaker acid than the desired pH of 4.5? </a:t>
            </a:r>
            <a:endParaRPr lang="en-US" sz="2800" dirty="0"/>
          </a:p>
          <a:p>
            <a:pPr marL="0" indent="0">
              <a:buNone/>
            </a:pPr>
            <a:r>
              <a:rPr lang="en-US" sz="2800" dirty="0" smtClean="0"/>
              <a:t>   </a:t>
            </a:r>
            <a:endParaRPr lang="en-US" sz="2800" dirty="0"/>
          </a:p>
        </p:txBody>
      </p:sp>
      <p:sp>
        <p:nvSpPr>
          <p:cNvPr id="4" name="TextBox 3"/>
          <p:cNvSpPr txBox="1">
            <a:spLocks noChangeArrowheads="1"/>
          </p:cNvSpPr>
          <p:nvPr/>
        </p:nvSpPr>
        <p:spPr bwMode="auto">
          <a:xfrm>
            <a:off x="6094563" y="5607137"/>
            <a:ext cx="5904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Actual pH was 3.5.  This is a stronger acid (pH is lower) </a:t>
            </a:r>
            <a:endParaRPr lang="en-US" sz="3200" dirty="0">
              <a:solidFill>
                <a:srgbClr val="FF0000"/>
              </a:solidFill>
            </a:endParaRPr>
          </a:p>
        </p:txBody>
      </p:sp>
    </p:spTree>
    <p:extLst>
      <p:ext uri="{BB962C8B-B14F-4D97-AF65-F5344CB8AC3E}">
        <p14:creationId xmlns:p14="http://schemas.microsoft.com/office/powerpoint/2010/main" val="16692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364380" y="2941577"/>
            <a:ext cx="9365064" cy="1107996"/>
          </a:xfrm>
          <a:prstGeom prst="rect">
            <a:avLst/>
          </a:prstGeom>
          <a:noFill/>
        </p:spPr>
        <p:txBody>
          <a:bodyPr wrap="none" lIns="91440" tIns="45720" rIns="91440" bIns="45720">
            <a:spAutoFit/>
          </a:bodyPr>
          <a:lstStyle/>
          <a:p>
            <a:pPr algn="ctr"/>
            <a:r>
              <a:rPr lang="en-US" sz="6600" b="1" dirty="0">
                <a:ln w="9525">
                  <a:solidFill>
                    <a:prstClr val="white"/>
                  </a:solidFill>
                  <a:prstDash val="solid"/>
                </a:ln>
                <a:solidFill>
                  <a:prstClr val="black"/>
                </a:solidFill>
                <a:effectLst>
                  <a:outerShdw blurRad="12700" dist="38100" dir="2700000" algn="tl" rotWithShape="0">
                    <a:prstClr val="white">
                      <a:lumMod val="50000"/>
                    </a:prstClr>
                  </a:outerShdw>
                </a:effectLst>
              </a:rPr>
              <a:t>Independent Practice </a:t>
            </a:r>
          </a:p>
        </p:txBody>
      </p:sp>
    </p:spTree>
    <p:extLst>
      <p:ext uri="{BB962C8B-B14F-4D97-AF65-F5344CB8AC3E}">
        <p14:creationId xmlns:p14="http://schemas.microsoft.com/office/powerpoint/2010/main" val="3257701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2228045" y="2133600"/>
            <a:ext cx="9276567" cy="3777622"/>
          </a:xfrm>
        </p:spPr>
        <p:txBody>
          <a:bodyPr/>
          <a:lstStyle/>
          <a:p>
            <a:endParaRPr lang="en-US" sz="2800" dirty="0" smtClean="0"/>
          </a:p>
          <a:p>
            <a:r>
              <a:rPr lang="en-US" sz="2800" dirty="0"/>
              <a:t>How do we calculate pH using H</a:t>
            </a:r>
            <a:r>
              <a:rPr lang="en-US" sz="2800" baseline="30000" dirty="0"/>
              <a:t>+</a:t>
            </a:r>
            <a:r>
              <a:rPr lang="en-US" sz="2800" dirty="0"/>
              <a:t> concentration?</a:t>
            </a:r>
          </a:p>
          <a:p>
            <a:pPr marL="0" indent="0">
              <a:buNone/>
            </a:pPr>
            <a:endParaRPr lang="en-US" dirty="0"/>
          </a:p>
        </p:txBody>
      </p:sp>
    </p:spTree>
    <p:extLst>
      <p:ext uri="{BB962C8B-B14F-4D97-AF65-F5344CB8AC3E}">
        <p14:creationId xmlns:p14="http://schemas.microsoft.com/office/powerpoint/2010/main" val="3569802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86" y="133422"/>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6" y="1584045"/>
            <a:ext cx="7284337"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1711745" y="77335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1573306" y="2329829"/>
            <a:ext cx="10261347" cy="3970318"/>
          </a:xfrm>
          <a:prstGeom prst="rect">
            <a:avLst/>
          </a:prstGeom>
          <a:noFill/>
        </p:spPr>
        <p:txBody>
          <a:bodyPr wrap="square" rtlCol="0">
            <a:spAutoFit/>
          </a:bodyPr>
          <a:lstStyle/>
          <a:p>
            <a:r>
              <a:rPr lang="en-US" sz="3600" dirty="0"/>
              <a:t>Jorge has </a:t>
            </a:r>
            <a:r>
              <a:rPr lang="en-US" sz="3600" dirty="0" smtClean="0"/>
              <a:t>12L </a:t>
            </a:r>
            <a:r>
              <a:rPr lang="en-US" sz="3600" dirty="0"/>
              <a:t>of Hydrochloric acid.  He finds that there are 6</a:t>
            </a:r>
            <a:r>
              <a:rPr lang="en-US" sz="3600" dirty="0" smtClean="0"/>
              <a:t> </a:t>
            </a:r>
            <a:r>
              <a:rPr lang="en-US" sz="3600" dirty="0"/>
              <a:t>moles of H</a:t>
            </a:r>
            <a:r>
              <a:rPr lang="en-US" sz="3600" baseline="30000" dirty="0"/>
              <a:t>+</a:t>
            </a:r>
            <a:r>
              <a:rPr lang="en-US" sz="3600" dirty="0"/>
              <a:t> dissolved.  What is the concentration of H</a:t>
            </a:r>
            <a:r>
              <a:rPr lang="en-US" sz="3600" baseline="30000" dirty="0"/>
              <a:t>+</a:t>
            </a:r>
            <a:r>
              <a:rPr lang="en-US" sz="3600" dirty="0"/>
              <a:t>?  </a:t>
            </a:r>
          </a:p>
          <a:p>
            <a:r>
              <a:rPr lang="en-US" sz="3600" dirty="0"/>
              <a:t> </a:t>
            </a:r>
            <a:endParaRPr lang="en-US" sz="3600" dirty="0" smtClean="0"/>
          </a:p>
          <a:p>
            <a:endParaRPr lang="en-US" sz="3600" dirty="0"/>
          </a:p>
          <a:p>
            <a:r>
              <a:rPr lang="en-US" sz="3600" dirty="0"/>
              <a:t>What is the pH of the solution?</a:t>
            </a:r>
          </a:p>
          <a:p>
            <a:endParaRPr lang="en-US" sz="36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Write the Learning Target</a:t>
            </a:r>
          </a:p>
        </p:txBody>
      </p:sp>
    </p:spTree>
    <p:extLst>
      <p:ext uri="{BB962C8B-B14F-4D97-AF65-F5344CB8AC3E}">
        <p14:creationId xmlns:p14="http://schemas.microsoft.com/office/powerpoint/2010/main" val="3902488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800" dirty="0" smtClean="0"/>
              <a:t>Warm Up: </a:t>
            </a:r>
            <a:r>
              <a:rPr lang="en-US" sz="2800" dirty="0"/>
              <a:t>7</a:t>
            </a:r>
            <a:r>
              <a:rPr lang="en-US" sz="2800" dirty="0" smtClean="0"/>
              <a:t> Minutes</a:t>
            </a:r>
          </a:p>
          <a:p>
            <a:r>
              <a:rPr lang="en-US" sz="2800" dirty="0" smtClean="0"/>
              <a:t>pH Video-Part 2: 15 Minutes</a:t>
            </a:r>
          </a:p>
          <a:p>
            <a:r>
              <a:rPr lang="en-US" sz="2800" dirty="0" smtClean="0"/>
              <a:t>Guided Practice: 13 Minutes</a:t>
            </a:r>
          </a:p>
          <a:p>
            <a:r>
              <a:rPr lang="en-US" sz="2800" dirty="0" smtClean="0"/>
              <a:t>Independent Practice: 15 Minutes</a:t>
            </a:r>
          </a:p>
          <a:p>
            <a:r>
              <a:rPr lang="en-US" sz="2800" dirty="0" smtClean="0"/>
              <a:t>Closing: 3 Minutes</a:t>
            </a:r>
          </a:p>
          <a:p>
            <a:pPr marL="0" indent="0">
              <a:buNone/>
            </a:pPr>
            <a:endParaRPr lang="en-US" sz="2800" dirty="0"/>
          </a:p>
        </p:txBody>
      </p:sp>
    </p:spTree>
    <p:extLst>
      <p:ext uri="{BB962C8B-B14F-4D97-AF65-F5344CB8AC3E}">
        <p14:creationId xmlns:p14="http://schemas.microsoft.com/office/powerpoint/2010/main" val="3340360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pH Calculation-Part 2 Video</a:t>
            </a:r>
            <a:endParaRPr lang="en-US" dirty="0">
              <a:solidFill>
                <a:srgbClr val="002060"/>
              </a:solidFill>
            </a:endParaRPr>
          </a:p>
        </p:txBody>
      </p:sp>
      <p:sp>
        <p:nvSpPr>
          <p:cNvPr id="4" name="Content Placeholder 2"/>
          <p:cNvSpPr>
            <a:spLocks noGrp="1"/>
          </p:cNvSpPr>
          <p:nvPr>
            <p:ph sz="quarter" idx="1"/>
          </p:nvPr>
        </p:nvSpPr>
        <p:spPr>
          <a:xfrm>
            <a:off x="1861110" y="1579656"/>
            <a:ext cx="10174008" cy="4937125"/>
          </a:xfrm>
        </p:spPr>
        <p:txBody>
          <a:bodyPr>
            <a:normAutofit/>
          </a:bodyPr>
          <a:lstStyle/>
          <a:p>
            <a:pPr marL="514350" indent="-514350" eaLnBrk="1" hangingPunct="1">
              <a:buClr>
                <a:srgbClr val="002060"/>
              </a:buClr>
              <a:buFont typeface="+mj-lt"/>
              <a:buAutoNum type="arabicPeriod"/>
            </a:pPr>
            <a:r>
              <a:rPr lang="en-US" sz="3200" dirty="0" smtClean="0"/>
              <a:t>Go to </a:t>
            </a:r>
            <a:r>
              <a:rPr lang="en-US" sz="3200" dirty="0" smtClean="0">
                <a:solidFill>
                  <a:srgbClr val="0070C0"/>
                </a:solidFill>
              </a:rPr>
              <a:t>shschem.weebly.com  </a:t>
            </a:r>
            <a:r>
              <a:rPr lang="en-US" sz="3200" dirty="0" smtClean="0">
                <a:solidFill>
                  <a:srgbClr val="FF0000"/>
                </a:solidFill>
              </a:rPr>
              <a:t>(our class website)</a:t>
            </a:r>
          </a:p>
          <a:p>
            <a:pPr marL="400050" lvl="1" indent="0">
              <a:buClr>
                <a:srgbClr val="002060"/>
              </a:buClr>
              <a:buNone/>
            </a:pPr>
            <a:r>
              <a:rPr lang="en-US" sz="3000" i="1" dirty="0" smtClean="0">
                <a:solidFill>
                  <a:srgbClr val="FF0000"/>
                </a:solidFill>
              </a:rPr>
              <a:t>Bookmark this if you haven’t done so already!!!</a:t>
            </a:r>
          </a:p>
          <a:p>
            <a:pPr marL="514350" indent="-514350" eaLnBrk="1" hangingPunct="1">
              <a:buClr>
                <a:srgbClr val="002060"/>
              </a:buClr>
              <a:buFont typeface="+mj-lt"/>
              <a:buAutoNum type="arabicPeriod"/>
            </a:pPr>
            <a:r>
              <a:rPr lang="en-US" sz="3200" dirty="0" smtClean="0"/>
              <a:t>Hover over my page:</a:t>
            </a:r>
          </a:p>
          <a:p>
            <a:pPr marL="400050" lvl="1" indent="0">
              <a:buClr>
                <a:srgbClr val="002060"/>
              </a:buClr>
              <a:buNone/>
            </a:pPr>
            <a:r>
              <a:rPr lang="en-US" sz="2800" dirty="0" smtClean="0"/>
              <a:t>	Mr. Ghosh </a:t>
            </a:r>
            <a:r>
              <a:rPr lang="en-US" sz="2800" dirty="0" smtClean="0">
                <a:sym typeface="Wingdings" panose="05000000000000000000" pitchFamily="2" charset="2"/>
              </a:rPr>
              <a:t> Video Lessons</a:t>
            </a:r>
            <a:endParaRPr lang="en-US" sz="2800" dirty="0" smtClean="0"/>
          </a:p>
          <a:p>
            <a:pPr marL="514350" indent="-514350" eaLnBrk="1" hangingPunct="1">
              <a:buClr>
                <a:srgbClr val="002060"/>
              </a:buClr>
              <a:buFont typeface="+mj-lt"/>
              <a:buAutoNum type="arabicPeriod"/>
            </a:pPr>
            <a:r>
              <a:rPr lang="en-US" sz="3200" dirty="0" smtClean="0"/>
              <a:t>Watch video for April 15</a:t>
            </a:r>
          </a:p>
          <a:p>
            <a:pPr marL="514350" indent="-514350" eaLnBrk="1" hangingPunct="1">
              <a:buClr>
                <a:srgbClr val="002060"/>
              </a:buClr>
              <a:buFont typeface="+mj-lt"/>
              <a:buAutoNum type="arabicPeriod"/>
            </a:pPr>
            <a:r>
              <a:rPr lang="en-US" sz="3200" dirty="0" smtClean="0"/>
              <a:t>Take notes on your handout</a:t>
            </a:r>
          </a:p>
        </p:txBody>
      </p:sp>
    </p:spTree>
    <p:extLst>
      <p:ext uri="{BB962C8B-B14F-4D97-AF65-F5344CB8AC3E}">
        <p14:creationId xmlns:p14="http://schemas.microsoft.com/office/powerpoint/2010/main" val="31606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 for this lesson?</a:t>
            </a:r>
            <a:endParaRPr lang="en-US" dirty="0"/>
          </a:p>
        </p:txBody>
      </p:sp>
      <p:sp>
        <p:nvSpPr>
          <p:cNvPr id="3" name="Content Placeholder 2"/>
          <p:cNvSpPr>
            <a:spLocks noGrp="1"/>
          </p:cNvSpPr>
          <p:nvPr>
            <p:ph idx="1"/>
          </p:nvPr>
        </p:nvSpPr>
        <p:spPr/>
        <p:txBody>
          <a:bodyPr>
            <a:normAutofit/>
          </a:bodyPr>
          <a:lstStyle/>
          <a:p>
            <a:r>
              <a:rPr lang="en-US" sz="3200" dirty="0" smtClean="0"/>
              <a:t>Calculator</a:t>
            </a:r>
            <a:endParaRPr lang="en-US" sz="3200" dirty="0"/>
          </a:p>
        </p:txBody>
      </p:sp>
      <p:pic>
        <p:nvPicPr>
          <p:cNvPr id="4" name="Picture 3"/>
          <p:cNvPicPr>
            <a:picLocks noChangeAspect="1"/>
          </p:cNvPicPr>
          <p:nvPr/>
        </p:nvPicPr>
        <p:blipFill rotWithShape="1">
          <a:blip r:embed="rId2"/>
          <a:srcRect l="21272" t="38651" r="63316" b="10471"/>
          <a:stretch/>
        </p:blipFill>
        <p:spPr>
          <a:xfrm>
            <a:off x="8406063" y="1349785"/>
            <a:ext cx="2967790" cy="5508215"/>
          </a:xfrm>
          <a:prstGeom prst="rect">
            <a:avLst/>
          </a:prstGeom>
        </p:spPr>
      </p:pic>
    </p:spTree>
    <p:extLst>
      <p:ext uri="{BB962C8B-B14F-4D97-AF65-F5344CB8AC3E}">
        <p14:creationId xmlns:p14="http://schemas.microsoft.com/office/powerpoint/2010/main" val="3168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What does it mean if a solution has a high OH</a:t>
            </a:r>
            <a:r>
              <a:rPr lang="en-US" sz="2800" baseline="30000" dirty="0"/>
              <a:t>-</a:t>
            </a:r>
            <a:r>
              <a:rPr lang="en-US" sz="2800" dirty="0" smtClean="0"/>
              <a:t> concentration?  </a:t>
            </a:r>
          </a:p>
          <a:p>
            <a:pPr marL="0" indent="0">
              <a:buNone/>
            </a:pPr>
            <a:endParaRPr lang="en-US" sz="2800" dirty="0" smtClean="0"/>
          </a:p>
          <a:p>
            <a:pPr marL="0" indent="0">
              <a:buNone/>
            </a:pPr>
            <a:endParaRPr lang="en-US" sz="2800" dirty="0"/>
          </a:p>
          <a:p>
            <a:pPr marL="0" indent="0">
              <a:buNone/>
            </a:pPr>
            <a:r>
              <a:rPr lang="en-US" sz="2800" dirty="0" smtClean="0"/>
              <a:t>What about a low OH</a:t>
            </a:r>
            <a:r>
              <a:rPr lang="en-US" sz="2800" baseline="30000" dirty="0"/>
              <a:t>-</a:t>
            </a:r>
            <a:r>
              <a:rPr lang="en-US" sz="2800" dirty="0" smtClean="0"/>
              <a:t> concentration?</a:t>
            </a:r>
            <a:endParaRPr lang="en-US" sz="2800" dirty="0"/>
          </a:p>
        </p:txBody>
      </p:sp>
    </p:spTree>
    <p:extLst>
      <p:ext uri="{BB962C8B-B14F-4D97-AF65-F5344CB8AC3E}">
        <p14:creationId xmlns:p14="http://schemas.microsoft.com/office/powerpoint/2010/main" val="22172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524000" y="394102"/>
            <a:ext cx="2743200" cy="731838"/>
          </a:xfrm>
        </p:spPr>
        <p:txBody>
          <a:bodyPr>
            <a:noAutofit/>
          </a:bodyPr>
          <a:lstStyle/>
          <a:p>
            <a:pPr>
              <a:buFont typeface="Wingdings 2" panose="05020102010507070707" pitchFamily="18" charset="2"/>
              <a:buNone/>
            </a:pPr>
            <a:r>
              <a:rPr lang="en-US" sz="4400" b="1">
                <a:solidFill>
                  <a:srgbClr val="0070C0"/>
                </a:solidFill>
              </a:rPr>
              <a:t>pH Scale </a:t>
            </a:r>
          </a:p>
        </p:txBody>
      </p:sp>
      <p:pic>
        <p:nvPicPr>
          <p:cNvPr id="63491" name="Picture 8" descr="acid-base-sol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12" y="1125940"/>
            <a:ext cx="7054975" cy="57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24000" y="3657601"/>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Scale runs from 0 to 14 </a:t>
            </a:r>
          </a:p>
        </p:txBody>
      </p:sp>
      <p:cxnSp>
        <p:nvCxnSpPr>
          <p:cNvPr id="7" name="Straight Arrow Connector 6"/>
          <p:cNvCxnSpPr/>
          <p:nvPr/>
        </p:nvCxnSpPr>
        <p:spPr>
          <a:xfrm flipV="1">
            <a:off x="4800600" y="31242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6800" y="4114800"/>
            <a:ext cx="1524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6972300" y="192686"/>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rgbClr val="002060"/>
                </a:solidFill>
              </a:rPr>
              <a:t>Lower pH, More H+ </a:t>
            </a:r>
            <a:r>
              <a:rPr lang="en-US" sz="2400" dirty="0" smtClean="0">
                <a:solidFill>
                  <a:srgbClr val="002060"/>
                </a:solidFill>
              </a:rPr>
              <a:t>ions</a:t>
            </a:r>
          </a:p>
          <a:p>
            <a:pPr algn="ctr" eaLnBrk="1" hangingPunct="1"/>
            <a:r>
              <a:rPr lang="en-US" sz="2400" dirty="0" smtClean="0">
                <a:solidFill>
                  <a:srgbClr val="002060"/>
                </a:solidFill>
              </a:rPr>
              <a:t>(less OH</a:t>
            </a:r>
            <a:r>
              <a:rPr lang="en-US" sz="2400" baseline="30000" dirty="0" smtClean="0">
                <a:solidFill>
                  <a:srgbClr val="002060"/>
                </a:solidFill>
              </a:rPr>
              <a:t>-</a:t>
            </a:r>
            <a:r>
              <a:rPr lang="en-US" sz="2400" dirty="0" smtClean="0">
                <a:solidFill>
                  <a:srgbClr val="002060"/>
                </a:solidFill>
              </a:rPr>
              <a:t> ions) </a:t>
            </a:r>
            <a:endParaRPr lang="en-US" sz="2400" dirty="0">
              <a:solidFill>
                <a:srgbClr val="002060"/>
              </a:solidFill>
            </a:endParaRPr>
          </a:p>
        </p:txBody>
      </p:sp>
      <p:cxnSp>
        <p:nvCxnSpPr>
          <p:cNvPr id="63496" name="Straight Arrow Connector 11"/>
          <p:cNvCxnSpPr>
            <a:cxnSpLocks noChangeShapeType="1"/>
            <a:stCxn id="10" idx="2"/>
          </p:cNvCxnSpPr>
          <p:nvPr/>
        </p:nvCxnSpPr>
        <p:spPr bwMode="auto">
          <a:xfrm flipH="1">
            <a:off x="8039100" y="1023683"/>
            <a:ext cx="800100" cy="769203"/>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9639300" y="1745208"/>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(More Acidic)</a:t>
            </a:r>
          </a:p>
        </p:txBody>
      </p:sp>
      <p:cxnSp>
        <p:nvCxnSpPr>
          <p:cNvPr id="15" name="Straight Arrow Connector 14"/>
          <p:cNvCxnSpPr>
            <a:stCxn id="19" idx="3"/>
          </p:cNvCxnSpPr>
          <p:nvPr/>
        </p:nvCxnSpPr>
        <p:spPr>
          <a:xfrm>
            <a:off x="4953000" y="6098234"/>
            <a:ext cx="1981200" cy="226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139483" y="5867401"/>
            <a:ext cx="3813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Higher pH, More OH- </a:t>
            </a:r>
            <a:r>
              <a:rPr lang="en-US" sz="2400" dirty="0" smtClean="0">
                <a:solidFill>
                  <a:srgbClr val="002060"/>
                </a:solidFill>
              </a:rPr>
              <a:t>ions</a:t>
            </a:r>
            <a:endParaRPr lang="en-US" sz="2400" dirty="0">
              <a:solidFill>
                <a:srgbClr val="002060"/>
              </a:solidFill>
            </a:endParaRPr>
          </a:p>
        </p:txBody>
      </p:sp>
      <p:sp>
        <p:nvSpPr>
          <p:cNvPr id="24" name="TextBox 23"/>
          <p:cNvSpPr txBox="1">
            <a:spLocks noChangeArrowheads="1"/>
          </p:cNvSpPr>
          <p:nvPr/>
        </p:nvSpPr>
        <p:spPr bwMode="auto">
          <a:xfrm>
            <a:off x="9639300" y="5998368"/>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rgbClr val="002060"/>
                </a:solidFill>
              </a:rPr>
              <a:t>(More Basic)</a:t>
            </a:r>
          </a:p>
        </p:txBody>
      </p:sp>
    </p:spTree>
    <p:extLst>
      <p:ext uri="{BB962C8B-B14F-4D97-AF65-F5344CB8AC3E}">
        <p14:creationId xmlns:p14="http://schemas.microsoft.com/office/powerpoint/2010/main" val="29039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3496"/>
                                        </p:tgtEl>
                                        <p:attrNameLst>
                                          <p:attrName>style.visibility</p:attrName>
                                        </p:attrNameLst>
                                      </p:cBhvr>
                                      <p:to>
                                        <p:strVal val="visible"/>
                                      </p:to>
                                    </p:set>
                                    <p:animEffect transition="in" filter="fade">
                                      <p:cBhvr>
                                        <p:cTn id="24" dur="1000"/>
                                        <p:tgtEl>
                                          <p:spTgt spid="63496"/>
                                        </p:tgtEl>
                                      </p:cBhvr>
                                    </p:animEffect>
                                    <p:anim calcmode="lin" valueType="num">
                                      <p:cBhvr>
                                        <p:cTn id="25" dur="1000" fill="hold"/>
                                        <p:tgtEl>
                                          <p:spTgt spid="63496"/>
                                        </p:tgtEl>
                                        <p:attrNameLst>
                                          <p:attrName>ppt_x</p:attrName>
                                        </p:attrNameLst>
                                      </p:cBhvr>
                                      <p:tavLst>
                                        <p:tav tm="0">
                                          <p:val>
                                            <p:strVal val="#ppt_x"/>
                                          </p:val>
                                        </p:tav>
                                        <p:tav tm="100000">
                                          <p:val>
                                            <p:strVal val="#ppt_x"/>
                                          </p:val>
                                        </p:tav>
                                      </p:tavLst>
                                    </p:anim>
                                    <p:anim calcmode="lin" valueType="num">
                                      <p:cBhvr>
                                        <p:cTn id="26" dur="1000" fill="hold"/>
                                        <p:tgtEl>
                                          <p:spTgt spid="6349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2000"/>
                                        <p:tgtEl>
                                          <p:spTgt spid="1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build="p"/>
      <p:bldP spid="19" grpId="0"/>
      <p:bldP spid="2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rgbClr val="0070C0"/>
                </a:solidFill>
              </a:rPr>
              <a:t>pOH</a:t>
            </a:r>
            <a:endParaRPr lang="en-US" dirty="0">
              <a:solidFill>
                <a:srgbClr val="0070C0"/>
              </a:solidFill>
            </a:endParaRPr>
          </a:p>
        </p:txBody>
      </p:sp>
      <p:sp>
        <p:nvSpPr>
          <p:cNvPr id="3" name="Content Placeholder 2"/>
          <p:cNvSpPr>
            <a:spLocks noGrp="1"/>
          </p:cNvSpPr>
          <p:nvPr>
            <p:ph idx="1"/>
          </p:nvPr>
        </p:nvSpPr>
        <p:spPr>
          <a:xfrm>
            <a:off x="2589212" y="2133599"/>
            <a:ext cx="8915400" cy="4459705"/>
          </a:xfrm>
        </p:spPr>
        <p:txBody>
          <a:bodyPr>
            <a:normAutofit/>
          </a:bodyPr>
          <a:lstStyle/>
          <a:p>
            <a:r>
              <a:rPr lang="en-US" sz="3600" dirty="0" smtClean="0">
                <a:solidFill>
                  <a:srgbClr val="002060"/>
                </a:solidFill>
              </a:rPr>
              <a:t>tells you </a:t>
            </a:r>
            <a:r>
              <a:rPr lang="en-US" sz="3600" dirty="0">
                <a:solidFill>
                  <a:srgbClr val="002060"/>
                </a:solidFill>
              </a:rPr>
              <a:t>the relative concentration of </a:t>
            </a:r>
            <a:r>
              <a:rPr lang="en-US" sz="3600" dirty="0" smtClean="0">
                <a:solidFill>
                  <a:srgbClr val="002060"/>
                </a:solidFill>
              </a:rPr>
              <a:t>OH</a:t>
            </a:r>
            <a:r>
              <a:rPr lang="en-US" sz="3600" baseline="30000" dirty="0" smtClean="0">
                <a:solidFill>
                  <a:srgbClr val="002060"/>
                </a:solidFill>
              </a:rPr>
              <a:t>-</a:t>
            </a:r>
            <a:r>
              <a:rPr lang="en-US" sz="3600" dirty="0" smtClean="0">
                <a:solidFill>
                  <a:srgbClr val="002060"/>
                </a:solidFill>
              </a:rPr>
              <a:t> </a:t>
            </a:r>
            <a:r>
              <a:rPr lang="en-US" sz="3600" dirty="0">
                <a:solidFill>
                  <a:srgbClr val="002060"/>
                </a:solidFill>
              </a:rPr>
              <a:t>ions in a solution</a:t>
            </a:r>
          </a:p>
          <a:p>
            <a:pPr marL="0" indent="0">
              <a:buNone/>
            </a:pPr>
            <a:endParaRPr lang="en-US" sz="3600" dirty="0">
              <a:solidFill>
                <a:srgbClr val="002060"/>
              </a:solidFill>
            </a:endParaRPr>
          </a:p>
          <a:p>
            <a:pPr marL="0" indent="0">
              <a:buNone/>
            </a:pPr>
            <a:endParaRPr lang="en-US" sz="3600" dirty="0" smtClean="0">
              <a:solidFill>
                <a:srgbClr val="002060"/>
              </a:solidFill>
            </a:endParaRPr>
          </a:p>
          <a:p>
            <a:pPr marL="0" indent="0">
              <a:buNone/>
            </a:pPr>
            <a:r>
              <a:rPr lang="en-US" sz="3600" dirty="0">
                <a:solidFill>
                  <a:srgbClr val="002060"/>
                </a:solidFill>
              </a:rPr>
              <a:t>	</a:t>
            </a:r>
            <a:r>
              <a:rPr lang="en-US" sz="3600" dirty="0" smtClean="0">
                <a:solidFill>
                  <a:srgbClr val="002060"/>
                </a:solidFill>
              </a:rPr>
              <a:t>	</a:t>
            </a:r>
            <a:r>
              <a:rPr lang="en-US" sz="3600" dirty="0" err="1" smtClean="0">
                <a:solidFill>
                  <a:srgbClr val="FF0000"/>
                </a:solidFill>
              </a:rPr>
              <a:t>pOH</a:t>
            </a:r>
            <a:r>
              <a:rPr lang="en-US" sz="3600" dirty="0" smtClean="0">
                <a:solidFill>
                  <a:srgbClr val="FF0000"/>
                </a:solidFill>
              </a:rPr>
              <a:t> = -log [OH</a:t>
            </a:r>
            <a:r>
              <a:rPr lang="en-US" sz="3600" baseline="30000" dirty="0" smtClean="0">
                <a:solidFill>
                  <a:srgbClr val="FF0000"/>
                </a:solidFill>
              </a:rPr>
              <a:t>-</a:t>
            </a:r>
            <a:r>
              <a:rPr lang="en-US" sz="3600" dirty="0" smtClean="0">
                <a:solidFill>
                  <a:srgbClr val="FF0000"/>
                </a:solidFill>
              </a:rPr>
              <a:t>]</a:t>
            </a:r>
          </a:p>
          <a:p>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p:txBody>
      </p:sp>
      <p:sp>
        <p:nvSpPr>
          <p:cNvPr id="8" name="TextBox 7"/>
          <p:cNvSpPr txBox="1"/>
          <p:nvPr/>
        </p:nvSpPr>
        <p:spPr>
          <a:xfrm>
            <a:off x="5975685" y="3556753"/>
            <a:ext cx="5863389" cy="523220"/>
          </a:xfrm>
          <a:prstGeom prst="rect">
            <a:avLst/>
          </a:prstGeom>
          <a:noFill/>
        </p:spPr>
        <p:txBody>
          <a:bodyPr wrap="square" rtlCol="0">
            <a:spAutoFit/>
          </a:bodyPr>
          <a:lstStyle/>
          <a:p>
            <a:r>
              <a:rPr lang="en-US" sz="2800" dirty="0" smtClean="0"/>
              <a:t>[OH</a:t>
            </a:r>
            <a:r>
              <a:rPr lang="en-US" sz="2800" baseline="30000" dirty="0"/>
              <a:t>-</a:t>
            </a:r>
            <a:r>
              <a:rPr lang="en-US" sz="2800" dirty="0" smtClean="0"/>
              <a:t>] = Concentration of OH</a:t>
            </a:r>
            <a:r>
              <a:rPr lang="en-US" sz="2800" baseline="30000" dirty="0"/>
              <a:t>-</a:t>
            </a:r>
            <a:endParaRPr lang="en-US" sz="2800" dirty="0"/>
          </a:p>
        </p:txBody>
      </p:sp>
    </p:spTree>
    <p:extLst>
      <p:ext uri="{BB962C8B-B14F-4D97-AF65-F5344CB8AC3E}">
        <p14:creationId xmlns:p14="http://schemas.microsoft.com/office/powerpoint/2010/main" val="85466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800" dirty="0" smtClean="0"/>
              <a:t>Seating Chart: 3 minutes</a:t>
            </a:r>
          </a:p>
          <a:p>
            <a:r>
              <a:rPr lang="en-US" sz="2800" dirty="0" smtClean="0"/>
              <a:t>Warm Up: </a:t>
            </a:r>
            <a:r>
              <a:rPr lang="en-US" sz="2800" dirty="0"/>
              <a:t>6</a:t>
            </a:r>
            <a:r>
              <a:rPr lang="en-US" sz="2800" dirty="0" smtClean="0"/>
              <a:t> Minutes</a:t>
            </a:r>
          </a:p>
          <a:p>
            <a:r>
              <a:rPr lang="en-US" sz="2800" dirty="0" smtClean="0"/>
              <a:t>pH Video: 15 Minutes</a:t>
            </a:r>
          </a:p>
          <a:p>
            <a:r>
              <a:rPr lang="en-US" sz="2800" dirty="0" smtClean="0"/>
              <a:t>Guided Practice: 12 Minutes</a:t>
            </a:r>
          </a:p>
          <a:p>
            <a:r>
              <a:rPr lang="en-US" sz="2800" dirty="0" smtClean="0"/>
              <a:t>Independent Practice: 14 Minutes</a:t>
            </a:r>
          </a:p>
          <a:p>
            <a:r>
              <a:rPr lang="en-US" sz="2800" dirty="0" smtClean="0"/>
              <a:t>Closing: 3 Minutes</a:t>
            </a:r>
          </a:p>
          <a:p>
            <a:pPr marL="0" indent="0">
              <a:buNone/>
            </a:pPr>
            <a:endParaRPr lang="en-US" sz="2800" dirty="0"/>
          </a:p>
        </p:txBody>
      </p:sp>
    </p:spTree>
    <p:extLst>
      <p:ext uri="{BB962C8B-B14F-4D97-AF65-F5344CB8AC3E}">
        <p14:creationId xmlns:p14="http://schemas.microsoft.com/office/powerpoint/2010/main" val="1234331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turn this into a pH?</a:t>
            </a:r>
            <a:endParaRPr lang="en-US" dirty="0"/>
          </a:p>
        </p:txBody>
      </p:sp>
      <p:sp>
        <p:nvSpPr>
          <p:cNvPr id="4" name="Rectangle 3"/>
          <p:cNvSpPr/>
          <p:nvPr/>
        </p:nvSpPr>
        <p:spPr>
          <a:xfrm>
            <a:off x="2183177" y="3224009"/>
            <a:ext cx="853150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smtClean="0">
                <a:ln/>
                <a:solidFill>
                  <a:schemeClr val="accent3"/>
                </a:solidFill>
                <a:effectLst/>
              </a:rPr>
              <a:t>pH = 14 - </a:t>
            </a:r>
            <a:r>
              <a:rPr lang="en-US" sz="9600" b="1" cap="none" spc="0" dirty="0" err="1" smtClean="0">
                <a:ln/>
                <a:solidFill>
                  <a:schemeClr val="accent3"/>
                </a:solidFill>
                <a:effectLst/>
              </a:rPr>
              <a:t>pOH</a:t>
            </a:r>
            <a:endParaRPr lang="en-US" sz="9600" b="1" cap="none" spc="0" dirty="0">
              <a:ln/>
              <a:solidFill>
                <a:schemeClr val="accent3"/>
              </a:solidFill>
              <a:effectLst/>
            </a:endParaRPr>
          </a:p>
        </p:txBody>
      </p:sp>
    </p:spTree>
    <p:extLst>
      <p:ext uri="{BB962C8B-B14F-4D97-AF65-F5344CB8AC3E}">
        <p14:creationId xmlns:p14="http://schemas.microsoft.com/office/powerpoint/2010/main" val="7201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Point</a:t>
            </a:r>
            <a:endParaRPr lang="en-US" dirty="0"/>
          </a:p>
        </p:txBody>
      </p:sp>
      <p:sp>
        <p:nvSpPr>
          <p:cNvPr id="65539" name="Content Placeholder 2"/>
          <p:cNvSpPr>
            <a:spLocks noGrp="1"/>
          </p:cNvSpPr>
          <p:nvPr>
            <p:ph idx="1"/>
          </p:nvPr>
        </p:nvSpPr>
        <p:spPr/>
        <p:txBody>
          <a:bodyPr>
            <a:normAutofit/>
          </a:bodyPr>
          <a:lstStyle/>
          <a:p>
            <a:pPr marL="0" indent="0">
              <a:buNone/>
            </a:pPr>
            <a:r>
              <a:rPr lang="en-US" sz="3600" dirty="0" smtClean="0"/>
              <a:t>How do we calculate </a:t>
            </a:r>
            <a:r>
              <a:rPr lang="en-US" sz="3600" dirty="0" err="1" smtClean="0"/>
              <a:t>pOH</a:t>
            </a:r>
            <a:r>
              <a:rPr lang="en-US" sz="3600" dirty="0" smtClean="0"/>
              <a:t>?</a:t>
            </a:r>
          </a:p>
          <a:p>
            <a:endParaRPr lang="en-US" sz="3600" dirty="0" smtClean="0"/>
          </a:p>
          <a:p>
            <a:endParaRPr lang="en-US" sz="3600" dirty="0" smtClean="0"/>
          </a:p>
          <a:p>
            <a:pPr algn="ctr">
              <a:buFont typeface="Wingdings 2" panose="05020102010507070707" pitchFamily="18" charset="2"/>
              <a:buNone/>
            </a:pPr>
            <a:endParaRPr lang="en-US" sz="3600" dirty="0" smtClean="0"/>
          </a:p>
        </p:txBody>
      </p:sp>
      <p:sp>
        <p:nvSpPr>
          <p:cNvPr id="4" name="Rectangle 3"/>
          <p:cNvSpPr/>
          <p:nvPr/>
        </p:nvSpPr>
        <p:spPr>
          <a:xfrm>
            <a:off x="3822957" y="4341125"/>
            <a:ext cx="5359159"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err="1" smtClean="0">
                <a:ln/>
                <a:solidFill>
                  <a:schemeClr val="accent3"/>
                </a:solidFill>
                <a:latin typeface="Arial" charset="0"/>
              </a:rPr>
              <a:t>pOH</a:t>
            </a:r>
            <a:r>
              <a:rPr lang="en-US" sz="5400" b="1" dirty="0" smtClean="0">
                <a:ln/>
                <a:solidFill>
                  <a:schemeClr val="accent3"/>
                </a:solidFill>
                <a:latin typeface="Arial" charset="0"/>
              </a:rPr>
              <a:t> = -log[OH</a:t>
            </a:r>
            <a:r>
              <a:rPr lang="en-US" sz="5400" b="1" baseline="30000" dirty="0" smtClean="0">
                <a:ln/>
                <a:solidFill>
                  <a:schemeClr val="accent3"/>
                </a:solidFill>
                <a:latin typeface="Arial" charset="0"/>
              </a:rPr>
              <a:t>-</a:t>
            </a:r>
            <a:r>
              <a:rPr lang="en-US" sz="5400" b="1" dirty="0" smtClean="0">
                <a:ln/>
                <a:solidFill>
                  <a:schemeClr val="accent3"/>
                </a:solidFill>
                <a:latin typeface="Arial" charset="0"/>
              </a:rPr>
              <a:t>]</a:t>
            </a:r>
            <a:endParaRPr lang="en-US" sz="5400" b="1" dirty="0">
              <a:ln/>
              <a:solidFill>
                <a:schemeClr val="accent3"/>
              </a:solidFill>
              <a:latin typeface="Arial" charset="0"/>
            </a:endParaRPr>
          </a:p>
        </p:txBody>
      </p:sp>
    </p:spTree>
    <p:extLst>
      <p:ext uri="{BB962C8B-B14F-4D97-AF65-F5344CB8AC3E}">
        <p14:creationId xmlns:p14="http://schemas.microsoft.com/office/powerpoint/2010/main" val="5598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Point</a:t>
            </a:r>
            <a:endParaRPr lang="en-US" dirty="0"/>
          </a:p>
        </p:txBody>
      </p:sp>
      <p:sp>
        <p:nvSpPr>
          <p:cNvPr id="65539" name="Content Placeholder 2"/>
          <p:cNvSpPr>
            <a:spLocks noGrp="1"/>
          </p:cNvSpPr>
          <p:nvPr>
            <p:ph idx="1"/>
          </p:nvPr>
        </p:nvSpPr>
        <p:spPr/>
        <p:txBody>
          <a:bodyPr>
            <a:normAutofit/>
          </a:bodyPr>
          <a:lstStyle/>
          <a:p>
            <a:pPr marL="0" indent="0">
              <a:buNone/>
            </a:pPr>
            <a:r>
              <a:rPr lang="en-US" sz="3600" dirty="0" smtClean="0"/>
              <a:t>What is the formula for calculating pH from </a:t>
            </a:r>
            <a:r>
              <a:rPr lang="en-US" sz="3600" dirty="0" err="1" smtClean="0"/>
              <a:t>pOH</a:t>
            </a:r>
            <a:r>
              <a:rPr lang="en-US" sz="3600" dirty="0" smtClean="0"/>
              <a:t>?</a:t>
            </a:r>
          </a:p>
          <a:p>
            <a:endParaRPr lang="en-US" sz="3600" dirty="0" smtClean="0"/>
          </a:p>
          <a:p>
            <a:endParaRPr lang="en-US" sz="3600" dirty="0" smtClean="0"/>
          </a:p>
          <a:p>
            <a:pPr algn="ctr">
              <a:buFont typeface="Wingdings 2" panose="05020102010507070707" pitchFamily="18" charset="2"/>
              <a:buNone/>
            </a:pPr>
            <a:endParaRPr lang="en-US" sz="3600" dirty="0" smtClean="0"/>
          </a:p>
        </p:txBody>
      </p:sp>
      <p:sp>
        <p:nvSpPr>
          <p:cNvPr id="4" name="Rectangle 3"/>
          <p:cNvSpPr/>
          <p:nvPr/>
        </p:nvSpPr>
        <p:spPr>
          <a:xfrm>
            <a:off x="4130733" y="4341125"/>
            <a:ext cx="4743606"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smtClean="0">
                <a:ln/>
                <a:solidFill>
                  <a:schemeClr val="accent3"/>
                </a:solidFill>
                <a:latin typeface="Arial" charset="0"/>
              </a:rPr>
              <a:t>pH = 14 - </a:t>
            </a:r>
            <a:r>
              <a:rPr lang="en-US" sz="5400" b="1" dirty="0" err="1" smtClean="0">
                <a:ln/>
                <a:solidFill>
                  <a:schemeClr val="accent3"/>
                </a:solidFill>
                <a:latin typeface="Arial" charset="0"/>
              </a:rPr>
              <a:t>pOH</a:t>
            </a:r>
            <a:endParaRPr lang="en-US" sz="5400" b="1" dirty="0">
              <a:ln/>
              <a:solidFill>
                <a:schemeClr val="accent3"/>
              </a:solidFill>
              <a:latin typeface="Arial" charset="0"/>
            </a:endParaRPr>
          </a:p>
        </p:txBody>
      </p:sp>
    </p:spTree>
    <p:extLst>
      <p:ext uri="{BB962C8B-B14F-4D97-AF65-F5344CB8AC3E}">
        <p14:creationId xmlns:p14="http://schemas.microsoft.com/office/powerpoint/2010/main" val="81037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pH of a solution </a:t>
            </a:r>
            <a:r>
              <a:rPr lang="en-US" sz="3200" dirty="0" smtClean="0"/>
              <a:t>of bleach with </a:t>
            </a:r>
            <a:r>
              <a:rPr lang="en-US" sz="3200" dirty="0"/>
              <a:t>a </a:t>
            </a:r>
            <a:r>
              <a:rPr lang="en-US" sz="3200" dirty="0" smtClean="0"/>
              <a:t>hydroxide </a:t>
            </a:r>
            <a:r>
              <a:rPr lang="en-US" sz="3200" dirty="0"/>
              <a:t>ion concentration of 1.0 x </a:t>
            </a:r>
            <a:r>
              <a:rPr lang="en-US" sz="3200" dirty="0" smtClean="0"/>
              <a:t>10</a:t>
            </a:r>
            <a:r>
              <a:rPr lang="en-US" sz="3200" baseline="30000" dirty="0" smtClean="0"/>
              <a:t>-6</a:t>
            </a:r>
            <a:r>
              <a:rPr lang="en-US" sz="3200" dirty="0" smtClean="0"/>
              <a:t> </a:t>
            </a:r>
            <a:r>
              <a:rPr lang="en-US" sz="3200" dirty="0"/>
              <a:t>M?</a:t>
            </a:r>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155982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pH of a solution </a:t>
            </a:r>
            <a:r>
              <a:rPr lang="en-US" sz="3200" dirty="0" smtClean="0"/>
              <a:t>of </a:t>
            </a:r>
            <a:r>
              <a:rPr lang="en-US" sz="3200" dirty="0" err="1" smtClean="0"/>
              <a:t>NaOH</a:t>
            </a:r>
            <a:r>
              <a:rPr lang="en-US" sz="3200" dirty="0" smtClean="0"/>
              <a:t> with </a:t>
            </a:r>
            <a:r>
              <a:rPr lang="en-US" sz="3200" dirty="0"/>
              <a:t>a </a:t>
            </a:r>
            <a:r>
              <a:rPr lang="en-US" sz="3200" dirty="0" smtClean="0"/>
              <a:t>hydroxide </a:t>
            </a:r>
            <a:r>
              <a:rPr lang="en-US" sz="3200" dirty="0"/>
              <a:t>ion concentration of </a:t>
            </a:r>
            <a:r>
              <a:rPr lang="en-US" sz="3200" dirty="0" smtClean="0"/>
              <a:t>4.7 </a:t>
            </a:r>
            <a:r>
              <a:rPr lang="en-US" sz="3200" dirty="0"/>
              <a:t>x </a:t>
            </a:r>
            <a:r>
              <a:rPr lang="en-US" sz="3200" dirty="0" smtClean="0"/>
              <a:t>10</a:t>
            </a:r>
            <a:r>
              <a:rPr lang="en-US" sz="3200" baseline="30000" dirty="0" smtClean="0"/>
              <a:t>-1</a:t>
            </a:r>
            <a:r>
              <a:rPr lang="en-US" sz="3200" dirty="0" smtClean="0"/>
              <a:t> </a:t>
            </a:r>
            <a:r>
              <a:rPr lang="en-US" sz="3200" dirty="0"/>
              <a:t>M?</a:t>
            </a:r>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4101251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pH of a solution of Windex with a hydroxide ion concentration of 6.7 x 10</a:t>
            </a:r>
            <a:r>
              <a:rPr lang="en-US" sz="3200" baseline="30000" dirty="0"/>
              <a:t>-4</a:t>
            </a:r>
            <a:r>
              <a:rPr lang="en-US" sz="3200" dirty="0"/>
              <a:t> M?</a:t>
            </a:r>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2699023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smtClean="0"/>
              <a:t>A student has 12L of </a:t>
            </a:r>
            <a:r>
              <a:rPr lang="en-US" sz="3200" dirty="0" err="1" smtClean="0"/>
              <a:t>Ca</a:t>
            </a:r>
            <a:r>
              <a:rPr lang="en-US" sz="3200" dirty="0" smtClean="0"/>
              <a:t>(OH)</a:t>
            </a:r>
            <a:r>
              <a:rPr lang="en-US" sz="3200" baseline="-25000" dirty="0" smtClean="0"/>
              <a:t>2</a:t>
            </a:r>
            <a:r>
              <a:rPr lang="en-US" sz="3200" dirty="0" smtClean="0"/>
              <a:t> solution.  It contains 7 moles of OH</a:t>
            </a:r>
            <a:r>
              <a:rPr lang="en-US" sz="3200" baseline="30000" dirty="0"/>
              <a:t>-</a:t>
            </a:r>
            <a:r>
              <a:rPr lang="en-US" sz="3200" dirty="0" smtClean="0"/>
              <a:t>.  What is the pH of the solution?</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3760282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find concentration?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857144" y="2405575"/>
                <a:ext cx="4693297" cy="23187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8800" b="0" i="0" smtClean="0">
                          <a:solidFill>
                            <a:srgbClr val="002060"/>
                          </a:solidFill>
                          <a:latin typeface="Cambria Math" panose="02040503050406030204" pitchFamily="18" charset="0"/>
                        </a:rPr>
                        <m:t>M</m:t>
                      </m:r>
                      <m:r>
                        <a:rPr lang="en-US" sz="8800" b="0" i="0" smtClean="0">
                          <a:solidFill>
                            <a:srgbClr val="002060"/>
                          </a:solidFill>
                          <a:latin typeface="Cambria Math" panose="02040503050406030204" pitchFamily="18" charset="0"/>
                        </a:rPr>
                        <m:t>= </m:t>
                      </m:r>
                      <m:f>
                        <m:fPr>
                          <m:ctrlPr>
                            <a:rPr lang="en-US" sz="8800" b="0" i="1" smtClean="0">
                              <a:solidFill>
                                <a:srgbClr val="002060"/>
                              </a:solidFill>
                              <a:latin typeface="Cambria Math" panose="02040503050406030204" pitchFamily="18" charset="0"/>
                            </a:rPr>
                          </m:ctrlPr>
                        </m:fPr>
                        <m:num>
                          <m:r>
                            <m:rPr>
                              <m:sty m:val="p"/>
                            </m:rPr>
                            <a:rPr lang="en-US" sz="8800" b="0" i="0" smtClean="0">
                              <a:solidFill>
                                <a:srgbClr val="002060"/>
                              </a:solidFill>
                              <a:latin typeface="Cambria Math" panose="02040503050406030204" pitchFamily="18" charset="0"/>
                            </a:rPr>
                            <m:t>n</m:t>
                          </m:r>
                        </m:num>
                        <m:den>
                          <m:r>
                            <m:rPr>
                              <m:sty m:val="p"/>
                            </m:rPr>
                            <a:rPr lang="en-US" sz="8800" b="0" i="0" smtClean="0">
                              <a:solidFill>
                                <a:srgbClr val="002060"/>
                              </a:solidFill>
                              <a:latin typeface="Cambria Math" panose="02040503050406030204" pitchFamily="18" charset="0"/>
                            </a:rPr>
                            <m:t>V</m:t>
                          </m:r>
                        </m:den>
                      </m:f>
                    </m:oMath>
                  </m:oMathPara>
                </a14:m>
                <a:endParaRPr lang="en-US" sz="8800" dirty="0">
                  <a:solidFill>
                    <a:srgbClr val="00206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57144" y="2405575"/>
                <a:ext cx="4693297" cy="231871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25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A student has 12L of </a:t>
            </a:r>
            <a:r>
              <a:rPr lang="en-US" sz="3200" dirty="0" err="1"/>
              <a:t>Ca</a:t>
            </a:r>
            <a:r>
              <a:rPr lang="en-US" sz="3200" dirty="0"/>
              <a:t>(OH)</a:t>
            </a:r>
            <a:r>
              <a:rPr lang="en-US" sz="3200" baseline="-25000" dirty="0"/>
              <a:t>2</a:t>
            </a:r>
            <a:r>
              <a:rPr lang="en-US" sz="3200" dirty="0"/>
              <a:t> solution.  It contains 7 moles of OH</a:t>
            </a:r>
            <a:r>
              <a:rPr lang="en-US" sz="3200" baseline="30000" dirty="0"/>
              <a:t>-</a:t>
            </a:r>
            <a:r>
              <a:rPr lang="en-US" sz="3200" dirty="0"/>
              <a:t>.  What is the pH of the solution?</a:t>
            </a:r>
          </a:p>
          <a:p>
            <a:pPr marL="0" indent="0">
              <a:buNone/>
            </a:pP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619538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normAutofit/>
          </a:bodyPr>
          <a:lstStyle/>
          <a:p>
            <a:r>
              <a:rPr lang="en-US" sz="3200" dirty="0" smtClean="0"/>
              <a:t>Pay attention to whether the problem gives you [H</a:t>
            </a:r>
            <a:r>
              <a:rPr lang="en-US" sz="3200" baseline="30000" dirty="0" smtClean="0"/>
              <a:t>+</a:t>
            </a:r>
            <a:r>
              <a:rPr lang="en-US" sz="3200" dirty="0" smtClean="0"/>
              <a:t>] or [OH</a:t>
            </a:r>
            <a:r>
              <a:rPr lang="en-US" sz="3200" baseline="30000" dirty="0" smtClean="0"/>
              <a:t>-</a:t>
            </a:r>
            <a:r>
              <a:rPr lang="en-US" sz="3200" dirty="0" smtClean="0"/>
              <a:t>]</a:t>
            </a:r>
          </a:p>
          <a:p>
            <a:pPr lvl="1"/>
            <a:r>
              <a:rPr lang="en-US" sz="2800" dirty="0" smtClean="0"/>
              <a:t>If given [H</a:t>
            </a:r>
            <a:r>
              <a:rPr lang="en-US" sz="2800" baseline="30000" dirty="0" smtClean="0"/>
              <a:t>+</a:t>
            </a:r>
            <a:r>
              <a:rPr lang="en-US" sz="2800" dirty="0" smtClean="0"/>
              <a:t>], use pH = -log[H</a:t>
            </a:r>
            <a:r>
              <a:rPr lang="en-US" sz="2800" baseline="30000" dirty="0" smtClean="0"/>
              <a:t>+</a:t>
            </a:r>
            <a:r>
              <a:rPr lang="en-US" sz="2800" dirty="0" smtClean="0"/>
              <a:t>]</a:t>
            </a:r>
          </a:p>
          <a:p>
            <a:pPr lvl="1"/>
            <a:endParaRPr lang="en-US" sz="2800" dirty="0"/>
          </a:p>
          <a:p>
            <a:pPr lvl="1"/>
            <a:r>
              <a:rPr lang="en-US" sz="2800" dirty="0" smtClean="0"/>
              <a:t>If given [OH</a:t>
            </a:r>
            <a:r>
              <a:rPr lang="en-US" sz="2800" baseline="30000" dirty="0" smtClean="0"/>
              <a:t>-</a:t>
            </a:r>
            <a:r>
              <a:rPr lang="en-US" sz="2800" dirty="0" smtClean="0"/>
              <a:t>], find </a:t>
            </a:r>
            <a:r>
              <a:rPr lang="en-US" sz="2800" dirty="0" err="1" smtClean="0"/>
              <a:t>pOH</a:t>
            </a:r>
            <a:r>
              <a:rPr lang="en-US" sz="2800" dirty="0" smtClean="0"/>
              <a:t> first (</a:t>
            </a:r>
            <a:r>
              <a:rPr lang="en-US" sz="2800" dirty="0" err="1" smtClean="0"/>
              <a:t>pOH</a:t>
            </a:r>
            <a:r>
              <a:rPr lang="en-US" sz="2800" dirty="0" smtClean="0"/>
              <a:t> = -log[OH</a:t>
            </a:r>
            <a:r>
              <a:rPr lang="en-US" sz="2800" baseline="30000" dirty="0" smtClean="0"/>
              <a:t>-</a:t>
            </a:r>
            <a:r>
              <a:rPr lang="en-US" sz="2800" dirty="0" smtClean="0"/>
              <a:t>]).  Then find pH (pH = 14-pOH)  </a:t>
            </a:r>
            <a:endParaRPr lang="en-US" sz="2800" dirty="0"/>
          </a:p>
        </p:txBody>
      </p:sp>
    </p:spTree>
    <p:extLst>
      <p:ext uri="{BB962C8B-B14F-4D97-AF65-F5344CB8AC3E}">
        <p14:creationId xmlns:p14="http://schemas.microsoft.com/office/powerpoint/2010/main" val="21429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pH Calculation-Part 1 Video</a:t>
            </a:r>
            <a:endParaRPr lang="en-US" dirty="0">
              <a:solidFill>
                <a:srgbClr val="002060"/>
              </a:solidFill>
            </a:endParaRPr>
          </a:p>
        </p:txBody>
      </p:sp>
      <p:sp>
        <p:nvSpPr>
          <p:cNvPr id="4" name="Content Placeholder 2"/>
          <p:cNvSpPr>
            <a:spLocks noGrp="1"/>
          </p:cNvSpPr>
          <p:nvPr>
            <p:ph sz="quarter" idx="1"/>
          </p:nvPr>
        </p:nvSpPr>
        <p:spPr>
          <a:xfrm>
            <a:off x="1861110" y="1579656"/>
            <a:ext cx="10174008" cy="4937125"/>
          </a:xfrm>
        </p:spPr>
        <p:txBody>
          <a:bodyPr>
            <a:normAutofit/>
          </a:bodyPr>
          <a:lstStyle/>
          <a:p>
            <a:pPr marL="514350" indent="-514350" eaLnBrk="1" hangingPunct="1">
              <a:buClr>
                <a:srgbClr val="002060"/>
              </a:buClr>
              <a:buFont typeface="+mj-lt"/>
              <a:buAutoNum type="arabicPeriod"/>
            </a:pPr>
            <a:r>
              <a:rPr lang="en-US" sz="3200" dirty="0" smtClean="0"/>
              <a:t>Go to </a:t>
            </a:r>
            <a:r>
              <a:rPr lang="en-US" sz="3200" dirty="0" smtClean="0">
                <a:solidFill>
                  <a:srgbClr val="0070C0"/>
                </a:solidFill>
              </a:rPr>
              <a:t>shschem.weebly.com  </a:t>
            </a:r>
            <a:r>
              <a:rPr lang="en-US" sz="3200" dirty="0" smtClean="0">
                <a:solidFill>
                  <a:srgbClr val="FF0000"/>
                </a:solidFill>
              </a:rPr>
              <a:t>(our class website)</a:t>
            </a:r>
          </a:p>
          <a:p>
            <a:pPr marL="400050" lvl="1" indent="0">
              <a:buClr>
                <a:srgbClr val="002060"/>
              </a:buClr>
              <a:buNone/>
            </a:pPr>
            <a:r>
              <a:rPr lang="en-US" sz="3000" i="1" dirty="0" smtClean="0">
                <a:solidFill>
                  <a:srgbClr val="FF0000"/>
                </a:solidFill>
              </a:rPr>
              <a:t>Bookmark this if you haven’t done so already!!!</a:t>
            </a:r>
          </a:p>
          <a:p>
            <a:pPr marL="514350" indent="-514350" eaLnBrk="1" hangingPunct="1">
              <a:buClr>
                <a:srgbClr val="002060"/>
              </a:buClr>
              <a:buFont typeface="+mj-lt"/>
              <a:buAutoNum type="arabicPeriod"/>
            </a:pPr>
            <a:r>
              <a:rPr lang="en-US" sz="3200" dirty="0" smtClean="0"/>
              <a:t>Hover over my page:</a:t>
            </a:r>
          </a:p>
          <a:p>
            <a:pPr marL="400050" lvl="1" indent="0">
              <a:buClr>
                <a:srgbClr val="002060"/>
              </a:buClr>
              <a:buNone/>
            </a:pPr>
            <a:r>
              <a:rPr lang="en-US" sz="2800" dirty="0" smtClean="0"/>
              <a:t>	Mr. Ghosh </a:t>
            </a:r>
            <a:r>
              <a:rPr lang="en-US" sz="2800" dirty="0" smtClean="0">
                <a:sym typeface="Wingdings" panose="05000000000000000000" pitchFamily="2" charset="2"/>
              </a:rPr>
              <a:t> Video Lessons</a:t>
            </a:r>
            <a:endParaRPr lang="en-US" sz="2800" dirty="0" smtClean="0"/>
          </a:p>
          <a:p>
            <a:pPr marL="514350" indent="-514350" eaLnBrk="1" hangingPunct="1">
              <a:buClr>
                <a:srgbClr val="002060"/>
              </a:buClr>
              <a:buFont typeface="+mj-lt"/>
              <a:buAutoNum type="arabicPeriod"/>
            </a:pPr>
            <a:r>
              <a:rPr lang="en-US" sz="3200" dirty="0" smtClean="0"/>
              <a:t>Watch video for April 14</a:t>
            </a:r>
          </a:p>
          <a:p>
            <a:pPr marL="514350" indent="-514350" eaLnBrk="1" hangingPunct="1">
              <a:buClr>
                <a:srgbClr val="002060"/>
              </a:buClr>
              <a:buFont typeface="+mj-lt"/>
              <a:buAutoNum type="arabicPeriod"/>
            </a:pPr>
            <a:r>
              <a:rPr lang="en-US" sz="3200" dirty="0" smtClean="0"/>
              <a:t>Take notes on your handout</a:t>
            </a:r>
          </a:p>
        </p:txBody>
      </p:sp>
    </p:spTree>
    <p:extLst>
      <p:ext uri="{BB962C8B-B14F-4D97-AF65-F5344CB8AC3E}">
        <p14:creationId xmlns:p14="http://schemas.microsoft.com/office/powerpoint/2010/main" val="331153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normAutofit/>
          </a:bodyPr>
          <a:lstStyle/>
          <a:p>
            <a:r>
              <a:rPr lang="en-US" sz="2800" dirty="0" smtClean="0"/>
              <a:t>Take 17 seconds to read the problem. </a:t>
            </a:r>
          </a:p>
          <a:p>
            <a:r>
              <a:rPr lang="en-US" sz="2800" dirty="0" smtClean="0"/>
              <a:t>When Mr. Ghosh indicates that you can talk, take </a:t>
            </a:r>
            <a:r>
              <a:rPr lang="en-US" sz="2800" dirty="0"/>
              <a:t>2</a:t>
            </a:r>
            <a:r>
              <a:rPr lang="en-US" sz="2800" dirty="0" smtClean="0"/>
              <a:t>8 seconds to work the problem with your teammates. </a:t>
            </a:r>
          </a:p>
          <a:p>
            <a:r>
              <a:rPr lang="en-US" sz="2800" dirty="0" smtClean="0"/>
              <a:t>When Mr. Ghosh says SWAG, be ready to share  and explain your answers.</a:t>
            </a:r>
            <a:endParaRPr lang="en-US" sz="2800" dirty="0"/>
          </a:p>
        </p:txBody>
      </p:sp>
    </p:spTree>
    <p:extLst>
      <p:ext uri="{BB962C8B-B14F-4D97-AF65-F5344CB8AC3E}">
        <p14:creationId xmlns:p14="http://schemas.microsoft.com/office/powerpoint/2010/main" val="42251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#1:</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Chris felt sick after eating 5 pounds of crawfish.  </a:t>
            </a:r>
            <a:r>
              <a:rPr lang="en-US" sz="3200" dirty="0" err="1" smtClean="0"/>
              <a:t>Jahogany</a:t>
            </a:r>
            <a:r>
              <a:rPr lang="en-US" sz="3200" dirty="0" smtClean="0"/>
              <a:t> suggested that he take an antacid, which had a hydroxide ion concentration of 3.60 </a:t>
            </a:r>
            <a:r>
              <a:rPr lang="en-US" sz="3200" dirty="0"/>
              <a:t>x </a:t>
            </a:r>
            <a:r>
              <a:rPr lang="en-US" sz="3200" dirty="0" smtClean="0"/>
              <a:t>10</a:t>
            </a:r>
            <a:r>
              <a:rPr lang="en-US" sz="3200" baseline="30000" dirty="0" smtClean="0"/>
              <a:t>-3</a:t>
            </a:r>
            <a:r>
              <a:rPr lang="en-US" sz="3200" dirty="0" smtClean="0"/>
              <a:t> M.  What was the pH of the antacid?</a:t>
            </a:r>
            <a:endParaRPr lang="en-US" sz="3200" dirty="0"/>
          </a:p>
        </p:txBody>
      </p:sp>
      <p:sp>
        <p:nvSpPr>
          <p:cNvPr id="5" name="TextBox 4"/>
          <p:cNvSpPr txBox="1">
            <a:spLocks noChangeArrowheads="1"/>
          </p:cNvSpPr>
          <p:nvPr/>
        </p:nvSpPr>
        <p:spPr bwMode="auto">
          <a:xfrm>
            <a:off x="6094563" y="5895893"/>
            <a:ext cx="59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pH = 11.6</a:t>
            </a:r>
            <a:endParaRPr lang="en-US" sz="3200" dirty="0">
              <a:solidFill>
                <a:srgbClr val="FF0000"/>
              </a:solidFill>
            </a:endParaRPr>
          </a:p>
        </p:txBody>
      </p:sp>
    </p:spTree>
    <p:extLst>
      <p:ext uri="{BB962C8B-B14F-4D97-AF65-F5344CB8AC3E}">
        <p14:creationId xmlns:p14="http://schemas.microsoft.com/office/powerpoint/2010/main" val="18148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#2:</a:t>
            </a:r>
            <a:endParaRPr lang="en-US" dirty="0"/>
          </a:p>
        </p:txBody>
      </p:sp>
      <p:sp>
        <p:nvSpPr>
          <p:cNvPr id="3" name="Content Placeholder 2"/>
          <p:cNvSpPr>
            <a:spLocks noGrp="1"/>
          </p:cNvSpPr>
          <p:nvPr>
            <p:ph idx="1"/>
          </p:nvPr>
        </p:nvSpPr>
        <p:spPr>
          <a:xfrm>
            <a:off x="1235241" y="1235242"/>
            <a:ext cx="10764253" cy="4210759"/>
          </a:xfrm>
        </p:spPr>
        <p:txBody>
          <a:bodyPr>
            <a:normAutofit/>
          </a:bodyPr>
          <a:lstStyle/>
          <a:p>
            <a:pPr marL="0" indent="0">
              <a:buNone/>
            </a:pPr>
            <a:r>
              <a:rPr lang="en-US" sz="2800" dirty="0" smtClean="0"/>
              <a:t>Joana was working with some Nitric Acid (HNO</a:t>
            </a:r>
            <a:r>
              <a:rPr lang="en-US" sz="2800" baseline="-25000" dirty="0" smtClean="0"/>
              <a:t>3</a:t>
            </a:r>
            <a:r>
              <a:rPr lang="en-US" sz="2800" dirty="0" smtClean="0"/>
              <a:t>) in the lab that had an [OH</a:t>
            </a:r>
            <a:r>
              <a:rPr lang="en-US" sz="2800" baseline="30000" dirty="0"/>
              <a:t>-</a:t>
            </a:r>
            <a:r>
              <a:rPr lang="en-US" sz="2800" dirty="0" smtClean="0"/>
              <a:t>] concentration of 3.50 x 10</a:t>
            </a:r>
            <a:r>
              <a:rPr lang="en-US" sz="2800" baseline="30000" dirty="0" smtClean="0"/>
              <a:t>-13</a:t>
            </a:r>
            <a:r>
              <a:rPr lang="en-US" sz="2800" dirty="0" smtClean="0"/>
              <a:t> M.  According to standard lab safety regulations, any substance with a pH less than 2 is a dangerous acid.  Would you classify the nitric acid to be a dangerous acid?  Why or why not?  </a:t>
            </a:r>
            <a:endParaRPr lang="en-US" sz="2800" dirty="0"/>
          </a:p>
        </p:txBody>
      </p:sp>
      <p:sp>
        <p:nvSpPr>
          <p:cNvPr id="4" name="TextBox 3"/>
          <p:cNvSpPr txBox="1">
            <a:spLocks noChangeArrowheads="1"/>
          </p:cNvSpPr>
          <p:nvPr/>
        </p:nvSpPr>
        <p:spPr bwMode="auto">
          <a:xfrm>
            <a:off x="6094563" y="5895893"/>
            <a:ext cx="590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Yes.  pH is 1.54 </a:t>
            </a:r>
            <a:endParaRPr lang="en-US" sz="3200" dirty="0">
              <a:solidFill>
                <a:srgbClr val="FF0000"/>
              </a:solidFill>
            </a:endParaRPr>
          </a:p>
        </p:txBody>
      </p:sp>
    </p:spTree>
    <p:extLst>
      <p:ext uri="{BB962C8B-B14F-4D97-AF65-F5344CB8AC3E}">
        <p14:creationId xmlns:p14="http://schemas.microsoft.com/office/powerpoint/2010/main" val="17945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#3:</a:t>
            </a:r>
            <a:endParaRPr lang="en-US" dirty="0"/>
          </a:p>
        </p:txBody>
      </p:sp>
      <p:sp>
        <p:nvSpPr>
          <p:cNvPr id="3" name="Content Placeholder 2"/>
          <p:cNvSpPr>
            <a:spLocks noGrp="1"/>
          </p:cNvSpPr>
          <p:nvPr>
            <p:ph idx="1"/>
          </p:nvPr>
        </p:nvSpPr>
        <p:spPr>
          <a:xfrm>
            <a:off x="1235241" y="1235242"/>
            <a:ext cx="10764253" cy="5422232"/>
          </a:xfrm>
        </p:spPr>
        <p:txBody>
          <a:bodyPr>
            <a:normAutofit fontScale="92500" lnSpcReduction="10000"/>
          </a:bodyPr>
          <a:lstStyle/>
          <a:p>
            <a:pPr marL="0" indent="0">
              <a:buNone/>
            </a:pPr>
            <a:r>
              <a:rPr lang="en-US" sz="2800" dirty="0" smtClean="0"/>
              <a:t>Mr. Moore went to the doctor for his yearly checkup.  His doctor said that he needed to have an antacid to help control stomach acidity.  The three antacid choices were as follows:</a:t>
            </a:r>
          </a:p>
          <a:p>
            <a:pPr marL="0" indent="0">
              <a:buNone/>
            </a:pPr>
            <a:endParaRPr lang="en-US" sz="2800" dirty="0"/>
          </a:p>
          <a:p>
            <a:pPr marL="0" indent="0">
              <a:buNone/>
            </a:pPr>
            <a:r>
              <a:rPr lang="en-US" sz="2800" dirty="0" smtClean="0"/>
              <a:t>Tums: [OH</a:t>
            </a:r>
            <a:r>
              <a:rPr lang="en-US" sz="2800" baseline="30000" dirty="0"/>
              <a:t>-</a:t>
            </a:r>
            <a:r>
              <a:rPr lang="en-US" sz="2800" dirty="0" smtClean="0"/>
              <a:t>] = 1.3 x 10</a:t>
            </a:r>
            <a:r>
              <a:rPr lang="en-US" sz="2800" baseline="30000" dirty="0" smtClean="0"/>
              <a:t>-4 </a:t>
            </a:r>
            <a:r>
              <a:rPr lang="en-US" sz="2800" dirty="0" smtClean="0"/>
              <a:t>M</a:t>
            </a:r>
          </a:p>
          <a:p>
            <a:pPr marL="0" indent="0">
              <a:buNone/>
            </a:pPr>
            <a:r>
              <a:rPr lang="en-US" sz="2800" dirty="0" smtClean="0"/>
              <a:t>Rolaids: </a:t>
            </a:r>
            <a:r>
              <a:rPr lang="en-US" sz="2800" dirty="0"/>
              <a:t>[H</a:t>
            </a:r>
            <a:r>
              <a:rPr lang="en-US" sz="2800" baseline="30000" dirty="0"/>
              <a:t>+</a:t>
            </a:r>
            <a:r>
              <a:rPr lang="en-US" sz="2800" dirty="0"/>
              <a:t>] = 5</a:t>
            </a:r>
            <a:r>
              <a:rPr lang="en-US" sz="2800" dirty="0" smtClean="0"/>
              <a:t>.6 </a:t>
            </a:r>
            <a:r>
              <a:rPr lang="en-US" sz="2800" dirty="0"/>
              <a:t>x </a:t>
            </a:r>
            <a:r>
              <a:rPr lang="en-US" sz="2800" dirty="0" smtClean="0"/>
              <a:t>10</a:t>
            </a:r>
            <a:r>
              <a:rPr lang="en-US" sz="2800" baseline="30000" dirty="0" smtClean="0"/>
              <a:t>-11 </a:t>
            </a:r>
            <a:r>
              <a:rPr lang="en-US" sz="2800" dirty="0" smtClean="0"/>
              <a:t>M</a:t>
            </a:r>
          </a:p>
          <a:p>
            <a:pPr marL="0" indent="0">
              <a:buNone/>
            </a:pPr>
            <a:r>
              <a:rPr lang="en-US" sz="2800" dirty="0" smtClean="0"/>
              <a:t>Mylanta: [OH</a:t>
            </a:r>
            <a:r>
              <a:rPr lang="en-US" sz="2800" baseline="30000" dirty="0"/>
              <a:t>-</a:t>
            </a:r>
            <a:r>
              <a:rPr lang="en-US" sz="2800" dirty="0" smtClean="0"/>
              <a:t>] </a:t>
            </a:r>
            <a:r>
              <a:rPr lang="en-US" sz="2800" dirty="0"/>
              <a:t>= </a:t>
            </a:r>
            <a:r>
              <a:rPr lang="en-US" sz="2800" dirty="0" smtClean="0"/>
              <a:t>7.2 </a:t>
            </a:r>
            <a:r>
              <a:rPr lang="en-US" sz="2800" dirty="0"/>
              <a:t>x </a:t>
            </a:r>
            <a:r>
              <a:rPr lang="en-US" sz="2800" dirty="0" smtClean="0"/>
              <a:t>10</a:t>
            </a:r>
            <a:r>
              <a:rPr lang="en-US" sz="2800" baseline="30000" dirty="0" smtClean="0"/>
              <a:t>-4 </a:t>
            </a:r>
            <a:r>
              <a:rPr lang="en-US" sz="2800" dirty="0" smtClean="0"/>
              <a:t>M</a:t>
            </a:r>
          </a:p>
          <a:p>
            <a:pPr marL="0" indent="0">
              <a:buNone/>
            </a:pPr>
            <a:endParaRPr lang="en-US" sz="2800" dirty="0"/>
          </a:p>
          <a:p>
            <a:pPr marL="0" indent="0">
              <a:buNone/>
            </a:pPr>
            <a:r>
              <a:rPr lang="en-US" sz="2800" dirty="0" smtClean="0"/>
              <a:t>What was the pH of each antacid?  Which antacid had the highest pH?  </a:t>
            </a:r>
            <a:endParaRPr lang="en-US" sz="2800" dirty="0"/>
          </a:p>
          <a:p>
            <a:pPr marL="0" indent="0">
              <a:buNone/>
            </a:pPr>
            <a:endParaRPr lang="en-US" sz="2800" dirty="0"/>
          </a:p>
          <a:p>
            <a:pPr marL="0" indent="0">
              <a:buNone/>
            </a:pPr>
            <a:r>
              <a:rPr lang="en-US" sz="2800" dirty="0" smtClean="0"/>
              <a:t>   </a:t>
            </a:r>
            <a:endParaRPr lang="en-US" sz="2800" dirty="0"/>
          </a:p>
        </p:txBody>
      </p:sp>
      <p:sp>
        <p:nvSpPr>
          <p:cNvPr id="4" name="TextBox 3"/>
          <p:cNvSpPr txBox="1">
            <a:spLocks noChangeArrowheads="1"/>
          </p:cNvSpPr>
          <p:nvPr/>
        </p:nvSpPr>
        <p:spPr bwMode="auto">
          <a:xfrm>
            <a:off x="4379495" y="5580256"/>
            <a:ext cx="76199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Tums: 10.1, Rolaids: 10.3, Mylanta: 10.9</a:t>
            </a:r>
          </a:p>
          <a:p>
            <a:pPr algn="ctr" eaLnBrk="1" hangingPunct="1"/>
            <a:r>
              <a:rPr lang="en-US" sz="3200" dirty="0" smtClean="0">
                <a:solidFill>
                  <a:srgbClr val="FF0000"/>
                </a:solidFill>
              </a:rPr>
              <a:t>Mylanta has the highest pH </a:t>
            </a:r>
            <a:endParaRPr lang="en-US" sz="3200" dirty="0">
              <a:solidFill>
                <a:srgbClr val="FF0000"/>
              </a:solidFill>
            </a:endParaRPr>
          </a:p>
        </p:txBody>
      </p:sp>
    </p:spTree>
    <p:extLst>
      <p:ext uri="{BB962C8B-B14F-4D97-AF65-F5344CB8AC3E}">
        <p14:creationId xmlns:p14="http://schemas.microsoft.com/office/powerpoint/2010/main" val="38222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#4:</a:t>
            </a:r>
            <a:endParaRPr lang="en-US" dirty="0"/>
          </a:p>
        </p:txBody>
      </p:sp>
      <p:sp>
        <p:nvSpPr>
          <p:cNvPr id="3" name="Content Placeholder 2"/>
          <p:cNvSpPr>
            <a:spLocks noGrp="1"/>
          </p:cNvSpPr>
          <p:nvPr>
            <p:ph idx="1"/>
          </p:nvPr>
        </p:nvSpPr>
        <p:spPr>
          <a:xfrm>
            <a:off x="1235241" y="1235242"/>
            <a:ext cx="10764253" cy="5422232"/>
          </a:xfrm>
        </p:spPr>
        <p:txBody>
          <a:bodyPr>
            <a:normAutofit/>
          </a:bodyPr>
          <a:lstStyle/>
          <a:p>
            <a:pPr marL="0" indent="0">
              <a:buNone/>
            </a:pPr>
            <a:r>
              <a:rPr lang="en-US" sz="2800" dirty="0" smtClean="0"/>
              <a:t>Jocelyn needed to clean out her sink at home.  She decided to use Drano, a common cleaner containing sodium hydroxide (</a:t>
            </a:r>
            <a:r>
              <a:rPr lang="en-US" sz="2800" dirty="0" err="1" smtClean="0"/>
              <a:t>NaOH</a:t>
            </a:r>
            <a:r>
              <a:rPr lang="en-US" sz="2800" dirty="0" smtClean="0"/>
              <a:t>).  Since the Drano from the store was too strong, she wanted to dilute it to a pH of 13.  After diluting the Drano, she found that there were 1.9 x 10</a:t>
            </a:r>
            <a:r>
              <a:rPr lang="en-US" sz="2800" baseline="30000" dirty="0" smtClean="0"/>
              <a:t>-3</a:t>
            </a:r>
            <a:r>
              <a:rPr lang="en-US" sz="2800" dirty="0" smtClean="0"/>
              <a:t> moles of OH</a:t>
            </a:r>
            <a:r>
              <a:rPr lang="en-US" sz="2800" baseline="30000" dirty="0"/>
              <a:t>-</a:t>
            </a:r>
            <a:r>
              <a:rPr lang="en-US" sz="2800" dirty="0" smtClean="0"/>
              <a:t> in 1.4L solution.  What was the actual pH?  Is this a stronger or weaker base than the desired pH of 13? </a:t>
            </a:r>
            <a:endParaRPr lang="en-US" sz="2800" dirty="0"/>
          </a:p>
          <a:p>
            <a:pPr marL="0" indent="0">
              <a:buNone/>
            </a:pPr>
            <a:r>
              <a:rPr lang="en-US" sz="2800" dirty="0" smtClean="0"/>
              <a:t>   </a:t>
            </a:r>
            <a:endParaRPr lang="en-US" sz="2800" dirty="0"/>
          </a:p>
        </p:txBody>
      </p:sp>
      <p:sp>
        <p:nvSpPr>
          <p:cNvPr id="4" name="TextBox 3"/>
          <p:cNvSpPr txBox="1">
            <a:spLocks noChangeArrowheads="1"/>
          </p:cNvSpPr>
          <p:nvPr/>
        </p:nvSpPr>
        <p:spPr bwMode="auto">
          <a:xfrm>
            <a:off x="6094563" y="5607137"/>
            <a:ext cx="5904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Actual pH was 11.1.  This is a weaker base (pH is lower) </a:t>
            </a:r>
            <a:endParaRPr lang="en-US" sz="3200" dirty="0">
              <a:solidFill>
                <a:srgbClr val="FF0000"/>
              </a:solidFill>
            </a:endParaRPr>
          </a:p>
        </p:txBody>
      </p:sp>
    </p:spTree>
    <p:extLst>
      <p:ext uri="{BB962C8B-B14F-4D97-AF65-F5344CB8AC3E}">
        <p14:creationId xmlns:p14="http://schemas.microsoft.com/office/powerpoint/2010/main" val="9250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364380" y="2941577"/>
            <a:ext cx="9365064" cy="1107996"/>
          </a:xfrm>
          <a:prstGeom prst="rect">
            <a:avLst/>
          </a:prstGeom>
          <a:noFill/>
        </p:spPr>
        <p:txBody>
          <a:bodyPr wrap="none" lIns="91440" tIns="45720" rIns="91440" bIns="45720">
            <a:spAutoFit/>
          </a:bodyPr>
          <a:lstStyle/>
          <a:p>
            <a:pPr algn="ctr"/>
            <a:r>
              <a:rPr lang="en-US" sz="6600" b="1" dirty="0">
                <a:ln w="9525">
                  <a:solidFill>
                    <a:prstClr val="white"/>
                  </a:solidFill>
                  <a:prstDash val="solid"/>
                </a:ln>
                <a:solidFill>
                  <a:prstClr val="black"/>
                </a:solidFill>
                <a:effectLst>
                  <a:outerShdw blurRad="12700" dist="38100" dir="2700000" algn="tl" rotWithShape="0">
                    <a:prstClr val="white">
                      <a:lumMod val="50000"/>
                    </a:prstClr>
                  </a:outerShdw>
                </a:effectLst>
              </a:rPr>
              <a:t>Independent Practice </a:t>
            </a:r>
          </a:p>
        </p:txBody>
      </p:sp>
    </p:spTree>
    <p:extLst>
      <p:ext uri="{BB962C8B-B14F-4D97-AF65-F5344CB8AC3E}">
        <p14:creationId xmlns:p14="http://schemas.microsoft.com/office/powerpoint/2010/main" val="1502519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2228045" y="2133600"/>
            <a:ext cx="9482692" cy="3777622"/>
          </a:xfrm>
        </p:spPr>
        <p:txBody>
          <a:bodyPr/>
          <a:lstStyle/>
          <a:p>
            <a:endParaRPr lang="en-US" sz="2800" dirty="0" smtClean="0"/>
          </a:p>
          <a:p>
            <a:r>
              <a:rPr lang="en-US" sz="2800" dirty="0"/>
              <a:t>How do we calculate pH using </a:t>
            </a:r>
            <a:r>
              <a:rPr lang="en-US" sz="2800" dirty="0" smtClean="0"/>
              <a:t>OH</a:t>
            </a:r>
            <a:r>
              <a:rPr lang="en-US" sz="2800" baseline="30000" dirty="0"/>
              <a:t>-</a:t>
            </a:r>
            <a:r>
              <a:rPr lang="en-US" sz="2800" dirty="0" smtClean="0"/>
              <a:t> </a:t>
            </a:r>
            <a:r>
              <a:rPr lang="en-US" sz="2800" dirty="0"/>
              <a:t>concentration?</a:t>
            </a:r>
          </a:p>
          <a:p>
            <a:pPr marL="0" indent="0">
              <a:buNone/>
            </a:pPr>
            <a:endParaRPr lang="en-US" dirty="0"/>
          </a:p>
        </p:txBody>
      </p:sp>
    </p:spTree>
    <p:extLst>
      <p:ext uri="{BB962C8B-B14F-4D97-AF65-F5344CB8AC3E}">
        <p14:creationId xmlns:p14="http://schemas.microsoft.com/office/powerpoint/2010/main" val="2305917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86" y="133422"/>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6" y="1584045"/>
            <a:ext cx="7284337"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1711745" y="77335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1586753" y="2159062"/>
            <a:ext cx="10261347" cy="4524315"/>
          </a:xfrm>
          <a:prstGeom prst="rect">
            <a:avLst/>
          </a:prstGeom>
          <a:noFill/>
        </p:spPr>
        <p:txBody>
          <a:bodyPr wrap="square" rtlCol="0">
            <a:spAutoFit/>
          </a:bodyPr>
          <a:lstStyle/>
          <a:p>
            <a:r>
              <a:rPr lang="en-US" sz="3200" dirty="0"/>
              <a:t>Alexey has </a:t>
            </a:r>
            <a:r>
              <a:rPr lang="en-US" sz="3200" dirty="0" smtClean="0"/>
              <a:t>4.15L </a:t>
            </a:r>
            <a:r>
              <a:rPr lang="en-US" sz="3200" dirty="0"/>
              <a:t>of Sodium Hydroxide.  He finds that there are </a:t>
            </a:r>
            <a:r>
              <a:rPr lang="en-US" sz="3200" dirty="0" smtClean="0"/>
              <a:t>2.68 </a:t>
            </a:r>
            <a:r>
              <a:rPr lang="en-US" sz="3200" dirty="0"/>
              <a:t>moles of OH</a:t>
            </a:r>
            <a:r>
              <a:rPr lang="en-US" sz="3200" baseline="30000" dirty="0"/>
              <a:t>-</a:t>
            </a:r>
            <a:r>
              <a:rPr lang="en-US" sz="3200" dirty="0"/>
              <a:t> dissolved.  What is the concentration of OH</a:t>
            </a:r>
            <a:r>
              <a:rPr lang="en-US" sz="3200" baseline="30000" dirty="0"/>
              <a:t>-</a:t>
            </a:r>
            <a:r>
              <a:rPr lang="en-US" sz="3200" dirty="0"/>
              <a:t>?</a:t>
            </a:r>
          </a:p>
          <a:p>
            <a:r>
              <a:rPr lang="en-US" sz="3200" dirty="0"/>
              <a:t> </a:t>
            </a:r>
            <a:endParaRPr lang="en-US" sz="3200" dirty="0" smtClean="0"/>
          </a:p>
          <a:p>
            <a:endParaRPr lang="en-US" sz="3200" dirty="0"/>
          </a:p>
          <a:p>
            <a:r>
              <a:rPr lang="en-US" sz="3200" dirty="0"/>
              <a:t>What is the </a:t>
            </a:r>
            <a:r>
              <a:rPr lang="en-US" sz="3200" dirty="0" err="1" smtClean="0"/>
              <a:t>pOH</a:t>
            </a:r>
            <a:r>
              <a:rPr lang="en-US" sz="3200" dirty="0" smtClean="0"/>
              <a:t> </a:t>
            </a:r>
            <a:r>
              <a:rPr lang="en-US" sz="3200" dirty="0"/>
              <a:t>of the solution</a:t>
            </a:r>
            <a:r>
              <a:rPr lang="en-US" sz="3200" dirty="0" smtClean="0"/>
              <a:t>?</a:t>
            </a:r>
          </a:p>
          <a:p>
            <a:endParaRPr lang="en-US" sz="3200" dirty="0" smtClean="0">
              <a:solidFill>
                <a:prstClr val="black"/>
              </a:solidFill>
            </a:endParaRPr>
          </a:p>
          <a:p>
            <a:endParaRPr lang="en-US" sz="3200" dirty="0">
              <a:solidFill>
                <a:prstClr val="black"/>
              </a:solidFill>
            </a:endParaRPr>
          </a:p>
          <a:p>
            <a:r>
              <a:rPr lang="en-US" sz="3200" dirty="0" smtClean="0">
                <a:solidFill>
                  <a:prstClr val="black"/>
                </a:solidFill>
              </a:rPr>
              <a:t>What is the pH of the solution?</a:t>
            </a:r>
            <a:endParaRPr lang="en-US" sz="32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Write the Learning Target</a:t>
            </a:r>
          </a:p>
        </p:txBody>
      </p:sp>
    </p:spTree>
    <p:extLst>
      <p:ext uri="{BB962C8B-B14F-4D97-AF65-F5344CB8AC3E}">
        <p14:creationId xmlns:p14="http://schemas.microsoft.com/office/powerpoint/2010/main" val="769018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800" dirty="0" smtClean="0"/>
              <a:t>Warm Up: </a:t>
            </a:r>
            <a:r>
              <a:rPr lang="en-US" sz="2800" dirty="0"/>
              <a:t>7</a:t>
            </a:r>
            <a:r>
              <a:rPr lang="en-US" sz="2800" dirty="0" smtClean="0"/>
              <a:t> Minutes</a:t>
            </a:r>
          </a:p>
          <a:p>
            <a:r>
              <a:rPr lang="en-US" sz="2800" dirty="0" smtClean="0"/>
              <a:t>Advanced pH Calculations Video: 15 Minutes</a:t>
            </a:r>
          </a:p>
          <a:p>
            <a:r>
              <a:rPr lang="en-US" sz="2800" dirty="0" smtClean="0"/>
              <a:t>Guided Practice: 13 Minutes</a:t>
            </a:r>
          </a:p>
          <a:p>
            <a:r>
              <a:rPr lang="en-US" sz="2800" dirty="0" smtClean="0"/>
              <a:t>Independent Practice: 15 Minutes</a:t>
            </a:r>
          </a:p>
          <a:p>
            <a:r>
              <a:rPr lang="en-US" sz="2800" dirty="0" smtClean="0"/>
              <a:t>Closing: 3 Minutes</a:t>
            </a:r>
          </a:p>
          <a:p>
            <a:pPr marL="0" indent="0">
              <a:buNone/>
            </a:pPr>
            <a:endParaRPr lang="en-US" sz="2800" dirty="0"/>
          </a:p>
        </p:txBody>
      </p:sp>
    </p:spTree>
    <p:extLst>
      <p:ext uri="{BB962C8B-B14F-4D97-AF65-F5344CB8AC3E}">
        <p14:creationId xmlns:p14="http://schemas.microsoft.com/office/powerpoint/2010/main" val="4214772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Advanced pH Calculations Video</a:t>
            </a:r>
            <a:endParaRPr lang="en-US" dirty="0">
              <a:solidFill>
                <a:srgbClr val="002060"/>
              </a:solidFill>
            </a:endParaRPr>
          </a:p>
        </p:txBody>
      </p:sp>
      <p:sp>
        <p:nvSpPr>
          <p:cNvPr id="4" name="Content Placeholder 2"/>
          <p:cNvSpPr>
            <a:spLocks noGrp="1"/>
          </p:cNvSpPr>
          <p:nvPr>
            <p:ph sz="quarter" idx="1"/>
          </p:nvPr>
        </p:nvSpPr>
        <p:spPr>
          <a:xfrm>
            <a:off x="1861110" y="1579656"/>
            <a:ext cx="10174008" cy="4937125"/>
          </a:xfrm>
        </p:spPr>
        <p:txBody>
          <a:bodyPr>
            <a:normAutofit/>
          </a:bodyPr>
          <a:lstStyle/>
          <a:p>
            <a:pPr marL="514350" indent="-514350" eaLnBrk="1" hangingPunct="1">
              <a:buClr>
                <a:srgbClr val="002060"/>
              </a:buClr>
              <a:buFont typeface="+mj-lt"/>
              <a:buAutoNum type="arabicPeriod"/>
            </a:pPr>
            <a:r>
              <a:rPr lang="en-US" sz="3200" dirty="0" smtClean="0"/>
              <a:t>Go to </a:t>
            </a:r>
            <a:r>
              <a:rPr lang="en-US" sz="3200" dirty="0" smtClean="0">
                <a:solidFill>
                  <a:srgbClr val="0070C0"/>
                </a:solidFill>
              </a:rPr>
              <a:t>shschem.weebly.com  </a:t>
            </a:r>
            <a:r>
              <a:rPr lang="en-US" sz="3200" dirty="0" smtClean="0">
                <a:solidFill>
                  <a:srgbClr val="FF0000"/>
                </a:solidFill>
              </a:rPr>
              <a:t>(our class website)</a:t>
            </a:r>
          </a:p>
          <a:p>
            <a:pPr marL="400050" lvl="1" indent="0">
              <a:buClr>
                <a:srgbClr val="002060"/>
              </a:buClr>
              <a:buNone/>
            </a:pPr>
            <a:r>
              <a:rPr lang="en-US" sz="3000" i="1" dirty="0" smtClean="0">
                <a:solidFill>
                  <a:srgbClr val="FF0000"/>
                </a:solidFill>
              </a:rPr>
              <a:t>Bookmark this if you haven’t done so already!!!</a:t>
            </a:r>
          </a:p>
          <a:p>
            <a:pPr marL="514350" indent="-514350" eaLnBrk="1" hangingPunct="1">
              <a:buClr>
                <a:srgbClr val="002060"/>
              </a:buClr>
              <a:buFont typeface="+mj-lt"/>
              <a:buAutoNum type="arabicPeriod"/>
            </a:pPr>
            <a:r>
              <a:rPr lang="en-US" sz="3200" dirty="0" smtClean="0"/>
              <a:t>Hover over my page:</a:t>
            </a:r>
          </a:p>
          <a:p>
            <a:pPr marL="400050" lvl="1" indent="0">
              <a:buClr>
                <a:srgbClr val="002060"/>
              </a:buClr>
              <a:buNone/>
            </a:pPr>
            <a:r>
              <a:rPr lang="en-US" sz="2800" dirty="0" smtClean="0"/>
              <a:t>	Mr. Ghosh </a:t>
            </a:r>
            <a:r>
              <a:rPr lang="en-US" sz="2800" dirty="0" smtClean="0">
                <a:sym typeface="Wingdings" panose="05000000000000000000" pitchFamily="2" charset="2"/>
              </a:rPr>
              <a:t> Video Lessons</a:t>
            </a:r>
            <a:endParaRPr lang="en-US" sz="2800" dirty="0" smtClean="0"/>
          </a:p>
          <a:p>
            <a:pPr marL="514350" indent="-514350" eaLnBrk="1" hangingPunct="1">
              <a:buClr>
                <a:srgbClr val="002060"/>
              </a:buClr>
              <a:buFont typeface="+mj-lt"/>
              <a:buAutoNum type="arabicPeriod"/>
            </a:pPr>
            <a:r>
              <a:rPr lang="en-US" sz="3200" dirty="0" smtClean="0"/>
              <a:t>Watch video for April 16</a:t>
            </a:r>
          </a:p>
          <a:p>
            <a:pPr marL="514350" indent="-514350" eaLnBrk="1" hangingPunct="1">
              <a:buClr>
                <a:srgbClr val="002060"/>
              </a:buClr>
              <a:buFont typeface="+mj-lt"/>
              <a:buAutoNum type="arabicPeriod"/>
            </a:pPr>
            <a:r>
              <a:rPr lang="en-US" sz="3200" dirty="0" smtClean="0"/>
              <a:t>Take notes on your handout</a:t>
            </a:r>
          </a:p>
        </p:txBody>
      </p:sp>
    </p:spTree>
    <p:extLst>
      <p:ext uri="{BB962C8B-B14F-4D97-AF65-F5344CB8AC3E}">
        <p14:creationId xmlns:p14="http://schemas.microsoft.com/office/powerpoint/2010/main" val="2967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 for this lesson?</a:t>
            </a:r>
            <a:endParaRPr lang="en-US" dirty="0"/>
          </a:p>
        </p:txBody>
      </p:sp>
      <p:sp>
        <p:nvSpPr>
          <p:cNvPr id="3" name="Content Placeholder 2"/>
          <p:cNvSpPr>
            <a:spLocks noGrp="1"/>
          </p:cNvSpPr>
          <p:nvPr>
            <p:ph idx="1"/>
          </p:nvPr>
        </p:nvSpPr>
        <p:spPr/>
        <p:txBody>
          <a:bodyPr>
            <a:normAutofit/>
          </a:bodyPr>
          <a:lstStyle/>
          <a:p>
            <a:r>
              <a:rPr lang="en-US" sz="3200" dirty="0" smtClean="0"/>
              <a:t>Calculator</a:t>
            </a:r>
            <a:endParaRPr lang="en-US" sz="3200" dirty="0"/>
          </a:p>
        </p:txBody>
      </p:sp>
      <p:pic>
        <p:nvPicPr>
          <p:cNvPr id="4" name="Picture 3"/>
          <p:cNvPicPr>
            <a:picLocks noChangeAspect="1"/>
          </p:cNvPicPr>
          <p:nvPr/>
        </p:nvPicPr>
        <p:blipFill rotWithShape="1">
          <a:blip r:embed="rId2"/>
          <a:srcRect l="21272" t="38651" r="63316" b="10471"/>
          <a:stretch/>
        </p:blipFill>
        <p:spPr>
          <a:xfrm>
            <a:off x="8406063" y="1349785"/>
            <a:ext cx="2967790" cy="5508215"/>
          </a:xfrm>
          <a:prstGeom prst="rect">
            <a:avLst/>
          </a:prstGeom>
        </p:spPr>
      </p:pic>
    </p:spTree>
    <p:extLst>
      <p:ext uri="{BB962C8B-B14F-4D97-AF65-F5344CB8AC3E}">
        <p14:creationId xmlns:p14="http://schemas.microsoft.com/office/powerpoint/2010/main" val="1340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 for this lesson?</a:t>
            </a:r>
            <a:endParaRPr lang="en-US" dirty="0"/>
          </a:p>
        </p:txBody>
      </p:sp>
      <p:sp>
        <p:nvSpPr>
          <p:cNvPr id="3" name="Content Placeholder 2"/>
          <p:cNvSpPr>
            <a:spLocks noGrp="1"/>
          </p:cNvSpPr>
          <p:nvPr>
            <p:ph idx="1"/>
          </p:nvPr>
        </p:nvSpPr>
        <p:spPr/>
        <p:txBody>
          <a:bodyPr>
            <a:normAutofit/>
          </a:bodyPr>
          <a:lstStyle/>
          <a:p>
            <a:r>
              <a:rPr lang="en-US" sz="3200" dirty="0" smtClean="0"/>
              <a:t>Calculator</a:t>
            </a:r>
            <a:endParaRPr lang="en-US" sz="3200" dirty="0"/>
          </a:p>
        </p:txBody>
      </p:sp>
      <p:pic>
        <p:nvPicPr>
          <p:cNvPr id="4" name="Picture 3"/>
          <p:cNvPicPr>
            <a:picLocks noChangeAspect="1"/>
          </p:cNvPicPr>
          <p:nvPr/>
        </p:nvPicPr>
        <p:blipFill rotWithShape="1">
          <a:blip r:embed="rId2"/>
          <a:srcRect l="21272" t="38651" r="63316" b="10471"/>
          <a:stretch/>
        </p:blipFill>
        <p:spPr>
          <a:xfrm>
            <a:off x="8406063" y="1349785"/>
            <a:ext cx="2967790" cy="5508215"/>
          </a:xfrm>
          <a:prstGeom prst="rect">
            <a:avLst/>
          </a:prstGeom>
        </p:spPr>
      </p:pic>
    </p:spTree>
    <p:extLst>
      <p:ext uri="{BB962C8B-B14F-4D97-AF65-F5344CB8AC3E}">
        <p14:creationId xmlns:p14="http://schemas.microsoft.com/office/powerpoint/2010/main" val="411513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one step further…</a:t>
            </a:r>
            <a:endParaRPr lang="en-US" dirty="0"/>
          </a:p>
        </p:txBody>
      </p:sp>
      <p:sp>
        <p:nvSpPr>
          <p:cNvPr id="3" name="Content Placeholder 2"/>
          <p:cNvSpPr>
            <a:spLocks noGrp="1"/>
          </p:cNvSpPr>
          <p:nvPr>
            <p:ph idx="1"/>
          </p:nvPr>
        </p:nvSpPr>
        <p:spPr>
          <a:xfrm>
            <a:off x="2447365" y="2133600"/>
            <a:ext cx="9057247" cy="3777622"/>
          </a:xfrm>
        </p:spPr>
        <p:txBody>
          <a:bodyPr>
            <a:normAutofit/>
          </a:bodyPr>
          <a:lstStyle/>
          <a:p>
            <a:r>
              <a:rPr lang="en-US" sz="2800" dirty="0" smtClean="0"/>
              <a:t>We’ve learned how to calculate pH and </a:t>
            </a:r>
            <a:r>
              <a:rPr lang="en-US" sz="2800" dirty="0" err="1" smtClean="0"/>
              <a:t>pOH</a:t>
            </a:r>
            <a:r>
              <a:rPr lang="en-US" sz="2800" dirty="0" smtClean="0"/>
              <a:t> from [H</a:t>
            </a:r>
            <a:r>
              <a:rPr lang="en-US" sz="2800" baseline="30000" dirty="0" smtClean="0"/>
              <a:t>+</a:t>
            </a:r>
            <a:r>
              <a:rPr lang="en-US" sz="2800" dirty="0" smtClean="0"/>
              <a:t>] and [OH</a:t>
            </a:r>
            <a:r>
              <a:rPr lang="en-US" sz="2800" baseline="30000" dirty="0" smtClean="0"/>
              <a:t>-</a:t>
            </a:r>
            <a:r>
              <a:rPr lang="en-US" sz="2800" dirty="0" smtClean="0"/>
              <a:t>]</a:t>
            </a:r>
          </a:p>
          <a:p>
            <a:endParaRPr lang="en-US" sz="2800" dirty="0" smtClean="0"/>
          </a:p>
          <a:p>
            <a:r>
              <a:rPr lang="en-US" sz="2800" dirty="0" smtClean="0"/>
              <a:t>How can we go backwards to find [H</a:t>
            </a:r>
            <a:r>
              <a:rPr lang="en-US" sz="2800" baseline="30000" dirty="0" smtClean="0"/>
              <a:t>+</a:t>
            </a:r>
            <a:r>
              <a:rPr lang="en-US" sz="2800" dirty="0" smtClean="0"/>
              <a:t>] and [OH</a:t>
            </a:r>
            <a:r>
              <a:rPr lang="en-US" sz="2800" baseline="30000" dirty="0" smtClean="0"/>
              <a:t>-</a:t>
            </a:r>
            <a:r>
              <a:rPr lang="en-US" sz="2800" dirty="0" smtClean="0"/>
              <a:t>] from pH and </a:t>
            </a:r>
            <a:r>
              <a:rPr lang="en-US" sz="2800" dirty="0" err="1" smtClean="0"/>
              <a:t>pOH</a:t>
            </a:r>
            <a:r>
              <a:rPr lang="en-US" sz="2800" dirty="0" smtClean="0"/>
              <a:t>? </a:t>
            </a:r>
            <a:endParaRPr lang="en-US" sz="2800" dirty="0"/>
          </a:p>
        </p:txBody>
      </p:sp>
    </p:spTree>
    <p:extLst>
      <p:ext uri="{BB962C8B-B14F-4D97-AF65-F5344CB8AC3E}">
        <p14:creationId xmlns:p14="http://schemas.microsoft.com/office/powerpoint/2010/main" val="7202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70C0"/>
                </a:solidFill>
              </a:rPr>
              <a:t>[</a:t>
            </a:r>
            <a:r>
              <a:rPr lang="en-US" dirty="0" smtClean="0">
                <a:solidFill>
                  <a:srgbClr val="0070C0"/>
                </a:solidFill>
              </a:rPr>
              <a:t>H</a:t>
            </a:r>
            <a:r>
              <a:rPr lang="en-US" baseline="30000" dirty="0" smtClean="0">
                <a:solidFill>
                  <a:srgbClr val="0070C0"/>
                </a:solidFill>
              </a:rPr>
              <a:t>+</a:t>
            </a:r>
            <a:r>
              <a:rPr lang="en-US" dirty="0" smtClean="0">
                <a:solidFill>
                  <a:srgbClr val="0070C0"/>
                </a:solidFill>
              </a:rPr>
              <a:t>]</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599"/>
                <a:ext cx="8915400" cy="4459705"/>
              </a:xfrm>
            </p:spPr>
            <p:txBody>
              <a:bodyPr>
                <a:normAutofit/>
              </a:bodyPr>
              <a:lstStyle/>
              <a:p>
                <a:r>
                  <a:rPr lang="en-US" sz="3600" dirty="0" smtClean="0">
                    <a:solidFill>
                      <a:srgbClr val="002060"/>
                    </a:solidFill>
                  </a:rPr>
                  <a:t>Concentration of Hydrogen Ions</a:t>
                </a:r>
                <a:endParaRPr lang="en-US" sz="3600" dirty="0">
                  <a:solidFill>
                    <a:srgbClr val="002060"/>
                  </a:solidFill>
                </a:endParaRPr>
              </a:p>
              <a:p>
                <a:pPr marL="0" indent="0">
                  <a:buNone/>
                </a:pPr>
                <a:endParaRPr lang="en-US" sz="3600" dirty="0">
                  <a:solidFill>
                    <a:srgbClr val="002060"/>
                  </a:solidFill>
                </a:endParaRPr>
              </a:p>
              <a:p>
                <a:pPr marL="0" indent="0">
                  <a:buNone/>
                </a:pPr>
                <a:endParaRPr lang="en-US" sz="3600" dirty="0" smtClean="0">
                  <a:solidFill>
                    <a:srgbClr val="002060"/>
                  </a:solidFill>
                </a:endParaRPr>
              </a:p>
              <a:p>
                <a:pPr marL="0" indent="0" algn="ctr">
                  <a:buNone/>
                </a:pPr>
                <a:r>
                  <a:rPr lang="en-US" sz="3600" dirty="0">
                    <a:solidFill>
                      <a:srgbClr val="002060"/>
                    </a:solidFill>
                  </a:rPr>
                  <a:t>	</a:t>
                </a:r>
                <a:r>
                  <a:rPr lang="en-US" sz="3600" dirty="0" smtClean="0">
                    <a:solidFill>
                      <a:srgbClr val="002060"/>
                    </a:solidFill>
                  </a:rPr>
                  <a:t>	</a:t>
                </a:r>
                <a14:m>
                  <m:oMath xmlns:m="http://schemas.openxmlformats.org/officeDocument/2006/math">
                    <m:d>
                      <m:dPr>
                        <m:begChr m:val="["/>
                        <m:endChr m:val="]"/>
                        <m:ctrlPr>
                          <a:rPr lang="en-US" sz="5400" i="1" smtClean="0">
                            <a:solidFill>
                              <a:srgbClr val="FF0000"/>
                            </a:solidFill>
                            <a:latin typeface="Cambria Math" panose="02040503050406030204" pitchFamily="18" charset="0"/>
                          </a:rPr>
                        </m:ctrlPr>
                      </m:dPr>
                      <m:e>
                        <m:sSup>
                          <m:sSupPr>
                            <m:ctrlPr>
                              <a:rPr lang="en-US" sz="5400" i="1" smtClean="0">
                                <a:solidFill>
                                  <a:srgbClr val="FF0000"/>
                                </a:solidFill>
                                <a:latin typeface="Cambria Math" panose="02040503050406030204" pitchFamily="18" charset="0"/>
                              </a:rPr>
                            </m:ctrlPr>
                          </m:sSupPr>
                          <m:e>
                            <m:r>
                              <m:rPr>
                                <m:sty m:val="p"/>
                              </m:rPr>
                              <a:rPr lang="en-US" sz="5400" b="0" i="0" smtClean="0">
                                <a:solidFill>
                                  <a:srgbClr val="FF0000"/>
                                </a:solidFill>
                                <a:latin typeface="Cambria Math" panose="02040503050406030204" pitchFamily="18" charset="0"/>
                              </a:rPr>
                              <m:t>H</m:t>
                            </m:r>
                          </m:e>
                          <m:sup>
                            <m:r>
                              <a:rPr lang="en-US" sz="5400" b="0" i="0" smtClean="0">
                                <a:solidFill>
                                  <a:srgbClr val="FF0000"/>
                                </a:solidFill>
                                <a:latin typeface="Cambria Math" panose="02040503050406030204" pitchFamily="18" charset="0"/>
                              </a:rPr>
                              <m:t>+</m:t>
                            </m:r>
                          </m:sup>
                        </m:sSup>
                      </m:e>
                    </m:d>
                    <m:r>
                      <a:rPr lang="en-US" sz="5400" b="0" i="0" smtClean="0">
                        <a:solidFill>
                          <a:srgbClr val="FF0000"/>
                        </a:solidFill>
                        <a:latin typeface="Cambria Math" panose="02040503050406030204" pitchFamily="18" charset="0"/>
                      </a:rPr>
                      <m:t>= </m:t>
                    </m:r>
                    <m:sSup>
                      <m:sSupPr>
                        <m:ctrlPr>
                          <a:rPr lang="en-US" sz="5400" b="0" i="1" smtClean="0">
                            <a:solidFill>
                              <a:srgbClr val="FF0000"/>
                            </a:solidFill>
                            <a:latin typeface="Cambria Math" panose="02040503050406030204" pitchFamily="18" charset="0"/>
                          </a:rPr>
                        </m:ctrlPr>
                      </m:sSupPr>
                      <m:e>
                        <m:r>
                          <a:rPr lang="en-US" sz="5400" b="0" i="0" smtClean="0">
                            <a:solidFill>
                              <a:srgbClr val="FF0000"/>
                            </a:solidFill>
                            <a:latin typeface="Cambria Math" panose="02040503050406030204" pitchFamily="18" charset="0"/>
                          </a:rPr>
                          <m:t>10</m:t>
                        </m:r>
                      </m:e>
                      <m:sup>
                        <m:r>
                          <a:rPr lang="en-US" sz="5400" b="0" i="0" smtClean="0">
                            <a:solidFill>
                              <a:srgbClr val="FF0000"/>
                            </a:solidFill>
                            <a:latin typeface="Cambria Math" panose="02040503050406030204" pitchFamily="18" charset="0"/>
                          </a:rPr>
                          <m:t>−</m:t>
                        </m:r>
                        <m:r>
                          <m:rPr>
                            <m:sty m:val="p"/>
                          </m:rPr>
                          <a:rPr lang="en-US" sz="5400" b="0" i="0" smtClean="0">
                            <a:solidFill>
                              <a:srgbClr val="FF0000"/>
                            </a:solidFill>
                            <a:latin typeface="Cambria Math" panose="02040503050406030204" pitchFamily="18" charset="0"/>
                          </a:rPr>
                          <m:t>pH</m:t>
                        </m:r>
                      </m:sup>
                    </m:sSup>
                  </m:oMath>
                </a14:m>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599"/>
                <a:ext cx="8915400" cy="4459705"/>
              </a:xfrm>
              <a:blipFill rotWithShape="0">
                <a:blip r:embed="rId2"/>
                <a:stretch>
                  <a:fillRect l="-1984" t="-2049"/>
                </a:stretch>
              </a:blipFill>
            </p:spPr>
            <p:txBody>
              <a:bodyPr/>
              <a:lstStyle/>
              <a:p>
                <a:r>
                  <a:rPr lang="en-US">
                    <a:noFill/>
                  </a:rPr>
                  <a:t> </a:t>
                </a:r>
              </a:p>
            </p:txBody>
          </p:sp>
        </mc:Fallback>
      </mc:AlternateContent>
    </p:spTree>
    <p:extLst>
      <p:ext uri="{BB962C8B-B14F-4D97-AF65-F5344CB8AC3E}">
        <p14:creationId xmlns:p14="http://schemas.microsoft.com/office/powerpoint/2010/main" val="104173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70C0"/>
                </a:solidFill>
              </a:rPr>
              <a:t>[OH</a:t>
            </a:r>
            <a:r>
              <a:rPr lang="en-US" baseline="30000" dirty="0">
                <a:solidFill>
                  <a:srgbClr val="0070C0"/>
                </a:solidFill>
              </a:rPr>
              <a:t>-</a:t>
            </a:r>
            <a:r>
              <a:rPr lang="en-US" dirty="0" smtClean="0">
                <a:solidFill>
                  <a:srgbClr val="0070C0"/>
                </a:solidFill>
              </a:rPr>
              <a:t>]</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599"/>
                <a:ext cx="8915400" cy="4459705"/>
              </a:xfrm>
            </p:spPr>
            <p:txBody>
              <a:bodyPr>
                <a:normAutofit/>
              </a:bodyPr>
              <a:lstStyle/>
              <a:p>
                <a:r>
                  <a:rPr lang="en-US" sz="3600" dirty="0" smtClean="0">
                    <a:solidFill>
                      <a:srgbClr val="002060"/>
                    </a:solidFill>
                  </a:rPr>
                  <a:t>Concentration of Hydroxide Ions</a:t>
                </a:r>
                <a:endParaRPr lang="en-US" sz="3600" dirty="0">
                  <a:solidFill>
                    <a:srgbClr val="002060"/>
                  </a:solidFill>
                </a:endParaRPr>
              </a:p>
              <a:p>
                <a:pPr marL="0" indent="0">
                  <a:buNone/>
                </a:pPr>
                <a:endParaRPr lang="en-US" sz="3600" dirty="0">
                  <a:solidFill>
                    <a:srgbClr val="002060"/>
                  </a:solidFill>
                </a:endParaRPr>
              </a:p>
              <a:p>
                <a:pPr marL="0" indent="0">
                  <a:buNone/>
                </a:pPr>
                <a:endParaRPr lang="en-US" sz="3600" dirty="0" smtClean="0">
                  <a:solidFill>
                    <a:srgbClr val="002060"/>
                  </a:solidFill>
                </a:endParaRPr>
              </a:p>
              <a:p>
                <a:pPr marL="0" indent="0" algn="ctr">
                  <a:buNone/>
                </a:pPr>
                <a:r>
                  <a:rPr lang="en-US" sz="3600" dirty="0">
                    <a:solidFill>
                      <a:srgbClr val="002060"/>
                    </a:solidFill>
                  </a:rPr>
                  <a:t>	</a:t>
                </a:r>
                <a:r>
                  <a:rPr lang="en-US" sz="3600" dirty="0" smtClean="0">
                    <a:solidFill>
                      <a:srgbClr val="002060"/>
                    </a:solidFill>
                  </a:rPr>
                  <a:t>	</a:t>
                </a:r>
                <a14:m>
                  <m:oMath xmlns:m="http://schemas.openxmlformats.org/officeDocument/2006/math">
                    <m:d>
                      <m:dPr>
                        <m:begChr m:val="["/>
                        <m:endChr m:val="]"/>
                        <m:ctrlPr>
                          <a:rPr lang="en-US" sz="5400" i="1" smtClean="0">
                            <a:solidFill>
                              <a:srgbClr val="FF0000"/>
                            </a:solidFill>
                            <a:latin typeface="Cambria Math" panose="02040503050406030204" pitchFamily="18" charset="0"/>
                          </a:rPr>
                        </m:ctrlPr>
                      </m:dPr>
                      <m:e>
                        <m:sSup>
                          <m:sSupPr>
                            <m:ctrlPr>
                              <a:rPr lang="en-US" sz="5400" i="1" smtClean="0">
                                <a:solidFill>
                                  <a:srgbClr val="FF0000"/>
                                </a:solidFill>
                                <a:latin typeface="Cambria Math" panose="02040503050406030204" pitchFamily="18" charset="0"/>
                              </a:rPr>
                            </m:ctrlPr>
                          </m:sSupPr>
                          <m:e>
                            <m:r>
                              <m:rPr>
                                <m:sty m:val="p"/>
                              </m:rPr>
                              <a:rPr lang="en-US" sz="5400" b="0" i="0" smtClean="0">
                                <a:solidFill>
                                  <a:srgbClr val="FF0000"/>
                                </a:solidFill>
                                <a:latin typeface="Cambria Math" panose="02040503050406030204" pitchFamily="18" charset="0"/>
                              </a:rPr>
                              <m:t>OH</m:t>
                            </m:r>
                          </m:e>
                          <m:sup>
                            <m:r>
                              <a:rPr lang="en-US" sz="5400" b="0" i="0" smtClean="0">
                                <a:solidFill>
                                  <a:srgbClr val="FF0000"/>
                                </a:solidFill>
                                <a:latin typeface="Cambria Math" panose="02040503050406030204" pitchFamily="18" charset="0"/>
                              </a:rPr>
                              <m:t>−</m:t>
                            </m:r>
                          </m:sup>
                        </m:sSup>
                      </m:e>
                    </m:d>
                    <m:r>
                      <a:rPr lang="en-US" sz="5400" b="0" i="0" smtClean="0">
                        <a:solidFill>
                          <a:srgbClr val="FF0000"/>
                        </a:solidFill>
                        <a:latin typeface="Cambria Math" panose="02040503050406030204" pitchFamily="18" charset="0"/>
                      </a:rPr>
                      <m:t>= </m:t>
                    </m:r>
                    <m:sSup>
                      <m:sSupPr>
                        <m:ctrlPr>
                          <a:rPr lang="en-US" sz="5400" b="0" i="1" smtClean="0">
                            <a:solidFill>
                              <a:srgbClr val="FF0000"/>
                            </a:solidFill>
                            <a:latin typeface="Cambria Math" panose="02040503050406030204" pitchFamily="18" charset="0"/>
                          </a:rPr>
                        </m:ctrlPr>
                      </m:sSupPr>
                      <m:e>
                        <m:r>
                          <a:rPr lang="en-US" sz="5400" b="0" i="0" smtClean="0">
                            <a:solidFill>
                              <a:srgbClr val="FF0000"/>
                            </a:solidFill>
                            <a:latin typeface="Cambria Math" panose="02040503050406030204" pitchFamily="18" charset="0"/>
                          </a:rPr>
                          <m:t>10</m:t>
                        </m:r>
                      </m:e>
                      <m:sup>
                        <m:r>
                          <a:rPr lang="en-US" sz="5400" b="0" i="0" smtClean="0">
                            <a:solidFill>
                              <a:srgbClr val="FF0000"/>
                            </a:solidFill>
                            <a:latin typeface="Cambria Math" panose="02040503050406030204" pitchFamily="18" charset="0"/>
                          </a:rPr>
                          <m:t>−</m:t>
                        </m:r>
                        <m:r>
                          <m:rPr>
                            <m:sty m:val="p"/>
                          </m:rPr>
                          <a:rPr lang="en-US" sz="5400" b="0" i="0" smtClean="0">
                            <a:solidFill>
                              <a:srgbClr val="FF0000"/>
                            </a:solidFill>
                            <a:latin typeface="Cambria Math" panose="02040503050406030204" pitchFamily="18" charset="0"/>
                          </a:rPr>
                          <m:t>pOH</m:t>
                        </m:r>
                      </m:sup>
                    </m:sSup>
                  </m:oMath>
                </a14:m>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599"/>
                <a:ext cx="8915400" cy="4459705"/>
              </a:xfrm>
              <a:blipFill rotWithShape="0">
                <a:blip r:embed="rId2"/>
                <a:stretch>
                  <a:fillRect l="-1984" t="-2049"/>
                </a:stretch>
              </a:blipFill>
            </p:spPr>
            <p:txBody>
              <a:bodyPr/>
              <a:lstStyle/>
              <a:p>
                <a:r>
                  <a:rPr lang="en-US">
                    <a:noFill/>
                  </a:rPr>
                  <a:t> </a:t>
                </a:r>
              </a:p>
            </p:txBody>
          </p:sp>
        </mc:Fallback>
      </mc:AlternateContent>
    </p:spTree>
    <p:extLst>
      <p:ext uri="{BB962C8B-B14F-4D97-AF65-F5344CB8AC3E}">
        <p14:creationId xmlns:p14="http://schemas.microsoft.com/office/powerpoint/2010/main" val="440788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Point</a:t>
            </a:r>
            <a:endParaRPr lang="en-US" dirty="0"/>
          </a:p>
        </p:txBody>
      </p:sp>
      <p:sp>
        <p:nvSpPr>
          <p:cNvPr id="65539" name="Content Placeholder 2"/>
          <p:cNvSpPr>
            <a:spLocks noGrp="1"/>
          </p:cNvSpPr>
          <p:nvPr>
            <p:ph idx="1"/>
          </p:nvPr>
        </p:nvSpPr>
        <p:spPr/>
        <p:txBody>
          <a:bodyPr>
            <a:normAutofit/>
          </a:bodyPr>
          <a:lstStyle/>
          <a:p>
            <a:pPr marL="0" indent="0">
              <a:buNone/>
            </a:pPr>
            <a:r>
              <a:rPr lang="en-US" sz="3600" dirty="0" smtClean="0"/>
              <a:t>How do we calculate [H</a:t>
            </a:r>
            <a:r>
              <a:rPr lang="en-US" sz="3600" baseline="30000" dirty="0" smtClean="0"/>
              <a:t>+</a:t>
            </a:r>
            <a:r>
              <a:rPr lang="en-US" sz="3600" dirty="0" smtClean="0"/>
              <a:t>]?</a:t>
            </a:r>
          </a:p>
          <a:p>
            <a:endParaRPr lang="en-US" sz="3600" dirty="0" smtClean="0"/>
          </a:p>
          <a:p>
            <a:endParaRPr lang="en-US" sz="3600" dirty="0" smtClean="0"/>
          </a:p>
          <a:p>
            <a:pPr algn="ctr">
              <a:buFont typeface="Wingdings 2" panose="05020102010507070707" pitchFamily="18" charset="2"/>
              <a:buNone/>
            </a:pPr>
            <a:endParaRPr lang="en-US" sz="3600" dirty="0" smtClean="0"/>
          </a:p>
        </p:txBody>
      </p:sp>
      <mc:AlternateContent xmlns:mc="http://schemas.openxmlformats.org/markup-compatibility/2006" xmlns:a14="http://schemas.microsoft.com/office/drawing/2010/main">
        <mc:Choice Requires="a14">
          <p:sp>
            <p:nvSpPr>
              <p:cNvPr id="3" name="Rectangle 2"/>
              <p:cNvSpPr/>
              <p:nvPr/>
            </p:nvSpPr>
            <p:spPr>
              <a:xfrm>
                <a:off x="3426040" y="4680701"/>
                <a:ext cx="4673139" cy="9381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5400" i="1">
                              <a:solidFill>
                                <a:srgbClr val="FF0000"/>
                              </a:solidFill>
                              <a:latin typeface="Cambria Math" panose="02040503050406030204" pitchFamily="18" charset="0"/>
                            </a:rPr>
                          </m:ctrlPr>
                        </m:dPr>
                        <m:e>
                          <m:sSup>
                            <m:sSupPr>
                              <m:ctrlPr>
                                <a:rPr lang="en-US" sz="5400" i="1">
                                  <a:solidFill>
                                    <a:srgbClr val="FF0000"/>
                                  </a:solidFill>
                                  <a:latin typeface="Cambria Math" panose="02040503050406030204" pitchFamily="18" charset="0"/>
                                </a:rPr>
                              </m:ctrlPr>
                            </m:sSupPr>
                            <m:e>
                              <m:r>
                                <m:rPr>
                                  <m:sty m:val="p"/>
                                </m:rPr>
                                <a:rPr lang="en-US" sz="5400">
                                  <a:solidFill>
                                    <a:srgbClr val="FF0000"/>
                                  </a:solidFill>
                                  <a:latin typeface="Cambria Math" panose="02040503050406030204" pitchFamily="18" charset="0"/>
                                </a:rPr>
                                <m:t>H</m:t>
                              </m:r>
                            </m:e>
                            <m:sup>
                              <m:r>
                                <a:rPr lang="en-US" sz="5400">
                                  <a:solidFill>
                                    <a:srgbClr val="FF0000"/>
                                  </a:solidFill>
                                  <a:latin typeface="Cambria Math" panose="02040503050406030204" pitchFamily="18" charset="0"/>
                                </a:rPr>
                                <m:t>+</m:t>
                              </m:r>
                            </m:sup>
                          </m:sSup>
                        </m:e>
                      </m:d>
                      <m:r>
                        <a:rPr lang="en-US" sz="5400">
                          <a:solidFill>
                            <a:srgbClr val="FF0000"/>
                          </a:solidFill>
                          <a:latin typeface="Cambria Math" panose="02040503050406030204" pitchFamily="18" charset="0"/>
                        </a:rPr>
                        <m:t>= </m:t>
                      </m:r>
                      <m:sSup>
                        <m:sSupPr>
                          <m:ctrlPr>
                            <a:rPr lang="en-US" sz="5400" i="1">
                              <a:solidFill>
                                <a:srgbClr val="FF0000"/>
                              </a:solidFill>
                              <a:latin typeface="Cambria Math" panose="02040503050406030204" pitchFamily="18" charset="0"/>
                            </a:rPr>
                          </m:ctrlPr>
                        </m:sSupPr>
                        <m:e>
                          <m:r>
                            <a:rPr lang="en-US" sz="5400">
                              <a:solidFill>
                                <a:srgbClr val="FF0000"/>
                              </a:solidFill>
                              <a:latin typeface="Cambria Math" panose="02040503050406030204" pitchFamily="18" charset="0"/>
                            </a:rPr>
                            <m:t>10</m:t>
                          </m:r>
                        </m:e>
                        <m:sup>
                          <m:r>
                            <a:rPr lang="en-US" sz="5400">
                              <a:solidFill>
                                <a:srgbClr val="FF0000"/>
                              </a:solidFill>
                              <a:latin typeface="Cambria Math" panose="02040503050406030204" pitchFamily="18" charset="0"/>
                            </a:rPr>
                            <m:t>−</m:t>
                          </m:r>
                          <m:r>
                            <m:rPr>
                              <m:sty m:val="p"/>
                            </m:rPr>
                            <a:rPr lang="en-US" sz="5400">
                              <a:solidFill>
                                <a:srgbClr val="FF0000"/>
                              </a:solidFill>
                              <a:latin typeface="Cambria Math" panose="02040503050406030204" pitchFamily="18" charset="0"/>
                            </a:rPr>
                            <m:t>pH</m:t>
                          </m:r>
                        </m:sup>
                      </m:sSup>
                    </m:oMath>
                  </m:oMathPara>
                </a14:m>
                <a:endParaRPr lang="en-US" sz="5400" dirty="0"/>
              </a:p>
            </p:txBody>
          </p:sp>
        </mc:Choice>
        <mc:Fallback xmlns="">
          <p:sp>
            <p:nvSpPr>
              <p:cNvPr id="3" name="Rectangle 2"/>
              <p:cNvSpPr>
                <a:spLocks noRot="1" noChangeAspect="1" noMove="1" noResize="1" noEditPoints="1" noAdjustHandles="1" noChangeArrowheads="1" noChangeShapeType="1" noTextEdit="1"/>
              </p:cNvSpPr>
              <p:nvPr/>
            </p:nvSpPr>
            <p:spPr>
              <a:xfrm>
                <a:off x="3426040" y="4680701"/>
                <a:ext cx="4673139" cy="93814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96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put this in our calculator?</a:t>
            </a:r>
            <a:endParaRPr lang="en-US" dirty="0"/>
          </a:p>
        </p:txBody>
      </p:sp>
      <p:sp>
        <p:nvSpPr>
          <p:cNvPr id="3" name="Content Placeholder 2"/>
          <p:cNvSpPr>
            <a:spLocks noGrp="1"/>
          </p:cNvSpPr>
          <p:nvPr>
            <p:ph idx="1"/>
          </p:nvPr>
        </p:nvSpPr>
        <p:spPr>
          <a:xfrm>
            <a:off x="3583823" y="2159067"/>
            <a:ext cx="8915400" cy="3777622"/>
          </a:xfrm>
        </p:spPr>
        <p:txBody>
          <a:bodyPr>
            <a:normAutofit/>
          </a:bodyPr>
          <a:lstStyle/>
          <a:p>
            <a:pPr marL="0" indent="0">
              <a:buNone/>
            </a:pPr>
            <a:endParaRPr lang="en-US" sz="2800" dirty="0"/>
          </a:p>
          <a:p>
            <a:pPr marL="0" indent="0">
              <a:buNone/>
            </a:pPr>
            <a:endParaRPr lang="en-US" sz="2800" dirty="0"/>
          </a:p>
        </p:txBody>
      </p:sp>
      <p:pic>
        <p:nvPicPr>
          <p:cNvPr id="5" name="Picture 4"/>
          <p:cNvPicPr>
            <a:picLocks noChangeAspect="1"/>
          </p:cNvPicPr>
          <p:nvPr/>
        </p:nvPicPr>
        <p:blipFill rotWithShape="1">
          <a:blip r:embed="rId2"/>
          <a:srcRect l="21272" t="38651" r="63316" b="10471"/>
          <a:stretch/>
        </p:blipFill>
        <p:spPr>
          <a:xfrm>
            <a:off x="192505" y="1264554"/>
            <a:ext cx="2967790" cy="550821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305016" y="1768286"/>
                <a:ext cx="3843296" cy="781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solidFill>
                                <a:srgbClr val="FF0000"/>
                              </a:solidFill>
                              <a:latin typeface="Cambria Math" panose="02040503050406030204" pitchFamily="18" charset="0"/>
                            </a:rPr>
                          </m:ctrlPr>
                        </m:dPr>
                        <m:e>
                          <m:sSup>
                            <m:sSupPr>
                              <m:ctrlPr>
                                <a:rPr lang="en-US" sz="4400" i="1">
                                  <a:solidFill>
                                    <a:srgbClr val="FF0000"/>
                                  </a:solidFill>
                                  <a:latin typeface="Cambria Math" panose="02040503050406030204" pitchFamily="18" charset="0"/>
                                </a:rPr>
                              </m:ctrlPr>
                            </m:sSupPr>
                            <m:e>
                              <m:r>
                                <m:rPr>
                                  <m:sty m:val="p"/>
                                </m:rPr>
                                <a:rPr lang="en-US" sz="4400">
                                  <a:solidFill>
                                    <a:srgbClr val="FF0000"/>
                                  </a:solidFill>
                                  <a:latin typeface="Cambria Math" panose="02040503050406030204" pitchFamily="18" charset="0"/>
                                </a:rPr>
                                <m:t>H</m:t>
                              </m:r>
                            </m:e>
                            <m:sup>
                              <m:r>
                                <a:rPr lang="en-US" sz="4400">
                                  <a:solidFill>
                                    <a:srgbClr val="FF0000"/>
                                  </a:solidFill>
                                  <a:latin typeface="Cambria Math" panose="02040503050406030204" pitchFamily="18" charset="0"/>
                                </a:rPr>
                                <m:t>+</m:t>
                              </m:r>
                            </m:sup>
                          </m:sSup>
                        </m:e>
                      </m:d>
                      <m:r>
                        <a:rPr lang="en-US" sz="4400">
                          <a:solidFill>
                            <a:srgbClr val="FF0000"/>
                          </a:solidFill>
                          <a:latin typeface="Cambria Math" panose="02040503050406030204" pitchFamily="18" charset="0"/>
                        </a:rPr>
                        <m:t>= </m:t>
                      </m:r>
                      <m:sSup>
                        <m:sSupPr>
                          <m:ctrlPr>
                            <a:rPr lang="en-US" sz="4400" i="1">
                              <a:solidFill>
                                <a:srgbClr val="FF0000"/>
                              </a:solidFill>
                              <a:latin typeface="Cambria Math" panose="02040503050406030204" pitchFamily="18" charset="0"/>
                            </a:rPr>
                          </m:ctrlPr>
                        </m:sSupPr>
                        <m:e>
                          <m:r>
                            <a:rPr lang="en-US" sz="4400">
                              <a:solidFill>
                                <a:srgbClr val="FF0000"/>
                              </a:solidFill>
                              <a:latin typeface="Cambria Math" panose="02040503050406030204" pitchFamily="18" charset="0"/>
                            </a:rPr>
                            <m:t>10</m:t>
                          </m:r>
                        </m:e>
                        <m:sup>
                          <m:r>
                            <a:rPr lang="en-US" sz="4400">
                              <a:solidFill>
                                <a:srgbClr val="FF0000"/>
                              </a:solidFill>
                              <a:latin typeface="Cambria Math" panose="02040503050406030204" pitchFamily="18" charset="0"/>
                            </a:rPr>
                            <m:t>−</m:t>
                          </m:r>
                          <m:r>
                            <m:rPr>
                              <m:sty m:val="p"/>
                            </m:rPr>
                            <a:rPr lang="en-US" sz="4400">
                              <a:solidFill>
                                <a:srgbClr val="FF0000"/>
                              </a:solidFill>
                              <a:latin typeface="Cambria Math" panose="02040503050406030204" pitchFamily="18" charset="0"/>
                            </a:rPr>
                            <m:t>pH</m:t>
                          </m:r>
                        </m:sup>
                      </m:sSup>
                    </m:oMath>
                  </m:oMathPara>
                </a14:m>
                <a:endParaRPr lang="en-US" sz="4400" dirty="0"/>
              </a:p>
            </p:txBody>
          </p:sp>
        </mc:Choice>
        <mc:Fallback xmlns="">
          <p:sp>
            <p:nvSpPr>
              <p:cNvPr id="4" name="Rectangle 3"/>
              <p:cNvSpPr>
                <a:spLocks noRot="1" noChangeAspect="1" noMove="1" noResize="1" noEditPoints="1" noAdjustHandles="1" noChangeArrowheads="1" noChangeShapeType="1" noTextEdit="1"/>
              </p:cNvSpPr>
              <p:nvPr/>
            </p:nvSpPr>
            <p:spPr>
              <a:xfrm>
                <a:off x="3305016" y="1768286"/>
                <a:ext cx="3843296" cy="78156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5469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a:t>
            </a:r>
            <a:r>
              <a:rPr lang="en-US" sz="3200" dirty="0" smtClean="0"/>
              <a:t>hydrogen ion concentration for a solution of pH 3.72?</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1538048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a:t>
            </a:r>
            <a:r>
              <a:rPr lang="en-US" sz="3200" dirty="0" smtClean="0"/>
              <a:t>hydroxide ion concentration for a solution of </a:t>
            </a:r>
            <a:r>
              <a:rPr lang="en-US" sz="3200" dirty="0" err="1" smtClean="0"/>
              <a:t>pOH</a:t>
            </a:r>
            <a:r>
              <a:rPr lang="en-US" sz="3200" dirty="0" smtClean="0"/>
              <a:t> 4.58?</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2630993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3</a:t>
            </a:r>
            <a:r>
              <a:rPr lang="en-US" dirty="0" smtClean="0"/>
              <a:t>:</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a:t>
            </a:r>
            <a:r>
              <a:rPr lang="en-US" sz="3200" dirty="0" smtClean="0"/>
              <a:t>[OH</a:t>
            </a:r>
            <a:r>
              <a:rPr lang="en-US" sz="3200" baseline="30000" dirty="0" smtClean="0"/>
              <a:t>-</a:t>
            </a:r>
            <a:r>
              <a:rPr lang="en-US" sz="3200" dirty="0" smtClean="0"/>
              <a:t>] for a solution of pH 6.01?</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3952725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3160295" y="1668379"/>
            <a:ext cx="8915400" cy="3777622"/>
          </a:xfrm>
        </p:spPr>
        <p:txBody>
          <a:bodyPr>
            <a:normAutofit/>
          </a:bodyPr>
          <a:lstStyle/>
          <a:p>
            <a:pPr marL="0" indent="0">
              <a:buNone/>
            </a:pPr>
            <a:r>
              <a:rPr lang="en-US" sz="3200" dirty="0"/>
              <a:t>What is the </a:t>
            </a:r>
            <a:r>
              <a:rPr lang="en-US" sz="3200" dirty="0" smtClean="0"/>
              <a:t>[H</a:t>
            </a:r>
            <a:r>
              <a:rPr lang="en-US" sz="3200" baseline="30000" dirty="0" smtClean="0"/>
              <a:t>+</a:t>
            </a:r>
            <a:r>
              <a:rPr lang="en-US" sz="3200" dirty="0" smtClean="0"/>
              <a:t>] for a solution of </a:t>
            </a:r>
            <a:r>
              <a:rPr lang="en-US" sz="3200" dirty="0" err="1" smtClean="0"/>
              <a:t>pOH</a:t>
            </a:r>
            <a:r>
              <a:rPr lang="en-US" sz="3200" dirty="0" smtClean="0"/>
              <a:t> 9.47?</a:t>
            </a:r>
            <a:endParaRPr lang="en-US" sz="3200" dirty="0"/>
          </a:p>
        </p:txBody>
      </p:sp>
      <p:pic>
        <p:nvPicPr>
          <p:cNvPr id="4" name="Picture 3"/>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3244441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What does it mean if a solution has a high H</a:t>
            </a:r>
            <a:r>
              <a:rPr lang="en-US" sz="2800" baseline="30000" dirty="0" smtClean="0"/>
              <a:t>+</a:t>
            </a:r>
            <a:r>
              <a:rPr lang="en-US" sz="2800" dirty="0" smtClean="0"/>
              <a:t> concentration?  </a:t>
            </a:r>
          </a:p>
          <a:p>
            <a:pPr marL="0" indent="0">
              <a:buNone/>
            </a:pPr>
            <a:endParaRPr lang="en-US" sz="2800" dirty="0" smtClean="0"/>
          </a:p>
          <a:p>
            <a:pPr marL="0" indent="0">
              <a:buNone/>
            </a:pPr>
            <a:endParaRPr lang="en-US" sz="2800" dirty="0"/>
          </a:p>
          <a:p>
            <a:pPr marL="0" indent="0">
              <a:buNone/>
            </a:pPr>
            <a:r>
              <a:rPr lang="en-US" sz="2800" dirty="0" smtClean="0"/>
              <a:t>What about a low H</a:t>
            </a:r>
            <a:r>
              <a:rPr lang="en-US" sz="2800" baseline="30000" dirty="0" smtClean="0"/>
              <a:t>+</a:t>
            </a:r>
            <a:r>
              <a:rPr lang="en-US" sz="2800" dirty="0" smtClean="0"/>
              <a:t> concentration?</a:t>
            </a:r>
            <a:endParaRPr lang="en-US" sz="2800" dirty="0"/>
          </a:p>
        </p:txBody>
      </p:sp>
    </p:spTree>
    <p:extLst>
      <p:ext uri="{BB962C8B-B14F-4D97-AF65-F5344CB8AC3E}">
        <p14:creationId xmlns:p14="http://schemas.microsoft.com/office/powerpoint/2010/main" val="3531562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normAutofit/>
          </a:bodyPr>
          <a:lstStyle/>
          <a:p>
            <a:r>
              <a:rPr lang="en-US" sz="2800" dirty="0" smtClean="0"/>
              <a:t>Take 17 seconds to study the problem. </a:t>
            </a:r>
          </a:p>
          <a:p>
            <a:r>
              <a:rPr lang="en-US" sz="2800" dirty="0" smtClean="0"/>
              <a:t>When Mr. Ghosh indicates that you can talk, take </a:t>
            </a:r>
            <a:r>
              <a:rPr lang="en-US" sz="2800" dirty="0"/>
              <a:t>4</a:t>
            </a:r>
            <a:r>
              <a:rPr lang="en-US" sz="2800" dirty="0" smtClean="0"/>
              <a:t>8 seconds to work the problem with your teammates. </a:t>
            </a:r>
          </a:p>
          <a:p>
            <a:r>
              <a:rPr lang="en-US" sz="2800" dirty="0" smtClean="0"/>
              <a:t>When Mr. Ghosh says SWAG, be ready to share  and explain your answers.</a:t>
            </a:r>
            <a:endParaRPr lang="en-US" sz="2800" dirty="0"/>
          </a:p>
        </p:txBody>
      </p:sp>
    </p:spTree>
    <p:extLst>
      <p:ext uri="{BB962C8B-B14F-4D97-AF65-F5344CB8AC3E}">
        <p14:creationId xmlns:p14="http://schemas.microsoft.com/office/powerpoint/2010/main" val="24469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#1:</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A particular brand of milk has a pH of 6.75.  What is [H</a:t>
            </a:r>
            <a:r>
              <a:rPr lang="en-US" sz="3200" baseline="30000" dirty="0" smtClean="0"/>
              <a:t>+</a:t>
            </a:r>
            <a:r>
              <a:rPr lang="en-US" sz="3200" dirty="0" smtClean="0"/>
              <a:t>] for the milk?  What is the hydroxide ion concentration?</a:t>
            </a:r>
            <a:endParaRPr lang="en-US" sz="3200" dirty="0"/>
          </a:p>
        </p:txBody>
      </p:sp>
      <p:sp>
        <p:nvSpPr>
          <p:cNvPr id="5" name="TextBox 4"/>
          <p:cNvSpPr txBox="1">
            <a:spLocks noChangeArrowheads="1"/>
          </p:cNvSpPr>
          <p:nvPr/>
        </p:nvSpPr>
        <p:spPr bwMode="auto">
          <a:xfrm>
            <a:off x="6094563" y="4920610"/>
            <a:ext cx="5904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[H</a:t>
            </a:r>
            <a:r>
              <a:rPr lang="en-US" sz="3200" baseline="30000" dirty="0" smtClean="0">
                <a:solidFill>
                  <a:srgbClr val="FF0000"/>
                </a:solidFill>
              </a:rPr>
              <a:t>+</a:t>
            </a:r>
            <a:r>
              <a:rPr lang="en-US" sz="3200" dirty="0" smtClean="0">
                <a:solidFill>
                  <a:srgbClr val="FF0000"/>
                </a:solidFill>
              </a:rPr>
              <a:t>] = 1.78 x 10</a:t>
            </a:r>
            <a:r>
              <a:rPr lang="en-US" sz="3200" baseline="30000" dirty="0" smtClean="0">
                <a:solidFill>
                  <a:srgbClr val="FF0000"/>
                </a:solidFill>
              </a:rPr>
              <a:t>-7</a:t>
            </a:r>
            <a:r>
              <a:rPr lang="en-US" sz="3200" dirty="0" smtClean="0">
                <a:solidFill>
                  <a:srgbClr val="FF0000"/>
                </a:solidFill>
              </a:rPr>
              <a:t> M</a:t>
            </a:r>
          </a:p>
          <a:p>
            <a:pPr algn="ctr" eaLnBrk="1" hangingPunct="1"/>
            <a:endParaRPr lang="en-US" sz="3200" dirty="0">
              <a:solidFill>
                <a:srgbClr val="FF0000"/>
              </a:solidFill>
            </a:endParaRPr>
          </a:p>
          <a:p>
            <a:pPr algn="ctr" eaLnBrk="1" hangingPunct="1"/>
            <a:r>
              <a:rPr lang="en-US" sz="3200" dirty="0" smtClean="0">
                <a:solidFill>
                  <a:srgbClr val="FF0000"/>
                </a:solidFill>
              </a:rPr>
              <a:t>[OH</a:t>
            </a:r>
            <a:r>
              <a:rPr lang="en-US" sz="3200" baseline="30000" dirty="0" smtClean="0">
                <a:solidFill>
                  <a:srgbClr val="FF0000"/>
                </a:solidFill>
              </a:rPr>
              <a:t>-</a:t>
            </a:r>
            <a:r>
              <a:rPr lang="en-US" sz="3200" dirty="0" smtClean="0">
                <a:solidFill>
                  <a:srgbClr val="FF0000"/>
                </a:solidFill>
              </a:rPr>
              <a:t>] </a:t>
            </a:r>
            <a:r>
              <a:rPr lang="en-US" sz="3200" dirty="0">
                <a:solidFill>
                  <a:srgbClr val="FF0000"/>
                </a:solidFill>
              </a:rPr>
              <a:t>= </a:t>
            </a:r>
            <a:r>
              <a:rPr lang="en-US" sz="3200" dirty="0" smtClean="0">
                <a:solidFill>
                  <a:srgbClr val="FF0000"/>
                </a:solidFill>
              </a:rPr>
              <a:t>5.62 </a:t>
            </a:r>
            <a:r>
              <a:rPr lang="en-US" sz="3200" dirty="0">
                <a:solidFill>
                  <a:srgbClr val="FF0000"/>
                </a:solidFill>
              </a:rPr>
              <a:t>x </a:t>
            </a:r>
            <a:r>
              <a:rPr lang="en-US" sz="3200" dirty="0" smtClean="0">
                <a:solidFill>
                  <a:srgbClr val="FF0000"/>
                </a:solidFill>
              </a:rPr>
              <a:t>10</a:t>
            </a:r>
            <a:r>
              <a:rPr lang="en-US" sz="3200" baseline="30000" dirty="0" smtClean="0">
                <a:solidFill>
                  <a:srgbClr val="FF0000"/>
                </a:solidFill>
              </a:rPr>
              <a:t>-8</a:t>
            </a:r>
            <a:r>
              <a:rPr lang="en-US" sz="3200" dirty="0" smtClean="0">
                <a:solidFill>
                  <a:srgbClr val="FF0000"/>
                </a:solidFill>
              </a:rPr>
              <a:t> M</a:t>
            </a:r>
            <a:endParaRPr lang="en-US" sz="3200" dirty="0">
              <a:solidFill>
                <a:srgbClr val="FF0000"/>
              </a:solidFill>
            </a:endParaRPr>
          </a:p>
        </p:txBody>
      </p:sp>
    </p:spTree>
    <p:extLst>
      <p:ext uri="{BB962C8B-B14F-4D97-AF65-F5344CB8AC3E}">
        <p14:creationId xmlns:p14="http://schemas.microsoft.com/office/powerpoint/2010/main" val="20174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#2:</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Gatorade is designed to have a </a:t>
            </a:r>
            <a:r>
              <a:rPr lang="en-US" sz="3200" dirty="0" err="1" smtClean="0"/>
              <a:t>pOH</a:t>
            </a:r>
            <a:r>
              <a:rPr lang="en-US" sz="3200" dirty="0" smtClean="0"/>
              <a:t> of 9.94.  What is the hydrogen ion concentration?  What is the [OH</a:t>
            </a:r>
            <a:r>
              <a:rPr lang="en-US" sz="3200" baseline="30000" dirty="0" smtClean="0"/>
              <a:t>-</a:t>
            </a:r>
            <a:r>
              <a:rPr lang="en-US" sz="3200" dirty="0" smtClean="0"/>
              <a:t>]?</a:t>
            </a:r>
            <a:endParaRPr lang="en-US" sz="3200" dirty="0"/>
          </a:p>
        </p:txBody>
      </p:sp>
      <p:sp>
        <p:nvSpPr>
          <p:cNvPr id="6" name="TextBox 5"/>
          <p:cNvSpPr txBox="1">
            <a:spLocks noChangeArrowheads="1"/>
          </p:cNvSpPr>
          <p:nvPr/>
        </p:nvSpPr>
        <p:spPr bwMode="auto">
          <a:xfrm>
            <a:off x="6094563" y="4920610"/>
            <a:ext cx="5904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[H</a:t>
            </a:r>
            <a:r>
              <a:rPr lang="en-US" sz="3200" baseline="30000" dirty="0" smtClean="0">
                <a:solidFill>
                  <a:srgbClr val="FF0000"/>
                </a:solidFill>
              </a:rPr>
              <a:t>+</a:t>
            </a:r>
            <a:r>
              <a:rPr lang="en-US" sz="3200" dirty="0" smtClean="0">
                <a:solidFill>
                  <a:srgbClr val="FF0000"/>
                </a:solidFill>
              </a:rPr>
              <a:t>] = 8.71 x 10</a:t>
            </a:r>
            <a:r>
              <a:rPr lang="en-US" sz="3200" baseline="30000" dirty="0" smtClean="0">
                <a:solidFill>
                  <a:srgbClr val="FF0000"/>
                </a:solidFill>
              </a:rPr>
              <a:t>-5</a:t>
            </a:r>
            <a:r>
              <a:rPr lang="en-US" sz="3200" dirty="0" smtClean="0">
                <a:solidFill>
                  <a:srgbClr val="FF0000"/>
                </a:solidFill>
              </a:rPr>
              <a:t> M</a:t>
            </a:r>
          </a:p>
          <a:p>
            <a:pPr algn="ctr" eaLnBrk="1" hangingPunct="1"/>
            <a:endParaRPr lang="en-US" sz="3200" dirty="0">
              <a:solidFill>
                <a:srgbClr val="FF0000"/>
              </a:solidFill>
            </a:endParaRPr>
          </a:p>
          <a:p>
            <a:pPr algn="ctr" eaLnBrk="1" hangingPunct="1"/>
            <a:r>
              <a:rPr lang="en-US" sz="3200" dirty="0" smtClean="0">
                <a:solidFill>
                  <a:srgbClr val="FF0000"/>
                </a:solidFill>
              </a:rPr>
              <a:t>[OH</a:t>
            </a:r>
            <a:r>
              <a:rPr lang="en-US" sz="3200" baseline="30000" dirty="0" smtClean="0">
                <a:solidFill>
                  <a:srgbClr val="FF0000"/>
                </a:solidFill>
              </a:rPr>
              <a:t>-</a:t>
            </a:r>
            <a:r>
              <a:rPr lang="en-US" sz="3200" dirty="0" smtClean="0">
                <a:solidFill>
                  <a:srgbClr val="FF0000"/>
                </a:solidFill>
              </a:rPr>
              <a:t>] </a:t>
            </a:r>
            <a:r>
              <a:rPr lang="en-US" sz="3200" dirty="0">
                <a:solidFill>
                  <a:srgbClr val="FF0000"/>
                </a:solidFill>
              </a:rPr>
              <a:t>= </a:t>
            </a:r>
            <a:r>
              <a:rPr lang="en-US" sz="3200" dirty="0" smtClean="0">
                <a:solidFill>
                  <a:srgbClr val="FF0000"/>
                </a:solidFill>
              </a:rPr>
              <a:t>1.15 </a:t>
            </a:r>
            <a:r>
              <a:rPr lang="en-US" sz="3200" dirty="0">
                <a:solidFill>
                  <a:srgbClr val="FF0000"/>
                </a:solidFill>
              </a:rPr>
              <a:t>x </a:t>
            </a:r>
            <a:r>
              <a:rPr lang="en-US" sz="3200" dirty="0" smtClean="0">
                <a:solidFill>
                  <a:srgbClr val="FF0000"/>
                </a:solidFill>
              </a:rPr>
              <a:t>10</a:t>
            </a:r>
            <a:r>
              <a:rPr lang="en-US" sz="3200" baseline="30000" dirty="0" smtClean="0">
                <a:solidFill>
                  <a:srgbClr val="FF0000"/>
                </a:solidFill>
              </a:rPr>
              <a:t>-10</a:t>
            </a:r>
            <a:r>
              <a:rPr lang="en-US" sz="3200" dirty="0" smtClean="0">
                <a:solidFill>
                  <a:srgbClr val="FF0000"/>
                </a:solidFill>
              </a:rPr>
              <a:t> M</a:t>
            </a:r>
            <a:endParaRPr lang="en-US" sz="3200" dirty="0">
              <a:solidFill>
                <a:srgbClr val="FF0000"/>
              </a:solidFill>
            </a:endParaRPr>
          </a:p>
        </p:txBody>
      </p:sp>
    </p:spTree>
    <p:extLst>
      <p:ext uri="{BB962C8B-B14F-4D97-AF65-F5344CB8AC3E}">
        <p14:creationId xmlns:p14="http://schemas.microsoft.com/office/powerpoint/2010/main" val="37227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#3:</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When making Coca-Cola, the Atlanta headquarters shoots for a pH of 3.08.  However, one particular batch of Coca-Cola was too acidic and actually had a pH of 2.57.  What was the actual [H</a:t>
            </a:r>
            <a:r>
              <a:rPr lang="en-US" sz="3200" baseline="30000" dirty="0" smtClean="0"/>
              <a:t>+</a:t>
            </a:r>
            <a:r>
              <a:rPr lang="en-US" sz="3200" dirty="0" smtClean="0"/>
              <a:t>]?  What was the actual hydroxide ion concentration?</a:t>
            </a:r>
            <a:endParaRPr lang="en-US" sz="3200" dirty="0"/>
          </a:p>
        </p:txBody>
      </p:sp>
      <p:sp>
        <p:nvSpPr>
          <p:cNvPr id="6" name="TextBox 5"/>
          <p:cNvSpPr txBox="1">
            <a:spLocks noChangeArrowheads="1"/>
          </p:cNvSpPr>
          <p:nvPr/>
        </p:nvSpPr>
        <p:spPr bwMode="auto">
          <a:xfrm>
            <a:off x="6094563" y="4920610"/>
            <a:ext cx="5904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[H</a:t>
            </a:r>
            <a:r>
              <a:rPr lang="en-US" sz="3200" baseline="30000" dirty="0" smtClean="0">
                <a:solidFill>
                  <a:srgbClr val="FF0000"/>
                </a:solidFill>
              </a:rPr>
              <a:t>+</a:t>
            </a:r>
            <a:r>
              <a:rPr lang="en-US" sz="3200" dirty="0" smtClean="0">
                <a:solidFill>
                  <a:srgbClr val="FF0000"/>
                </a:solidFill>
              </a:rPr>
              <a:t>] = 2.69 x 10</a:t>
            </a:r>
            <a:r>
              <a:rPr lang="en-US" sz="3200" baseline="30000" dirty="0" smtClean="0">
                <a:solidFill>
                  <a:srgbClr val="FF0000"/>
                </a:solidFill>
              </a:rPr>
              <a:t>-3</a:t>
            </a:r>
            <a:r>
              <a:rPr lang="en-US" sz="3200" dirty="0" smtClean="0">
                <a:solidFill>
                  <a:srgbClr val="FF0000"/>
                </a:solidFill>
              </a:rPr>
              <a:t> M</a:t>
            </a:r>
          </a:p>
          <a:p>
            <a:pPr algn="ctr" eaLnBrk="1" hangingPunct="1"/>
            <a:endParaRPr lang="en-US" sz="3200" dirty="0">
              <a:solidFill>
                <a:srgbClr val="FF0000"/>
              </a:solidFill>
            </a:endParaRPr>
          </a:p>
          <a:p>
            <a:pPr algn="ctr" eaLnBrk="1" hangingPunct="1"/>
            <a:r>
              <a:rPr lang="en-US" sz="3200" dirty="0" smtClean="0">
                <a:solidFill>
                  <a:srgbClr val="FF0000"/>
                </a:solidFill>
              </a:rPr>
              <a:t>[OH</a:t>
            </a:r>
            <a:r>
              <a:rPr lang="en-US" sz="3200" baseline="30000" dirty="0" smtClean="0">
                <a:solidFill>
                  <a:srgbClr val="FF0000"/>
                </a:solidFill>
              </a:rPr>
              <a:t>-</a:t>
            </a:r>
            <a:r>
              <a:rPr lang="en-US" sz="3200" dirty="0" smtClean="0">
                <a:solidFill>
                  <a:srgbClr val="FF0000"/>
                </a:solidFill>
              </a:rPr>
              <a:t>] </a:t>
            </a:r>
            <a:r>
              <a:rPr lang="en-US" sz="3200" dirty="0">
                <a:solidFill>
                  <a:srgbClr val="FF0000"/>
                </a:solidFill>
              </a:rPr>
              <a:t>= </a:t>
            </a:r>
            <a:r>
              <a:rPr lang="en-US" sz="3200" dirty="0" smtClean="0">
                <a:solidFill>
                  <a:srgbClr val="FF0000"/>
                </a:solidFill>
              </a:rPr>
              <a:t>3.72 </a:t>
            </a:r>
            <a:r>
              <a:rPr lang="en-US" sz="3200" dirty="0">
                <a:solidFill>
                  <a:srgbClr val="FF0000"/>
                </a:solidFill>
              </a:rPr>
              <a:t>x </a:t>
            </a:r>
            <a:r>
              <a:rPr lang="en-US" sz="3200" dirty="0" smtClean="0">
                <a:solidFill>
                  <a:srgbClr val="FF0000"/>
                </a:solidFill>
              </a:rPr>
              <a:t>10</a:t>
            </a:r>
            <a:r>
              <a:rPr lang="en-US" sz="3200" baseline="30000" dirty="0" smtClean="0">
                <a:solidFill>
                  <a:srgbClr val="FF0000"/>
                </a:solidFill>
              </a:rPr>
              <a:t>-12</a:t>
            </a:r>
            <a:r>
              <a:rPr lang="en-US" sz="3200" dirty="0" smtClean="0">
                <a:solidFill>
                  <a:srgbClr val="FF0000"/>
                </a:solidFill>
              </a:rPr>
              <a:t> M</a:t>
            </a:r>
            <a:endParaRPr lang="en-US" sz="3200" dirty="0">
              <a:solidFill>
                <a:srgbClr val="FF0000"/>
              </a:solidFill>
            </a:endParaRPr>
          </a:p>
        </p:txBody>
      </p:sp>
    </p:spTree>
    <p:extLst>
      <p:ext uri="{BB962C8B-B14F-4D97-AF65-F5344CB8AC3E}">
        <p14:creationId xmlns:p14="http://schemas.microsoft.com/office/powerpoint/2010/main" val="351352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#4:</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smtClean="0"/>
              <a:t>Treetop™ Apple Juice has a </a:t>
            </a:r>
            <a:r>
              <a:rPr lang="en-US" sz="3200" dirty="0" err="1" smtClean="0"/>
              <a:t>pOH</a:t>
            </a:r>
            <a:r>
              <a:rPr lang="en-US" sz="3200" dirty="0" smtClean="0"/>
              <a:t> of 8.56.  What is the hydrogen ion concentration?  What is the [OH</a:t>
            </a:r>
            <a:r>
              <a:rPr lang="en-US" sz="3200" baseline="30000" dirty="0" smtClean="0"/>
              <a:t>-</a:t>
            </a:r>
            <a:r>
              <a:rPr lang="en-US" sz="3200" dirty="0" smtClean="0"/>
              <a:t>]?</a:t>
            </a:r>
            <a:endParaRPr lang="en-US" sz="3200" dirty="0"/>
          </a:p>
        </p:txBody>
      </p:sp>
      <p:sp>
        <p:nvSpPr>
          <p:cNvPr id="6" name="TextBox 5"/>
          <p:cNvSpPr txBox="1">
            <a:spLocks noChangeArrowheads="1"/>
          </p:cNvSpPr>
          <p:nvPr/>
        </p:nvSpPr>
        <p:spPr bwMode="auto">
          <a:xfrm>
            <a:off x="6094563" y="4920610"/>
            <a:ext cx="5904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smtClean="0">
                <a:solidFill>
                  <a:srgbClr val="FF0000"/>
                </a:solidFill>
              </a:rPr>
              <a:t>[H</a:t>
            </a:r>
            <a:r>
              <a:rPr lang="en-US" sz="3200" baseline="30000" dirty="0" smtClean="0">
                <a:solidFill>
                  <a:srgbClr val="FF0000"/>
                </a:solidFill>
              </a:rPr>
              <a:t>+</a:t>
            </a:r>
            <a:r>
              <a:rPr lang="en-US" sz="3200" dirty="0" smtClean="0">
                <a:solidFill>
                  <a:srgbClr val="FF0000"/>
                </a:solidFill>
              </a:rPr>
              <a:t>] = 3.63 x 10</a:t>
            </a:r>
            <a:r>
              <a:rPr lang="en-US" sz="3200" baseline="30000" dirty="0" smtClean="0">
                <a:solidFill>
                  <a:srgbClr val="FF0000"/>
                </a:solidFill>
              </a:rPr>
              <a:t>-6</a:t>
            </a:r>
            <a:r>
              <a:rPr lang="en-US" sz="3200" dirty="0" smtClean="0">
                <a:solidFill>
                  <a:srgbClr val="FF0000"/>
                </a:solidFill>
              </a:rPr>
              <a:t> M</a:t>
            </a:r>
          </a:p>
          <a:p>
            <a:pPr algn="ctr" eaLnBrk="1" hangingPunct="1"/>
            <a:endParaRPr lang="en-US" sz="3200" dirty="0">
              <a:solidFill>
                <a:srgbClr val="FF0000"/>
              </a:solidFill>
            </a:endParaRPr>
          </a:p>
          <a:p>
            <a:pPr algn="ctr" eaLnBrk="1" hangingPunct="1"/>
            <a:r>
              <a:rPr lang="en-US" sz="3200" dirty="0" smtClean="0">
                <a:solidFill>
                  <a:srgbClr val="FF0000"/>
                </a:solidFill>
              </a:rPr>
              <a:t>[OH</a:t>
            </a:r>
            <a:r>
              <a:rPr lang="en-US" sz="3200" baseline="30000" dirty="0" smtClean="0">
                <a:solidFill>
                  <a:srgbClr val="FF0000"/>
                </a:solidFill>
              </a:rPr>
              <a:t>-</a:t>
            </a:r>
            <a:r>
              <a:rPr lang="en-US" sz="3200" dirty="0" smtClean="0">
                <a:solidFill>
                  <a:srgbClr val="FF0000"/>
                </a:solidFill>
              </a:rPr>
              <a:t>] </a:t>
            </a:r>
            <a:r>
              <a:rPr lang="en-US" sz="3200" dirty="0">
                <a:solidFill>
                  <a:srgbClr val="FF0000"/>
                </a:solidFill>
              </a:rPr>
              <a:t>= </a:t>
            </a:r>
            <a:r>
              <a:rPr lang="en-US" sz="3200" dirty="0" smtClean="0">
                <a:solidFill>
                  <a:srgbClr val="FF0000"/>
                </a:solidFill>
              </a:rPr>
              <a:t>2.75 </a:t>
            </a:r>
            <a:r>
              <a:rPr lang="en-US" sz="3200" dirty="0">
                <a:solidFill>
                  <a:srgbClr val="FF0000"/>
                </a:solidFill>
              </a:rPr>
              <a:t>x </a:t>
            </a:r>
            <a:r>
              <a:rPr lang="en-US" sz="3200" dirty="0" smtClean="0">
                <a:solidFill>
                  <a:srgbClr val="FF0000"/>
                </a:solidFill>
              </a:rPr>
              <a:t>10</a:t>
            </a:r>
            <a:r>
              <a:rPr lang="en-US" sz="3200" baseline="30000" dirty="0" smtClean="0">
                <a:solidFill>
                  <a:srgbClr val="FF0000"/>
                </a:solidFill>
              </a:rPr>
              <a:t>-9</a:t>
            </a:r>
            <a:r>
              <a:rPr lang="en-US" sz="3200" dirty="0" smtClean="0">
                <a:solidFill>
                  <a:srgbClr val="FF0000"/>
                </a:solidFill>
              </a:rPr>
              <a:t> M</a:t>
            </a:r>
            <a:endParaRPr lang="en-US" sz="3200" dirty="0">
              <a:solidFill>
                <a:srgbClr val="FF0000"/>
              </a:solidFill>
            </a:endParaRPr>
          </a:p>
        </p:txBody>
      </p:sp>
    </p:spTree>
    <p:extLst>
      <p:ext uri="{BB962C8B-B14F-4D97-AF65-F5344CB8AC3E}">
        <p14:creationId xmlns:p14="http://schemas.microsoft.com/office/powerpoint/2010/main" val="33683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364380" y="2941577"/>
            <a:ext cx="9365064" cy="1107996"/>
          </a:xfrm>
          <a:prstGeom prst="rect">
            <a:avLst/>
          </a:prstGeom>
          <a:noFill/>
        </p:spPr>
        <p:txBody>
          <a:bodyPr wrap="none" lIns="91440" tIns="45720" rIns="91440" bIns="45720">
            <a:spAutoFit/>
          </a:bodyPr>
          <a:lstStyle/>
          <a:p>
            <a:pPr algn="ctr"/>
            <a:r>
              <a:rPr lang="en-US" sz="6600" b="1" dirty="0">
                <a:ln w="9525">
                  <a:solidFill>
                    <a:prstClr val="white"/>
                  </a:solidFill>
                  <a:prstDash val="solid"/>
                </a:ln>
                <a:solidFill>
                  <a:prstClr val="black"/>
                </a:solidFill>
                <a:effectLst>
                  <a:outerShdw blurRad="12700" dist="38100" dir="2700000" algn="tl" rotWithShape="0">
                    <a:prstClr val="white">
                      <a:lumMod val="50000"/>
                    </a:prstClr>
                  </a:outerShdw>
                </a:effectLst>
              </a:rPr>
              <a:t>Independent Practice </a:t>
            </a:r>
          </a:p>
        </p:txBody>
      </p:sp>
    </p:spTree>
    <p:extLst>
      <p:ext uri="{BB962C8B-B14F-4D97-AF65-F5344CB8AC3E}">
        <p14:creationId xmlns:p14="http://schemas.microsoft.com/office/powerpoint/2010/main" val="8385472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2228045" y="2133600"/>
            <a:ext cx="9482692" cy="3777622"/>
          </a:xfrm>
        </p:spPr>
        <p:txBody>
          <a:bodyPr/>
          <a:lstStyle/>
          <a:p>
            <a:endParaRPr lang="en-US" sz="2800" dirty="0" smtClean="0"/>
          </a:p>
          <a:p>
            <a:r>
              <a:rPr lang="en-US" sz="2800" dirty="0"/>
              <a:t>How do we calculate </a:t>
            </a:r>
            <a:r>
              <a:rPr lang="en-US" sz="2800" dirty="0" smtClean="0"/>
              <a:t>[OH</a:t>
            </a:r>
            <a:r>
              <a:rPr lang="en-US" sz="2800" baseline="30000" dirty="0"/>
              <a:t>-</a:t>
            </a:r>
            <a:r>
              <a:rPr lang="en-US" sz="2800" dirty="0" smtClean="0"/>
              <a:t>] </a:t>
            </a:r>
            <a:r>
              <a:rPr lang="en-US" sz="2800" dirty="0"/>
              <a:t>using </a:t>
            </a:r>
            <a:r>
              <a:rPr lang="en-US" sz="2800" dirty="0" err="1" smtClean="0"/>
              <a:t>pOH</a:t>
            </a:r>
            <a:r>
              <a:rPr lang="en-US" sz="2800" dirty="0" smtClean="0"/>
              <a:t>?</a:t>
            </a:r>
          </a:p>
          <a:p>
            <a:pPr marL="0" indent="0">
              <a:buNone/>
            </a:pPr>
            <a:endParaRPr lang="en-US" sz="2800" dirty="0" smtClean="0"/>
          </a:p>
          <a:p>
            <a:r>
              <a:rPr lang="en-US" sz="2800" dirty="0"/>
              <a:t>How do we calculate [OH</a:t>
            </a:r>
            <a:r>
              <a:rPr lang="en-US" sz="2800" baseline="30000" dirty="0"/>
              <a:t>-</a:t>
            </a:r>
            <a:r>
              <a:rPr lang="en-US" sz="2800" dirty="0"/>
              <a:t>] using </a:t>
            </a:r>
            <a:r>
              <a:rPr lang="en-US" sz="2800" dirty="0" smtClean="0"/>
              <a:t>pH</a:t>
            </a:r>
            <a:r>
              <a:rPr lang="en-US" sz="2800" dirty="0"/>
              <a:t>?</a:t>
            </a:r>
          </a:p>
          <a:p>
            <a:endParaRPr lang="en-US" sz="2800" dirty="0"/>
          </a:p>
          <a:p>
            <a:pPr marL="0" indent="0">
              <a:buNone/>
            </a:pPr>
            <a:endParaRPr lang="en-US" dirty="0"/>
          </a:p>
        </p:txBody>
      </p:sp>
    </p:spTree>
    <p:extLst>
      <p:ext uri="{BB962C8B-B14F-4D97-AF65-F5344CB8AC3E}">
        <p14:creationId xmlns:p14="http://schemas.microsoft.com/office/powerpoint/2010/main" val="1670365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86" y="133422"/>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6" y="1584045"/>
            <a:ext cx="7284337"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1711745" y="77335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834190" y="2329829"/>
            <a:ext cx="11000464" cy="2677656"/>
          </a:xfrm>
          <a:prstGeom prst="rect">
            <a:avLst/>
          </a:prstGeom>
          <a:noFill/>
        </p:spPr>
        <p:txBody>
          <a:bodyPr wrap="square" rtlCol="0">
            <a:spAutoFit/>
          </a:bodyPr>
          <a:lstStyle/>
          <a:p>
            <a:r>
              <a:rPr lang="en-US" sz="2800" dirty="0" smtClean="0"/>
              <a:t>A certain bottle of Fanta has a pH of 3.07.  What is the [H</a:t>
            </a:r>
            <a:r>
              <a:rPr lang="en-US" sz="2800" baseline="30000" dirty="0" smtClean="0"/>
              <a:t>+</a:t>
            </a:r>
            <a:r>
              <a:rPr lang="en-US" sz="2800" dirty="0" smtClean="0"/>
              <a:t>] for this bottle?</a:t>
            </a:r>
          </a:p>
          <a:p>
            <a:endParaRPr lang="en-US" sz="2800" dirty="0" smtClean="0">
              <a:solidFill>
                <a:prstClr val="black"/>
              </a:solidFill>
            </a:endParaRPr>
          </a:p>
          <a:p>
            <a:endParaRPr lang="en-US" sz="2800" dirty="0">
              <a:solidFill>
                <a:prstClr val="black"/>
              </a:solidFill>
            </a:endParaRPr>
          </a:p>
          <a:p>
            <a:endParaRPr lang="en-US" sz="2800" dirty="0">
              <a:solidFill>
                <a:prstClr val="black"/>
              </a:solidFill>
            </a:endParaRPr>
          </a:p>
          <a:p>
            <a:r>
              <a:rPr lang="en-US" sz="2800" dirty="0" smtClean="0">
                <a:solidFill>
                  <a:prstClr val="black"/>
                </a:solidFill>
              </a:rPr>
              <a:t>What is the [OH</a:t>
            </a:r>
            <a:r>
              <a:rPr lang="en-US" sz="2800" baseline="30000" dirty="0" smtClean="0">
                <a:solidFill>
                  <a:prstClr val="black"/>
                </a:solidFill>
              </a:rPr>
              <a:t>-</a:t>
            </a:r>
            <a:r>
              <a:rPr lang="en-US" sz="2800" dirty="0" smtClean="0">
                <a:solidFill>
                  <a:prstClr val="black"/>
                </a:solidFill>
              </a:rPr>
              <a:t>]?</a:t>
            </a:r>
            <a:endParaRPr lang="en-US" sz="28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Write the Learning Target</a:t>
            </a:r>
          </a:p>
        </p:txBody>
      </p:sp>
    </p:spTree>
    <p:extLst>
      <p:ext uri="{BB962C8B-B14F-4D97-AF65-F5344CB8AC3E}">
        <p14:creationId xmlns:p14="http://schemas.microsoft.com/office/powerpoint/2010/main" val="701293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800" dirty="0" smtClean="0"/>
              <a:t>Warm Up: </a:t>
            </a:r>
            <a:r>
              <a:rPr lang="en-US" sz="2800" dirty="0"/>
              <a:t>7</a:t>
            </a:r>
            <a:r>
              <a:rPr lang="en-US" sz="2800" dirty="0" smtClean="0"/>
              <a:t> Minutes</a:t>
            </a:r>
          </a:p>
          <a:p>
            <a:r>
              <a:rPr lang="en-US" sz="2800" dirty="0" smtClean="0"/>
              <a:t>Degrees of Dissociation </a:t>
            </a:r>
            <a:r>
              <a:rPr lang="en-US" sz="2800" dirty="0" smtClean="0"/>
              <a:t>Video: 15 Minutes</a:t>
            </a:r>
          </a:p>
          <a:p>
            <a:r>
              <a:rPr lang="en-US" sz="2800" dirty="0" smtClean="0"/>
              <a:t>Guided Practice: 13 Minutes</a:t>
            </a:r>
          </a:p>
          <a:p>
            <a:r>
              <a:rPr lang="en-US" sz="2800" dirty="0" smtClean="0"/>
              <a:t>Independent Practice: 15 Minutes</a:t>
            </a:r>
          </a:p>
          <a:p>
            <a:r>
              <a:rPr lang="en-US" sz="2800" dirty="0" smtClean="0"/>
              <a:t>Closing: 3 Minutes</a:t>
            </a:r>
          </a:p>
          <a:p>
            <a:pPr marL="0" indent="0">
              <a:buNone/>
            </a:pPr>
            <a:endParaRPr lang="en-US" sz="2800" dirty="0"/>
          </a:p>
        </p:txBody>
      </p:sp>
    </p:spTree>
    <p:extLst>
      <p:ext uri="{BB962C8B-B14F-4D97-AF65-F5344CB8AC3E}">
        <p14:creationId xmlns:p14="http://schemas.microsoft.com/office/powerpoint/2010/main" val="1306635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Degrees of Dissociation </a:t>
            </a:r>
            <a:r>
              <a:rPr lang="en-US" dirty="0" smtClean="0">
                <a:solidFill>
                  <a:srgbClr val="002060"/>
                </a:solidFill>
              </a:rPr>
              <a:t>Video</a:t>
            </a:r>
            <a:endParaRPr lang="en-US" dirty="0">
              <a:solidFill>
                <a:srgbClr val="002060"/>
              </a:solidFill>
            </a:endParaRPr>
          </a:p>
        </p:txBody>
      </p:sp>
      <p:sp>
        <p:nvSpPr>
          <p:cNvPr id="4" name="Content Placeholder 2"/>
          <p:cNvSpPr>
            <a:spLocks noGrp="1"/>
          </p:cNvSpPr>
          <p:nvPr>
            <p:ph sz="quarter" idx="1"/>
          </p:nvPr>
        </p:nvSpPr>
        <p:spPr>
          <a:xfrm>
            <a:off x="1861110" y="1579656"/>
            <a:ext cx="10174008" cy="4937125"/>
          </a:xfrm>
        </p:spPr>
        <p:txBody>
          <a:bodyPr>
            <a:normAutofit/>
          </a:bodyPr>
          <a:lstStyle/>
          <a:p>
            <a:pPr marL="514350" indent="-514350" eaLnBrk="1" hangingPunct="1">
              <a:buClr>
                <a:srgbClr val="002060"/>
              </a:buClr>
              <a:buFont typeface="+mj-lt"/>
              <a:buAutoNum type="arabicPeriod"/>
            </a:pPr>
            <a:r>
              <a:rPr lang="en-US" sz="3200" dirty="0" smtClean="0"/>
              <a:t>Go to </a:t>
            </a:r>
            <a:r>
              <a:rPr lang="en-US" sz="3200" dirty="0" smtClean="0">
                <a:solidFill>
                  <a:srgbClr val="0070C0"/>
                </a:solidFill>
              </a:rPr>
              <a:t>shschem.weebly.com  </a:t>
            </a:r>
            <a:r>
              <a:rPr lang="en-US" sz="3200" dirty="0" smtClean="0">
                <a:solidFill>
                  <a:srgbClr val="FF0000"/>
                </a:solidFill>
              </a:rPr>
              <a:t>(our class website)</a:t>
            </a:r>
          </a:p>
          <a:p>
            <a:pPr marL="400050" lvl="1" indent="0">
              <a:buClr>
                <a:srgbClr val="002060"/>
              </a:buClr>
              <a:buNone/>
            </a:pPr>
            <a:r>
              <a:rPr lang="en-US" sz="3000" i="1" dirty="0" smtClean="0">
                <a:solidFill>
                  <a:srgbClr val="FF0000"/>
                </a:solidFill>
              </a:rPr>
              <a:t>Bookmark this if you haven’t done so already!!!</a:t>
            </a:r>
          </a:p>
          <a:p>
            <a:pPr marL="514350" indent="-514350" eaLnBrk="1" hangingPunct="1">
              <a:buClr>
                <a:srgbClr val="002060"/>
              </a:buClr>
              <a:buFont typeface="+mj-lt"/>
              <a:buAutoNum type="arabicPeriod"/>
            </a:pPr>
            <a:r>
              <a:rPr lang="en-US" sz="3200" dirty="0" smtClean="0"/>
              <a:t>Hover over my page:</a:t>
            </a:r>
          </a:p>
          <a:p>
            <a:pPr marL="400050" lvl="1" indent="0">
              <a:buClr>
                <a:srgbClr val="002060"/>
              </a:buClr>
              <a:buNone/>
            </a:pPr>
            <a:r>
              <a:rPr lang="en-US" sz="2800" dirty="0" smtClean="0"/>
              <a:t>	Mr. Ghosh </a:t>
            </a:r>
            <a:r>
              <a:rPr lang="en-US" sz="2800" dirty="0" smtClean="0">
                <a:sym typeface="Wingdings" panose="05000000000000000000" pitchFamily="2" charset="2"/>
              </a:rPr>
              <a:t> Video Lessons</a:t>
            </a:r>
            <a:endParaRPr lang="en-US" sz="2800" dirty="0" smtClean="0"/>
          </a:p>
          <a:p>
            <a:pPr marL="514350" indent="-514350" eaLnBrk="1" hangingPunct="1">
              <a:buClr>
                <a:srgbClr val="002060"/>
              </a:buClr>
              <a:buFont typeface="+mj-lt"/>
              <a:buAutoNum type="arabicPeriod"/>
            </a:pPr>
            <a:r>
              <a:rPr lang="en-US" sz="3200" dirty="0" smtClean="0"/>
              <a:t>Watch video for April 17</a:t>
            </a:r>
          </a:p>
          <a:p>
            <a:pPr marL="514350" indent="-514350" eaLnBrk="1" hangingPunct="1">
              <a:buClr>
                <a:srgbClr val="002060"/>
              </a:buClr>
              <a:buFont typeface="+mj-lt"/>
              <a:buAutoNum type="arabicPeriod"/>
            </a:pPr>
            <a:r>
              <a:rPr lang="en-US" sz="3200" dirty="0" smtClean="0"/>
              <a:t>Take notes on your handout</a:t>
            </a:r>
          </a:p>
        </p:txBody>
      </p:sp>
    </p:spTree>
    <p:extLst>
      <p:ext uri="{BB962C8B-B14F-4D97-AF65-F5344CB8AC3E}">
        <p14:creationId xmlns:p14="http://schemas.microsoft.com/office/powerpoint/2010/main" val="13758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524000" y="394102"/>
            <a:ext cx="2743200" cy="731838"/>
          </a:xfrm>
        </p:spPr>
        <p:txBody>
          <a:bodyPr>
            <a:noAutofit/>
          </a:bodyPr>
          <a:lstStyle/>
          <a:p>
            <a:pPr>
              <a:buFont typeface="Wingdings 2" panose="05020102010507070707" pitchFamily="18" charset="2"/>
              <a:buNone/>
            </a:pPr>
            <a:r>
              <a:rPr lang="en-US" sz="4400" b="1">
                <a:solidFill>
                  <a:srgbClr val="0070C0"/>
                </a:solidFill>
              </a:rPr>
              <a:t>pH Scale </a:t>
            </a:r>
          </a:p>
        </p:txBody>
      </p:sp>
      <p:pic>
        <p:nvPicPr>
          <p:cNvPr id="63491" name="Picture 8" descr="acid-base-sol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12" y="1125940"/>
            <a:ext cx="7054975" cy="570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24000" y="3657601"/>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Scale runs from 0 to 14 </a:t>
            </a:r>
          </a:p>
        </p:txBody>
      </p:sp>
      <p:cxnSp>
        <p:nvCxnSpPr>
          <p:cNvPr id="7" name="Straight Arrow Connector 6"/>
          <p:cNvCxnSpPr/>
          <p:nvPr/>
        </p:nvCxnSpPr>
        <p:spPr>
          <a:xfrm flipV="1">
            <a:off x="4800600" y="31242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6800" y="4114800"/>
            <a:ext cx="1524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6972300" y="192686"/>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rgbClr val="002060"/>
                </a:solidFill>
              </a:rPr>
              <a:t>Lower pH, More H+ ions </a:t>
            </a:r>
          </a:p>
        </p:txBody>
      </p:sp>
      <p:cxnSp>
        <p:nvCxnSpPr>
          <p:cNvPr id="63496" name="Straight Arrow Connector 11"/>
          <p:cNvCxnSpPr>
            <a:cxnSpLocks noChangeShapeType="1"/>
            <a:stCxn id="10" idx="2"/>
          </p:cNvCxnSpPr>
          <p:nvPr/>
        </p:nvCxnSpPr>
        <p:spPr bwMode="auto">
          <a:xfrm flipH="1">
            <a:off x="8039100" y="649886"/>
            <a:ext cx="800100" cy="114300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9639300" y="1745208"/>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(More Acidic)</a:t>
            </a:r>
          </a:p>
        </p:txBody>
      </p:sp>
      <p:cxnSp>
        <p:nvCxnSpPr>
          <p:cNvPr id="15" name="Straight Arrow Connector 14"/>
          <p:cNvCxnSpPr>
            <a:stCxn id="19" idx="3"/>
          </p:cNvCxnSpPr>
          <p:nvPr/>
        </p:nvCxnSpPr>
        <p:spPr>
          <a:xfrm>
            <a:off x="4953000" y="6282900"/>
            <a:ext cx="1981200" cy="4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139483" y="5867401"/>
            <a:ext cx="3813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dirty="0">
                <a:solidFill>
                  <a:srgbClr val="002060"/>
                </a:solidFill>
              </a:rPr>
              <a:t>Higher pH, More OH- </a:t>
            </a:r>
            <a:r>
              <a:rPr lang="en-US" sz="2400" dirty="0" smtClean="0">
                <a:solidFill>
                  <a:srgbClr val="002060"/>
                </a:solidFill>
              </a:rPr>
              <a:t>ions (less H</a:t>
            </a:r>
            <a:r>
              <a:rPr lang="en-US" sz="2400" baseline="30000" dirty="0" smtClean="0">
                <a:solidFill>
                  <a:srgbClr val="002060"/>
                </a:solidFill>
              </a:rPr>
              <a:t>+</a:t>
            </a:r>
            <a:r>
              <a:rPr lang="en-US" sz="2400" dirty="0" smtClean="0">
                <a:solidFill>
                  <a:srgbClr val="002060"/>
                </a:solidFill>
              </a:rPr>
              <a:t> ions)</a:t>
            </a:r>
            <a:endParaRPr lang="en-US" sz="2400" dirty="0">
              <a:solidFill>
                <a:srgbClr val="002060"/>
              </a:solidFill>
            </a:endParaRPr>
          </a:p>
        </p:txBody>
      </p:sp>
      <p:sp>
        <p:nvSpPr>
          <p:cNvPr id="24" name="TextBox 23"/>
          <p:cNvSpPr txBox="1">
            <a:spLocks noChangeArrowheads="1"/>
          </p:cNvSpPr>
          <p:nvPr/>
        </p:nvSpPr>
        <p:spPr bwMode="auto">
          <a:xfrm>
            <a:off x="9639300" y="5998368"/>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rgbClr val="002060"/>
                </a:solidFill>
              </a:rPr>
              <a:t>(More Basic)</a:t>
            </a:r>
          </a:p>
        </p:txBody>
      </p:sp>
    </p:spTree>
    <p:extLst>
      <p:ext uri="{BB962C8B-B14F-4D97-AF65-F5344CB8AC3E}">
        <p14:creationId xmlns:p14="http://schemas.microsoft.com/office/powerpoint/2010/main" val="986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3496"/>
                                        </p:tgtEl>
                                        <p:attrNameLst>
                                          <p:attrName>style.visibility</p:attrName>
                                        </p:attrNameLst>
                                      </p:cBhvr>
                                      <p:to>
                                        <p:strVal val="visible"/>
                                      </p:to>
                                    </p:set>
                                    <p:animEffect transition="in" filter="fade">
                                      <p:cBhvr>
                                        <p:cTn id="24" dur="1000"/>
                                        <p:tgtEl>
                                          <p:spTgt spid="63496"/>
                                        </p:tgtEl>
                                      </p:cBhvr>
                                    </p:animEffect>
                                    <p:anim calcmode="lin" valueType="num">
                                      <p:cBhvr>
                                        <p:cTn id="25" dur="1000" fill="hold"/>
                                        <p:tgtEl>
                                          <p:spTgt spid="63496"/>
                                        </p:tgtEl>
                                        <p:attrNameLst>
                                          <p:attrName>ppt_x</p:attrName>
                                        </p:attrNameLst>
                                      </p:cBhvr>
                                      <p:tavLst>
                                        <p:tav tm="0">
                                          <p:val>
                                            <p:strVal val="#ppt_x"/>
                                          </p:val>
                                        </p:tav>
                                        <p:tav tm="100000">
                                          <p:val>
                                            <p:strVal val="#ppt_x"/>
                                          </p:val>
                                        </p:tav>
                                      </p:tavLst>
                                    </p:anim>
                                    <p:anim calcmode="lin" valueType="num">
                                      <p:cBhvr>
                                        <p:cTn id="26" dur="1000" fill="hold"/>
                                        <p:tgtEl>
                                          <p:spTgt spid="6349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fade">
                                      <p:cBhvr>
                                        <p:cTn id="36" dur="2000"/>
                                        <p:tgtEl>
                                          <p:spTgt spid="1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build="p"/>
      <p:bldP spid="19" grpId="0"/>
      <p:bldP spid="24"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different types </a:t>
            </a:r>
            <a:r>
              <a:rPr lang="en-US" dirty="0" smtClean="0"/>
              <a:t>of acids and bases?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259" y="2284859"/>
            <a:ext cx="3333283" cy="3938702"/>
          </a:xfrm>
          <a:prstGeom prst="rect">
            <a:avLst/>
          </a:prstGeom>
        </p:spPr>
      </p:pic>
    </p:spTree>
    <p:extLst>
      <p:ext uri="{BB962C8B-B14F-4D97-AF65-F5344CB8AC3E}">
        <p14:creationId xmlns:p14="http://schemas.microsoft.com/office/powerpoint/2010/main" val="22710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Acids and Bases</a:t>
            </a:r>
            <a:endParaRPr lang="en-US" dirty="0"/>
          </a:p>
        </p:txBody>
      </p:sp>
      <p:sp>
        <p:nvSpPr>
          <p:cNvPr id="3" name="Content Placeholder 2"/>
          <p:cNvSpPr>
            <a:spLocks noGrp="1"/>
          </p:cNvSpPr>
          <p:nvPr>
            <p:ph idx="1"/>
          </p:nvPr>
        </p:nvSpPr>
        <p:spPr>
          <a:xfrm>
            <a:off x="7048769" y="1536033"/>
            <a:ext cx="5143232" cy="3777622"/>
          </a:xfrm>
        </p:spPr>
        <p:txBody>
          <a:bodyPr>
            <a:normAutofit/>
          </a:bodyPr>
          <a:lstStyle/>
          <a:p>
            <a:r>
              <a:rPr lang="en-US" sz="3200" dirty="0" smtClean="0">
                <a:solidFill>
                  <a:srgbClr val="FF0000"/>
                </a:solidFill>
              </a:rPr>
              <a:t>Strong Acids and Bases </a:t>
            </a:r>
            <a:r>
              <a:rPr lang="en-US" sz="3200" u="sng" dirty="0" smtClean="0">
                <a:solidFill>
                  <a:srgbClr val="FF0000"/>
                </a:solidFill>
              </a:rPr>
              <a:t>ionize completely </a:t>
            </a:r>
            <a:r>
              <a:rPr lang="en-US" sz="3200" dirty="0" smtClean="0">
                <a:solidFill>
                  <a:srgbClr val="FF0000"/>
                </a:solidFill>
              </a:rPr>
              <a:t>(100%) in aqueous solution</a:t>
            </a:r>
          </a:p>
        </p:txBody>
      </p:sp>
      <p:pic>
        <p:nvPicPr>
          <p:cNvPr id="4" name="Picture 3"/>
          <p:cNvPicPr>
            <a:picLocks noChangeAspect="1"/>
          </p:cNvPicPr>
          <p:nvPr/>
        </p:nvPicPr>
        <p:blipFill rotWithShape="1">
          <a:blip r:embed="rId2"/>
          <a:srcRect l="42356" t="43914" r="31506" b="25823"/>
          <a:stretch/>
        </p:blipFill>
        <p:spPr>
          <a:xfrm>
            <a:off x="199192" y="1536033"/>
            <a:ext cx="6849576" cy="4458685"/>
          </a:xfrm>
          <a:prstGeom prst="rect">
            <a:avLst/>
          </a:prstGeom>
        </p:spPr>
      </p:pic>
    </p:spTree>
    <p:extLst>
      <p:ext uri="{BB962C8B-B14F-4D97-AF65-F5344CB8AC3E}">
        <p14:creationId xmlns:p14="http://schemas.microsoft.com/office/powerpoint/2010/main" val="388335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255365"/>
            <a:ext cx="9165938" cy="1280890"/>
          </a:xfrm>
        </p:spPr>
        <p:txBody>
          <a:bodyPr/>
          <a:lstStyle/>
          <a:p>
            <a:r>
              <a:rPr lang="en-US" dirty="0" smtClean="0"/>
              <a:t>The Strong Acids and Bases</a:t>
            </a:r>
            <a:endParaRPr lang="en-US" dirty="0"/>
          </a:p>
        </p:txBody>
      </p:sp>
      <p:sp>
        <p:nvSpPr>
          <p:cNvPr id="3" name="Content Placeholder 2"/>
          <p:cNvSpPr>
            <a:spLocks noGrp="1"/>
          </p:cNvSpPr>
          <p:nvPr>
            <p:ph idx="1"/>
          </p:nvPr>
        </p:nvSpPr>
        <p:spPr>
          <a:xfrm>
            <a:off x="1854712" y="918141"/>
            <a:ext cx="8915400" cy="3777622"/>
          </a:xfrm>
        </p:spPr>
        <p:txBody>
          <a:bodyPr>
            <a:normAutofit/>
          </a:bodyPr>
          <a:lstStyle/>
          <a:p>
            <a:r>
              <a:rPr lang="en-US" sz="2400" dirty="0" smtClean="0">
                <a:solidFill>
                  <a:srgbClr val="FF0000"/>
                </a:solidFill>
              </a:rPr>
              <a:t>There are 7 Strong Acids and 8 Strong Bases (everything else is weak)</a:t>
            </a:r>
          </a:p>
          <a:p>
            <a:pPr marL="0" indent="0">
              <a:buNone/>
            </a:pPr>
            <a:endParaRPr lang="en-US" sz="2400" b="1" i="1" u="sng" dirty="0">
              <a:solidFill>
                <a:srgbClr val="00B050"/>
              </a:solidFill>
            </a:endParaRPr>
          </a:p>
        </p:txBody>
      </p:sp>
      <p:sp>
        <p:nvSpPr>
          <p:cNvPr id="4" name="TextBox 3"/>
          <p:cNvSpPr txBox="1"/>
          <p:nvPr/>
        </p:nvSpPr>
        <p:spPr>
          <a:xfrm>
            <a:off x="2123991" y="2354230"/>
            <a:ext cx="2871536" cy="461665"/>
          </a:xfrm>
          <a:prstGeom prst="rect">
            <a:avLst/>
          </a:prstGeom>
          <a:noFill/>
        </p:spPr>
        <p:txBody>
          <a:bodyPr wrap="square" rtlCol="0">
            <a:spAutoFit/>
          </a:bodyPr>
          <a:lstStyle/>
          <a:p>
            <a:r>
              <a:rPr lang="en-US" sz="2400" b="1" u="sng" dirty="0" smtClean="0"/>
              <a:t>Strong Acids</a:t>
            </a:r>
            <a:endParaRPr lang="en-US" sz="2400" b="1" u="sng" dirty="0"/>
          </a:p>
        </p:txBody>
      </p:sp>
      <p:sp>
        <p:nvSpPr>
          <p:cNvPr id="5" name="TextBox 4"/>
          <p:cNvSpPr txBox="1"/>
          <p:nvPr/>
        </p:nvSpPr>
        <p:spPr>
          <a:xfrm>
            <a:off x="2123991" y="2892240"/>
            <a:ext cx="3811588" cy="461665"/>
          </a:xfrm>
          <a:prstGeom prst="rect">
            <a:avLst/>
          </a:prstGeom>
          <a:noFill/>
        </p:spPr>
        <p:txBody>
          <a:bodyPr wrap="square" rtlCol="0">
            <a:spAutoFit/>
          </a:bodyPr>
          <a:lstStyle/>
          <a:p>
            <a:r>
              <a:rPr lang="en-US" sz="2400" dirty="0" err="1" smtClean="0">
                <a:solidFill>
                  <a:srgbClr val="002060"/>
                </a:solidFill>
              </a:rPr>
              <a:t>HCl</a:t>
            </a:r>
            <a:r>
              <a:rPr lang="en-US" sz="2400" dirty="0" smtClean="0">
                <a:solidFill>
                  <a:srgbClr val="002060"/>
                </a:solidFill>
              </a:rPr>
              <a:t> (Hydrochloric Acid)</a:t>
            </a:r>
            <a:endParaRPr lang="en-US" sz="2400" dirty="0">
              <a:solidFill>
                <a:srgbClr val="002060"/>
              </a:solidFill>
            </a:endParaRPr>
          </a:p>
        </p:txBody>
      </p:sp>
      <p:sp>
        <p:nvSpPr>
          <p:cNvPr id="6" name="TextBox 5"/>
          <p:cNvSpPr txBox="1"/>
          <p:nvPr/>
        </p:nvSpPr>
        <p:spPr>
          <a:xfrm>
            <a:off x="2123991" y="3364129"/>
            <a:ext cx="3811588" cy="461665"/>
          </a:xfrm>
          <a:prstGeom prst="rect">
            <a:avLst/>
          </a:prstGeom>
          <a:noFill/>
        </p:spPr>
        <p:txBody>
          <a:bodyPr wrap="square" rtlCol="0">
            <a:spAutoFit/>
          </a:bodyPr>
          <a:lstStyle/>
          <a:p>
            <a:r>
              <a:rPr lang="en-US" sz="2400" dirty="0" err="1" smtClean="0">
                <a:solidFill>
                  <a:srgbClr val="002060"/>
                </a:solidFill>
              </a:rPr>
              <a:t>HBr</a:t>
            </a:r>
            <a:r>
              <a:rPr lang="en-US" sz="2400" dirty="0" smtClean="0">
                <a:solidFill>
                  <a:srgbClr val="002060"/>
                </a:solidFill>
              </a:rPr>
              <a:t> (</a:t>
            </a:r>
            <a:r>
              <a:rPr lang="en-US" sz="2400" dirty="0" err="1" smtClean="0">
                <a:solidFill>
                  <a:srgbClr val="002060"/>
                </a:solidFill>
              </a:rPr>
              <a:t>Hydrobromic</a:t>
            </a:r>
            <a:r>
              <a:rPr lang="en-US" sz="2400" dirty="0" smtClean="0">
                <a:solidFill>
                  <a:srgbClr val="002060"/>
                </a:solidFill>
              </a:rPr>
              <a:t> Acid)</a:t>
            </a:r>
            <a:endParaRPr lang="en-US" sz="2400" dirty="0">
              <a:solidFill>
                <a:srgbClr val="002060"/>
              </a:solidFill>
            </a:endParaRPr>
          </a:p>
        </p:txBody>
      </p:sp>
      <p:sp>
        <p:nvSpPr>
          <p:cNvPr id="7" name="TextBox 6"/>
          <p:cNvSpPr txBox="1"/>
          <p:nvPr/>
        </p:nvSpPr>
        <p:spPr>
          <a:xfrm>
            <a:off x="2177337" y="3869684"/>
            <a:ext cx="3678859" cy="461665"/>
          </a:xfrm>
          <a:prstGeom prst="rect">
            <a:avLst/>
          </a:prstGeom>
          <a:noFill/>
        </p:spPr>
        <p:txBody>
          <a:bodyPr wrap="square" rtlCol="0">
            <a:spAutoFit/>
          </a:bodyPr>
          <a:lstStyle/>
          <a:p>
            <a:r>
              <a:rPr lang="en-US" sz="2400" dirty="0" smtClean="0">
                <a:solidFill>
                  <a:srgbClr val="002060"/>
                </a:solidFill>
              </a:rPr>
              <a:t>HI (</a:t>
            </a:r>
            <a:r>
              <a:rPr lang="en-US" sz="2400" dirty="0" err="1" smtClean="0">
                <a:solidFill>
                  <a:srgbClr val="002060"/>
                </a:solidFill>
              </a:rPr>
              <a:t>Hydroiodic</a:t>
            </a:r>
            <a:r>
              <a:rPr lang="en-US" sz="2400" dirty="0" smtClean="0">
                <a:solidFill>
                  <a:srgbClr val="002060"/>
                </a:solidFill>
              </a:rPr>
              <a:t> Acid)</a:t>
            </a:r>
            <a:endParaRPr lang="en-US" sz="2400" dirty="0">
              <a:solidFill>
                <a:srgbClr val="002060"/>
              </a:solidFill>
            </a:endParaRPr>
          </a:p>
        </p:txBody>
      </p:sp>
      <p:sp>
        <p:nvSpPr>
          <p:cNvPr id="8" name="TextBox 7"/>
          <p:cNvSpPr txBox="1"/>
          <p:nvPr/>
        </p:nvSpPr>
        <p:spPr>
          <a:xfrm>
            <a:off x="2177337" y="4380098"/>
            <a:ext cx="3758241" cy="461665"/>
          </a:xfrm>
          <a:prstGeom prst="rect">
            <a:avLst/>
          </a:prstGeom>
          <a:noFill/>
        </p:spPr>
        <p:txBody>
          <a:bodyPr wrap="square" rtlCol="0">
            <a:spAutoFit/>
          </a:bodyPr>
          <a:lstStyle/>
          <a:p>
            <a:r>
              <a:rPr lang="en-US" sz="2400" dirty="0" smtClean="0">
                <a:solidFill>
                  <a:srgbClr val="002060"/>
                </a:solidFill>
              </a:rPr>
              <a:t>H</a:t>
            </a:r>
            <a:r>
              <a:rPr lang="en-US" sz="2400" baseline="-25000" dirty="0" smtClean="0">
                <a:solidFill>
                  <a:srgbClr val="002060"/>
                </a:solidFill>
              </a:rPr>
              <a:t>2</a:t>
            </a:r>
            <a:r>
              <a:rPr lang="en-US" sz="2400" dirty="0" smtClean="0">
                <a:solidFill>
                  <a:srgbClr val="002060"/>
                </a:solidFill>
              </a:rPr>
              <a:t>SO</a:t>
            </a:r>
            <a:r>
              <a:rPr lang="en-US" sz="2400" baseline="-25000" dirty="0" smtClean="0">
                <a:solidFill>
                  <a:srgbClr val="002060"/>
                </a:solidFill>
              </a:rPr>
              <a:t>4</a:t>
            </a:r>
            <a:r>
              <a:rPr lang="en-US" sz="2400" dirty="0" smtClean="0">
                <a:solidFill>
                  <a:srgbClr val="002060"/>
                </a:solidFill>
              </a:rPr>
              <a:t> (Sulfuric Acid)</a:t>
            </a:r>
            <a:endParaRPr lang="en-US" sz="2400" dirty="0">
              <a:solidFill>
                <a:srgbClr val="002060"/>
              </a:solidFill>
            </a:endParaRPr>
          </a:p>
        </p:txBody>
      </p:sp>
      <p:sp>
        <p:nvSpPr>
          <p:cNvPr id="9" name="TextBox 8"/>
          <p:cNvSpPr txBox="1"/>
          <p:nvPr/>
        </p:nvSpPr>
        <p:spPr>
          <a:xfrm>
            <a:off x="2177338" y="4836905"/>
            <a:ext cx="2871536" cy="461665"/>
          </a:xfrm>
          <a:prstGeom prst="rect">
            <a:avLst/>
          </a:prstGeom>
          <a:noFill/>
        </p:spPr>
        <p:txBody>
          <a:bodyPr wrap="square" rtlCol="0">
            <a:spAutoFit/>
          </a:bodyPr>
          <a:lstStyle/>
          <a:p>
            <a:r>
              <a:rPr lang="en-US" sz="2400" dirty="0" smtClean="0">
                <a:solidFill>
                  <a:srgbClr val="002060"/>
                </a:solidFill>
              </a:rPr>
              <a:t>HNO</a:t>
            </a:r>
            <a:r>
              <a:rPr lang="en-US" sz="2400" baseline="-25000" dirty="0" smtClean="0">
                <a:solidFill>
                  <a:srgbClr val="002060"/>
                </a:solidFill>
              </a:rPr>
              <a:t>3</a:t>
            </a:r>
            <a:r>
              <a:rPr lang="en-US" sz="2400" dirty="0" smtClean="0">
                <a:solidFill>
                  <a:srgbClr val="002060"/>
                </a:solidFill>
              </a:rPr>
              <a:t> (Nitric Acid)</a:t>
            </a:r>
            <a:endParaRPr lang="en-US" sz="2400" dirty="0">
              <a:solidFill>
                <a:srgbClr val="002060"/>
              </a:solidFill>
            </a:endParaRPr>
          </a:p>
        </p:txBody>
      </p:sp>
      <p:sp>
        <p:nvSpPr>
          <p:cNvPr id="10" name="TextBox 9"/>
          <p:cNvSpPr txBox="1"/>
          <p:nvPr/>
        </p:nvSpPr>
        <p:spPr>
          <a:xfrm>
            <a:off x="2177338" y="5311520"/>
            <a:ext cx="3678858" cy="461665"/>
          </a:xfrm>
          <a:prstGeom prst="rect">
            <a:avLst/>
          </a:prstGeom>
          <a:noFill/>
        </p:spPr>
        <p:txBody>
          <a:bodyPr wrap="square" rtlCol="0">
            <a:spAutoFit/>
          </a:bodyPr>
          <a:lstStyle/>
          <a:p>
            <a:r>
              <a:rPr lang="en-US" sz="2400" dirty="0" smtClean="0">
                <a:solidFill>
                  <a:srgbClr val="002060"/>
                </a:solidFill>
              </a:rPr>
              <a:t>HClO</a:t>
            </a:r>
            <a:r>
              <a:rPr lang="en-US" sz="2400" baseline="-25000" dirty="0">
                <a:solidFill>
                  <a:srgbClr val="002060"/>
                </a:solidFill>
              </a:rPr>
              <a:t>3</a:t>
            </a:r>
            <a:r>
              <a:rPr lang="en-US" sz="2400" dirty="0" smtClean="0">
                <a:solidFill>
                  <a:srgbClr val="002060"/>
                </a:solidFill>
              </a:rPr>
              <a:t> (Chloric Acid)</a:t>
            </a:r>
            <a:endParaRPr lang="en-US" sz="2400" dirty="0">
              <a:solidFill>
                <a:srgbClr val="002060"/>
              </a:solidFill>
            </a:endParaRPr>
          </a:p>
        </p:txBody>
      </p:sp>
      <p:sp>
        <p:nvSpPr>
          <p:cNvPr id="11" name="TextBox 10"/>
          <p:cNvSpPr txBox="1"/>
          <p:nvPr/>
        </p:nvSpPr>
        <p:spPr>
          <a:xfrm>
            <a:off x="2123990" y="5766173"/>
            <a:ext cx="3732205" cy="461665"/>
          </a:xfrm>
          <a:prstGeom prst="rect">
            <a:avLst/>
          </a:prstGeom>
          <a:noFill/>
        </p:spPr>
        <p:txBody>
          <a:bodyPr wrap="square" rtlCol="0">
            <a:spAutoFit/>
          </a:bodyPr>
          <a:lstStyle/>
          <a:p>
            <a:r>
              <a:rPr lang="en-US" sz="2400" dirty="0" smtClean="0">
                <a:solidFill>
                  <a:srgbClr val="002060"/>
                </a:solidFill>
              </a:rPr>
              <a:t>HClO</a:t>
            </a:r>
            <a:r>
              <a:rPr lang="en-US" sz="2400" baseline="-25000" dirty="0" smtClean="0">
                <a:solidFill>
                  <a:srgbClr val="002060"/>
                </a:solidFill>
              </a:rPr>
              <a:t>4</a:t>
            </a:r>
            <a:r>
              <a:rPr lang="en-US" sz="2400" dirty="0" smtClean="0">
                <a:solidFill>
                  <a:srgbClr val="002060"/>
                </a:solidFill>
              </a:rPr>
              <a:t> (</a:t>
            </a:r>
            <a:r>
              <a:rPr lang="en-US" sz="2400" dirty="0" err="1" smtClean="0">
                <a:solidFill>
                  <a:srgbClr val="002060"/>
                </a:solidFill>
              </a:rPr>
              <a:t>Perchloric</a:t>
            </a:r>
            <a:r>
              <a:rPr lang="en-US" sz="2400" dirty="0" smtClean="0">
                <a:solidFill>
                  <a:srgbClr val="002060"/>
                </a:solidFill>
              </a:rPr>
              <a:t> Acid)</a:t>
            </a:r>
            <a:endParaRPr lang="en-US" sz="2400" dirty="0">
              <a:solidFill>
                <a:srgbClr val="002060"/>
              </a:solidFill>
            </a:endParaRPr>
          </a:p>
        </p:txBody>
      </p:sp>
      <p:sp>
        <p:nvSpPr>
          <p:cNvPr id="12" name="TextBox 11"/>
          <p:cNvSpPr txBox="1"/>
          <p:nvPr/>
        </p:nvSpPr>
        <p:spPr>
          <a:xfrm>
            <a:off x="7522604" y="2329025"/>
            <a:ext cx="2871536" cy="461665"/>
          </a:xfrm>
          <a:prstGeom prst="rect">
            <a:avLst/>
          </a:prstGeom>
          <a:noFill/>
        </p:spPr>
        <p:txBody>
          <a:bodyPr wrap="square" rtlCol="0">
            <a:spAutoFit/>
          </a:bodyPr>
          <a:lstStyle/>
          <a:p>
            <a:r>
              <a:rPr lang="en-US" sz="2400" b="1" u="sng" dirty="0" smtClean="0"/>
              <a:t>Strong Bases</a:t>
            </a:r>
            <a:endParaRPr lang="en-US" sz="2400" b="1" u="sng" dirty="0"/>
          </a:p>
        </p:txBody>
      </p:sp>
      <p:sp>
        <p:nvSpPr>
          <p:cNvPr id="13" name="TextBox 12"/>
          <p:cNvSpPr txBox="1"/>
          <p:nvPr/>
        </p:nvSpPr>
        <p:spPr>
          <a:xfrm>
            <a:off x="7522603" y="2867035"/>
            <a:ext cx="4080867" cy="461665"/>
          </a:xfrm>
          <a:prstGeom prst="rect">
            <a:avLst/>
          </a:prstGeom>
          <a:noFill/>
        </p:spPr>
        <p:txBody>
          <a:bodyPr wrap="square" rtlCol="0">
            <a:spAutoFit/>
          </a:bodyPr>
          <a:lstStyle/>
          <a:p>
            <a:r>
              <a:rPr lang="en-US" sz="2400" dirty="0" err="1" smtClean="0">
                <a:solidFill>
                  <a:srgbClr val="002060"/>
                </a:solidFill>
              </a:rPr>
              <a:t>LiOH</a:t>
            </a:r>
            <a:r>
              <a:rPr lang="en-US" sz="2400" dirty="0" smtClean="0">
                <a:solidFill>
                  <a:srgbClr val="002060"/>
                </a:solidFill>
              </a:rPr>
              <a:t> (Lithium Hydroxide)</a:t>
            </a:r>
            <a:endParaRPr lang="en-US" sz="2400" dirty="0">
              <a:solidFill>
                <a:srgbClr val="002060"/>
              </a:solidFill>
            </a:endParaRPr>
          </a:p>
        </p:txBody>
      </p:sp>
      <p:sp>
        <p:nvSpPr>
          <p:cNvPr id="14" name="TextBox 13"/>
          <p:cNvSpPr txBox="1"/>
          <p:nvPr/>
        </p:nvSpPr>
        <p:spPr>
          <a:xfrm>
            <a:off x="7522604" y="3338924"/>
            <a:ext cx="4080866" cy="461665"/>
          </a:xfrm>
          <a:prstGeom prst="rect">
            <a:avLst/>
          </a:prstGeom>
          <a:noFill/>
        </p:spPr>
        <p:txBody>
          <a:bodyPr wrap="square" rtlCol="0">
            <a:spAutoFit/>
          </a:bodyPr>
          <a:lstStyle/>
          <a:p>
            <a:r>
              <a:rPr lang="en-US" sz="2400" dirty="0" err="1" smtClean="0">
                <a:solidFill>
                  <a:srgbClr val="002060"/>
                </a:solidFill>
              </a:rPr>
              <a:t>NaOH</a:t>
            </a:r>
            <a:r>
              <a:rPr lang="en-US" sz="2400" dirty="0" smtClean="0">
                <a:solidFill>
                  <a:srgbClr val="002060"/>
                </a:solidFill>
              </a:rPr>
              <a:t> (Sodium Hydroxide)</a:t>
            </a:r>
            <a:endParaRPr lang="en-US" sz="2400" dirty="0">
              <a:solidFill>
                <a:srgbClr val="002060"/>
              </a:solidFill>
            </a:endParaRPr>
          </a:p>
        </p:txBody>
      </p:sp>
      <p:sp>
        <p:nvSpPr>
          <p:cNvPr id="15" name="TextBox 14"/>
          <p:cNvSpPr txBox="1"/>
          <p:nvPr/>
        </p:nvSpPr>
        <p:spPr>
          <a:xfrm>
            <a:off x="7575950" y="3844479"/>
            <a:ext cx="4179199" cy="461665"/>
          </a:xfrm>
          <a:prstGeom prst="rect">
            <a:avLst/>
          </a:prstGeom>
          <a:noFill/>
        </p:spPr>
        <p:txBody>
          <a:bodyPr wrap="square" rtlCol="0">
            <a:spAutoFit/>
          </a:bodyPr>
          <a:lstStyle/>
          <a:p>
            <a:r>
              <a:rPr lang="en-US" sz="2400" dirty="0" smtClean="0">
                <a:solidFill>
                  <a:srgbClr val="002060"/>
                </a:solidFill>
              </a:rPr>
              <a:t>KOH (Potassium Hydroxide)</a:t>
            </a:r>
            <a:endParaRPr lang="en-US" sz="2400" dirty="0">
              <a:solidFill>
                <a:srgbClr val="002060"/>
              </a:solidFill>
            </a:endParaRPr>
          </a:p>
        </p:txBody>
      </p:sp>
      <p:sp>
        <p:nvSpPr>
          <p:cNvPr id="16" name="TextBox 15"/>
          <p:cNvSpPr txBox="1"/>
          <p:nvPr/>
        </p:nvSpPr>
        <p:spPr>
          <a:xfrm>
            <a:off x="7575950" y="4354893"/>
            <a:ext cx="4359376" cy="461665"/>
          </a:xfrm>
          <a:prstGeom prst="rect">
            <a:avLst/>
          </a:prstGeom>
          <a:noFill/>
        </p:spPr>
        <p:txBody>
          <a:bodyPr wrap="square" rtlCol="0">
            <a:spAutoFit/>
          </a:bodyPr>
          <a:lstStyle/>
          <a:p>
            <a:r>
              <a:rPr lang="en-US" sz="2400" dirty="0" err="1" smtClean="0">
                <a:solidFill>
                  <a:srgbClr val="002060"/>
                </a:solidFill>
              </a:rPr>
              <a:t>RbOH</a:t>
            </a:r>
            <a:r>
              <a:rPr lang="en-US" sz="2400" dirty="0" smtClean="0">
                <a:solidFill>
                  <a:srgbClr val="002060"/>
                </a:solidFill>
              </a:rPr>
              <a:t> (Rubidium Hydroxide)</a:t>
            </a:r>
            <a:endParaRPr lang="en-US" sz="2400" dirty="0">
              <a:solidFill>
                <a:srgbClr val="002060"/>
              </a:solidFill>
            </a:endParaRPr>
          </a:p>
        </p:txBody>
      </p:sp>
      <p:sp>
        <p:nvSpPr>
          <p:cNvPr id="17" name="TextBox 16"/>
          <p:cNvSpPr txBox="1"/>
          <p:nvPr/>
        </p:nvSpPr>
        <p:spPr>
          <a:xfrm>
            <a:off x="7575950" y="4811700"/>
            <a:ext cx="4359375" cy="461665"/>
          </a:xfrm>
          <a:prstGeom prst="rect">
            <a:avLst/>
          </a:prstGeom>
          <a:noFill/>
        </p:spPr>
        <p:txBody>
          <a:bodyPr wrap="square" rtlCol="0">
            <a:spAutoFit/>
          </a:bodyPr>
          <a:lstStyle/>
          <a:p>
            <a:r>
              <a:rPr lang="en-US" sz="2400" dirty="0" err="1" smtClean="0">
                <a:solidFill>
                  <a:srgbClr val="002060"/>
                </a:solidFill>
              </a:rPr>
              <a:t>CsOH</a:t>
            </a:r>
            <a:r>
              <a:rPr lang="en-US" sz="2400" dirty="0" smtClean="0">
                <a:solidFill>
                  <a:srgbClr val="002060"/>
                </a:solidFill>
              </a:rPr>
              <a:t> (Cesium Hydroxide)</a:t>
            </a:r>
            <a:endParaRPr lang="en-US" sz="2400" dirty="0">
              <a:solidFill>
                <a:srgbClr val="002060"/>
              </a:solidFill>
            </a:endParaRPr>
          </a:p>
        </p:txBody>
      </p:sp>
      <p:sp>
        <p:nvSpPr>
          <p:cNvPr id="18" name="TextBox 17"/>
          <p:cNvSpPr txBox="1"/>
          <p:nvPr/>
        </p:nvSpPr>
        <p:spPr>
          <a:xfrm>
            <a:off x="7575950" y="5286315"/>
            <a:ext cx="4616049" cy="461665"/>
          </a:xfrm>
          <a:prstGeom prst="rect">
            <a:avLst/>
          </a:prstGeom>
          <a:noFill/>
        </p:spPr>
        <p:txBody>
          <a:bodyPr wrap="square" rtlCol="0">
            <a:spAutoFit/>
          </a:bodyPr>
          <a:lstStyle/>
          <a:p>
            <a:r>
              <a:rPr lang="en-US" sz="2400" dirty="0" err="1" smtClean="0">
                <a:solidFill>
                  <a:srgbClr val="002060"/>
                </a:solidFill>
              </a:rPr>
              <a:t>Ca</a:t>
            </a:r>
            <a:r>
              <a:rPr lang="en-US" sz="2400" dirty="0" smtClean="0">
                <a:solidFill>
                  <a:srgbClr val="002060"/>
                </a:solidFill>
              </a:rPr>
              <a:t>(OH)</a:t>
            </a:r>
            <a:r>
              <a:rPr lang="en-US" sz="2400" baseline="-25000" dirty="0" smtClean="0">
                <a:solidFill>
                  <a:srgbClr val="002060"/>
                </a:solidFill>
              </a:rPr>
              <a:t>2</a:t>
            </a:r>
            <a:r>
              <a:rPr lang="en-US" sz="2400" dirty="0" smtClean="0">
                <a:solidFill>
                  <a:srgbClr val="002060"/>
                </a:solidFill>
              </a:rPr>
              <a:t> (Calcium Hydroxide)</a:t>
            </a:r>
            <a:endParaRPr lang="en-US" sz="2400" dirty="0">
              <a:solidFill>
                <a:srgbClr val="002060"/>
              </a:solidFill>
            </a:endParaRPr>
          </a:p>
        </p:txBody>
      </p:sp>
      <p:sp>
        <p:nvSpPr>
          <p:cNvPr id="19" name="TextBox 18"/>
          <p:cNvSpPr txBox="1"/>
          <p:nvPr/>
        </p:nvSpPr>
        <p:spPr>
          <a:xfrm>
            <a:off x="7575950" y="5743122"/>
            <a:ext cx="4669396" cy="461665"/>
          </a:xfrm>
          <a:prstGeom prst="rect">
            <a:avLst/>
          </a:prstGeom>
          <a:noFill/>
        </p:spPr>
        <p:txBody>
          <a:bodyPr wrap="square" rtlCol="0">
            <a:spAutoFit/>
          </a:bodyPr>
          <a:lstStyle/>
          <a:p>
            <a:r>
              <a:rPr lang="en-US" sz="2400" dirty="0">
                <a:solidFill>
                  <a:srgbClr val="002060"/>
                </a:solidFill>
              </a:rPr>
              <a:t>B</a:t>
            </a:r>
            <a:r>
              <a:rPr lang="en-US" sz="2400" dirty="0" smtClean="0">
                <a:solidFill>
                  <a:srgbClr val="002060"/>
                </a:solidFill>
              </a:rPr>
              <a:t>a(OH)</a:t>
            </a:r>
            <a:r>
              <a:rPr lang="en-US" sz="2400" baseline="-25000" dirty="0" smtClean="0">
                <a:solidFill>
                  <a:srgbClr val="002060"/>
                </a:solidFill>
              </a:rPr>
              <a:t>2</a:t>
            </a:r>
            <a:r>
              <a:rPr lang="en-US" sz="2400" dirty="0" smtClean="0">
                <a:solidFill>
                  <a:srgbClr val="002060"/>
                </a:solidFill>
              </a:rPr>
              <a:t> (Barium Hydroxide)</a:t>
            </a:r>
            <a:endParaRPr lang="en-US" sz="2400" dirty="0">
              <a:solidFill>
                <a:srgbClr val="002060"/>
              </a:solidFill>
            </a:endParaRPr>
          </a:p>
        </p:txBody>
      </p:sp>
      <p:sp>
        <p:nvSpPr>
          <p:cNvPr id="20" name="TextBox 19"/>
          <p:cNvSpPr txBox="1"/>
          <p:nvPr/>
        </p:nvSpPr>
        <p:spPr>
          <a:xfrm>
            <a:off x="7575950" y="6319626"/>
            <a:ext cx="4863081" cy="461665"/>
          </a:xfrm>
          <a:prstGeom prst="rect">
            <a:avLst/>
          </a:prstGeom>
          <a:noFill/>
        </p:spPr>
        <p:txBody>
          <a:bodyPr wrap="square" rtlCol="0">
            <a:spAutoFit/>
          </a:bodyPr>
          <a:lstStyle/>
          <a:p>
            <a:r>
              <a:rPr lang="en-US" sz="2400" dirty="0" err="1" smtClean="0">
                <a:solidFill>
                  <a:srgbClr val="002060"/>
                </a:solidFill>
              </a:rPr>
              <a:t>Sr</a:t>
            </a:r>
            <a:r>
              <a:rPr lang="en-US" sz="2400" dirty="0" smtClean="0">
                <a:solidFill>
                  <a:srgbClr val="002060"/>
                </a:solidFill>
              </a:rPr>
              <a:t>(OH)</a:t>
            </a:r>
            <a:r>
              <a:rPr lang="en-US" sz="2400" baseline="-25000" dirty="0" smtClean="0">
                <a:solidFill>
                  <a:srgbClr val="002060"/>
                </a:solidFill>
              </a:rPr>
              <a:t>2</a:t>
            </a:r>
            <a:r>
              <a:rPr lang="en-US" sz="2400" dirty="0" smtClean="0">
                <a:solidFill>
                  <a:srgbClr val="002060"/>
                </a:solidFill>
              </a:rPr>
              <a:t> (Strontium Hydroxide)</a:t>
            </a:r>
            <a:endParaRPr lang="en-US" sz="2400" dirty="0">
              <a:solidFill>
                <a:srgbClr val="002060"/>
              </a:solidFill>
            </a:endParaRPr>
          </a:p>
        </p:txBody>
      </p:sp>
    </p:spTree>
    <p:extLst>
      <p:ext uri="{BB962C8B-B14F-4D97-AF65-F5344CB8AC3E}">
        <p14:creationId xmlns:p14="http://schemas.microsoft.com/office/powerpoint/2010/main" val="42933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1000"/>
                                        <p:tgtEl>
                                          <p:spTgt spid="17"/>
                                        </p:tgtEl>
                                      </p:cBhvr>
                                    </p:animEffect>
                                    <p:anim calcmode="lin" valueType="num">
                                      <p:cBhvr>
                                        <p:cTn id="100" dur="1000" fill="hold"/>
                                        <p:tgtEl>
                                          <p:spTgt spid="17"/>
                                        </p:tgtEl>
                                        <p:attrNameLst>
                                          <p:attrName>ppt_x</p:attrName>
                                        </p:attrNameLst>
                                      </p:cBhvr>
                                      <p:tavLst>
                                        <p:tav tm="0">
                                          <p:val>
                                            <p:strVal val="#ppt_x"/>
                                          </p:val>
                                        </p:tav>
                                        <p:tav tm="100000">
                                          <p:val>
                                            <p:strVal val="#ppt_x"/>
                                          </p:val>
                                        </p:tav>
                                      </p:tavLst>
                                    </p:anim>
                                    <p:anim calcmode="lin" valueType="num">
                                      <p:cBhvr>
                                        <p:cTn id="10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1000"/>
                                        <p:tgtEl>
                                          <p:spTgt spid="19"/>
                                        </p:tgtEl>
                                      </p:cBhvr>
                                    </p:animEffect>
                                    <p:anim calcmode="lin" valueType="num">
                                      <p:cBhvr>
                                        <p:cTn id="114" dur="1000" fill="hold"/>
                                        <p:tgtEl>
                                          <p:spTgt spid="19"/>
                                        </p:tgtEl>
                                        <p:attrNameLst>
                                          <p:attrName>ppt_x</p:attrName>
                                        </p:attrNameLst>
                                      </p:cBhvr>
                                      <p:tavLst>
                                        <p:tav tm="0">
                                          <p:val>
                                            <p:strVal val="#ppt_x"/>
                                          </p:val>
                                        </p:tav>
                                        <p:tav tm="100000">
                                          <p:val>
                                            <p:strVal val="#ppt_x"/>
                                          </p:val>
                                        </p:tav>
                                      </p:tavLst>
                                    </p:anim>
                                    <p:anim calcmode="lin" valueType="num">
                                      <p:cBhvr>
                                        <p:cTn id="1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1000"/>
                                        <p:tgtEl>
                                          <p:spTgt spid="20"/>
                                        </p:tgtEl>
                                      </p:cBhvr>
                                    </p:animEffect>
                                    <p:anim calcmode="lin" valueType="num">
                                      <p:cBhvr>
                                        <p:cTn id="121" dur="1000" fill="hold"/>
                                        <p:tgtEl>
                                          <p:spTgt spid="20"/>
                                        </p:tgtEl>
                                        <p:attrNameLst>
                                          <p:attrName>ppt_x</p:attrName>
                                        </p:attrNameLst>
                                      </p:cBhvr>
                                      <p:tavLst>
                                        <p:tav tm="0">
                                          <p:val>
                                            <p:strVal val="#ppt_x"/>
                                          </p:val>
                                        </p:tav>
                                        <p:tav tm="100000">
                                          <p:val>
                                            <p:strVal val="#ppt_x"/>
                                          </p:val>
                                        </p:tav>
                                      </p:tavLst>
                                    </p:anim>
                                    <p:anim calcmode="lin" valueType="num">
                                      <p:cBhvr>
                                        <p:cTn id="1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dissociation…</a:t>
            </a:r>
            <a:endParaRPr lang="en-US" dirty="0"/>
          </a:p>
        </p:txBody>
      </p:sp>
      <p:sp>
        <p:nvSpPr>
          <p:cNvPr id="3" name="Content Placeholder 2"/>
          <p:cNvSpPr>
            <a:spLocks noGrp="1"/>
          </p:cNvSpPr>
          <p:nvPr>
            <p:ph idx="1"/>
          </p:nvPr>
        </p:nvSpPr>
        <p:spPr>
          <a:xfrm>
            <a:off x="1851275" y="1905000"/>
            <a:ext cx="8915400" cy="3777622"/>
          </a:xfrm>
        </p:spPr>
        <p:txBody>
          <a:bodyPr>
            <a:normAutofit/>
          </a:bodyPr>
          <a:lstStyle/>
          <a:p>
            <a:r>
              <a:rPr lang="en-US" sz="2800" dirty="0" smtClean="0"/>
              <a:t>So strong acids and bases ionize (dissociate) completely in solution.</a:t>
            </a:r>
          </a:p>
          <a:p>
            <a:endParaRPr lang="en-US" sz="2800" dirty="0"/>
          </a:p>
          <a:p>
            <a:r>
              <a:rPr lang="en-US" sz="2800" dirty="0" smtClean="0"/>
              <a:t>How do we know how well a weak acid or bases ionizes (dissociates) in solution?</a:t>
            </a:r>
            <a:endParaRPr lang="en-US" sz="2800" dirty="0"/>
          </a:p>
        </p:txBody>
      </p:sp>
    </p:spTree>
    <p:extLst>
      <p:ext uri="{BB962C8B-B14F-4D97-AF65-F5344CB8AC3E}">
        <p14:creationId xmlns:p14="http://schemas.microsoft.com/office/powerpoint/2010/main" val="3036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Acids and Bases</a:t>
            </a:r>
            <a:endParaRPr lang="en-US" dirty="0"/>
          </a:p>
        </p:txBody>
      </p:sp>
      <p:sp>
        <p:nvSpPr>
          <p:cNvPr id="3" name="Content Placeholder 2"/>
          <p:cNvSpPr>
            <a:spLocks noGrp="1"/>
          </p:cNvSpPr>
          <p:nvPr>
            <p:ph idx="1"/>
          </p:nvPr>
        </p:nvSpPr>
        <p:spPr>
          <a:xfrm>
            <a:off x="7294504" y="1536033"/>
            <a:ext cx="4914717" cy="3777622"/>
          </a:xfrm>
        </p:spPr>
        <p:txBody>
          <a:bodyPr>
            <a:normAutofit/>
          </a:bodyPr>
          <a:lstStyle/>
          <a:p>
            <a:r>
              <a:rPr lang="en-US" sz="3200" dirty="0" smtClean="0">
                <a:solidFill>
                  <a:srgbClr val="FF0000"/>
                </a:solidFill>
              </a:rPr>
              <a:t>Weak Acids and Bases ionize slightly in aqueous solution</a:t>
            </a:r>
          </a:p>
        </p:txBody>
      </p:sp>
      <p:pic>
        <p:nvPicPr>
          <p:cNvPr id="5" name="Picture 4"/>
          <p:cNvPicPr>
            <a:picLocks noChangeAspect="1"/>
          </p:cNvPicPr>
          <p:nvPr/>
        </p:nvPicPr>
        <p:blipFill rotWithShape="1">
          <a:blip r:embed="rId2"/>
          <a:srcRect l="42972" t="30098" r="31629" b="40735"/>
          <a:stretch/>
        </p:blipFill>
        <p:spPr>
          <a:xfrm>
            <a:off x="192505" y="1500440"/>
            <a:ext cx="6856263" cy="4426617"/>
          </a:xfrm>
          <a:prstGeom prst="rect">
            <a:avLst/>
          </a:prstGeom>
        </p:spPr>
      </p:pic>
    </p:spTree>
    <p:extLst>
      <p:ext uri="{BB962C8B-B14F-4D97-AF65-F5344CB8AC3E}">
        <p14:creationId xmlns:p14="http://schemas.microsoft.com/office/powerpoint/2010/main" val="10785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Acid Dissociation Constant, </a:t>
            </a:r>
            <a:r>
              <a:rPr lang="en-US" dirty="0" err="1" smtClean="0">
                <a:solidFill>
                  <a:srgbClr val="0070C0"/>
                </a:solidFill>
              </a:rPr>
              <a:t>K</a:t>
            </a:r>
            <a:r>
              <a:rPr lang="en-US" baseline="-25000" dirty="0" err="1" smtClean="0">
                <a:solidFill>
                  <a:srgbClr val="0070C0"/>
                </a:solidFill>
              </a:rPr>
              <a:t>a</a:t>
            </a:r>
            <a:endParaRPr lang="en-US" dirty="0">
              <a:solidFill>
                <a:srgbClr val="0070C0"/>
              </a:solidFill>
            </a:endParaRPr>
          </a:p>
        </p:txBody>
      </p:sp>
      <p:sp>
        <p:nvSpPr>
          <p:cNvPr id="3" name="Content Placeholder 2"/>
          <p:cNvSpPr>
            <a:spLocks noGrp="1"/>
          </p:cNvSpPr>
          <p:nvPr>
            <p:ph idx="1"/>
          </p:nvPr>
        </p:nvSpPr>
        <p:spPr>
          <a:xfrm>
            <a:off x="1909274" y="2110154"/>
            <a:ext cx="9595338" cy="4572000"/>
          </a:xfrm>
        </p:spPr>
        <p:txBody>
          <a:bodyPr>
            <a:normAutofit/>
          </a:bodyPr>
          <a:lstStyle/>
          <a:p>
            <a:r>
              <a:rPr lang="en-US" sz="3200" dirty="0" smtClean="0">
                <a:solidFill>
                  <a:srgbClr val="FF0000"/>
                </a:solidFill>
              </a:rPr>
              <a:t>Degree of dissociation of a weak acid in </a:t>
            </a:r>
            <a:r>
              <a:rPr lang="en-US" sz="3200" dirty="0" smtClean="0">
                <a:solidFill>
                  <a:srgbClr val="FF0000"/>
                </a:solidFill>
              </a:rPr>
              <a:t>water</a:t>
            </a:r>
          </a:p>
          <a:p>
            <a:endParaRPr lang="en-US" sz="4000" dirty="0">
              <a:solidFill>
                <a:schemeClr val="tx1"/>
              </a:solidFill>
            </a:endParaRPr>
          </a:p>
          <a:p>
            <a:r>
              <a:rPr lang="en-US" sz="3400" dirty="0">
                <a:solidFill>
                  <a:srgbClr val="FF0000"/>
                </a:solidFill>
              </a:rPr>
              <a:t>The larger the </a:t>
            </a:r>
            <a:r>
              <a:rPr lang="en-US" sz="3400" dirty="0" err="1">
                <a:solidFill>
                  <a:srgbClr val="FF0000"/>
                </a:solidFill>
              </a:rPr>
              <a:t>K</a:t>
            </a:r>
            <a:r>
              <a:rPr lang="en-US" sz="3400" baseline="-25000" dirty="0" err="1">
                <a:solidFill>
                  <a:srgbClr val="FF0000"/>
                </a:solidFill>
              </a:rPr>
              <a:t>a</a:t>
            </a:r>
            <a:r>
              <a:rPr lang="en-US" sz="3400" dirty="0">
                <a:solidFill>
                  <a:srgbClr val="FF0000"/>
                </a:solidFill>
              </a:rPr>
              <a:t>, the stronger the acid (dissociates more</a:t>
            </a:r>
            <a:r>
              <a:rPr lang="en-US" sz="3400" dirty="0" smtClean="0">
                <a:solidFill>
                  <a:srgbClr val="FF0000"/>
                </a:solidFill>
              </a:rPr>
              <a:t>)</a:t>
            </a:r>
          </a:p>
          <a:p>
            <a:endParaRPr lang="en-US" sz="3400" dirty="0">
              <a:solidFill>
                <a:srgbClr val="FF0000"/>
              </a:solidFill>
            </a:endParaRPr>
          </a:p>
          <a:p>
            <a:r>
              <a:rPr lang="en-US" sz="3400" dirty="0">
                <a:solidFill>
                  <a:srgbClr val="FF0000"/>
                </a:solidFill>
              </a:rPr>
              <a:t>All strong Acids have a </a:t>
            </a:r>
            <a:r>
              <a:rPr lang="en-US" sz="3400" dirty="0" err="1">
                <a:solidFill>
                  <a:srgbClr val="FF0000"/>
                </a:solidFill>
              </a:rPr>
              <a:t>K</a:t>
            </a:r>
            <a:r>
              <a:rPr lang="en-US" sz="3400" baseline="-25000" dirty="0" err="1">
                <a:solidFill>
                  <a:srgbClr val="FF0000"/>
                </a:solidFill>
              </a:rPr>
              <a:t>a</a:t>
            </a:r>
            <a:r>
              <a:rPr lang="en-US" sz="3400" dirty="0">
                <a:solidFill>
                  <a:srgbClr val="FF0000"/>
                </a:solidFill>
              </a:rPr>
              <a:t> &gt;1</a:t>
            </a:r>
          </a:p>
          <a:p>
            <a:endParaRPr lang="en-US" sz="3000" dirty="0">
              <a:solidFill>
                <a:schemeClr val="tx1"/>
              </a:solidFill>
            </a:endParaRPr>
          </a:p>
        </p:txBody>
      </p:sp>
    </p:spTree>
    <p:extLst>
      <p:ext uri="{BB962C8B-B14F-4D97-AF65-F5344CB8AC3E}">
        <p14:creationId xmlns:p14="http://schemas.microsoft.com/office/powerpoint/2010/main" val="35651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Base Dissociation Constant, K</a:t>
            </a:r>
            <a:r>
              <a:rPr lang="en-US" baseline="-25000" dirty="0">
                <a:solidFill>
                  <a:srgbClr val="0070C0"/>
                </a:solidFill>
              </a:rPr>
              <a:t>b</a:t>
            </a:r>
            <a:endParaRPr lang="en-US" dirty="0">
              <a:solidFill>
                <a:srgbClr val="0070C0"/>
              </a:solidFill>
            </a:endParaRPr>
          </a:p>
        </p:txBody>
      </p:sp>
      <p:sp>
        <p:nvSpPr>
          <p:cNvPr id="3" name="Content Placeholder 2"/>
          <p:cNvSpPr>
            <a:spLocks noGrp="1"/>
          </p:cNvSpPr>
          <p:nvPr>
            <p:ph idx="1"/>
          </p:nvPr>
        </p:nvSpPr>
        <p:spPr>
          <a:xfrm>
            <a:off x="1497497" y="2133600"/>
            <a:ext cx="10007116" cy="3777622"/>
          </a:xfrm>
        </p:spPr>
        <p:txBody>
          <a:bodyPr>
            <a:normAutofit/>
          </a:bodyPr>
          <a:lstStyle/>
          <a:p>
            <a:r>
              <a:rPr lang="en-US" sz="3200" dirty="0" smtClean="0">
                <a:solidFill>
                  <a:srgbClr val="FF0000"/>
                </a:solidFill>
              </a:rPr>
              <a:t>Degree of dissociation of a weak base in water</a:t>
            </a:r>
          </a:p>
          <a:p>
            <a:endParaRPr lang="en-US" sz="3200" dirty="0">
              <a:solidFill>
                <a:srgbClr val="FF0000"/>
              </a:solidFill>
            </a:endParaRPr>
          </a:p>
          <a:p>
            <a:r>
              <a:rPr lang="en-US" sz="3400" dirty="0">
                <a:solidFill>
                  <a:srgbClr val="FF0000"/>
                </a:solidFill>
              </a:rPr>
              <a:t>The larger the K</a:t>
            </a:r>
            <a:r>
              <a:rPr lang="en-US" sz="3400" baseline="-25000" dirty="0">
                <a:solidFill>
                  <a:srgbClr val="FF0000"/>
                </a:solidFill>
              </a:rPr>
              <a:t>b</a:t>
            </a:r>
            <a:r>
              <a:rPr lang="en-US" sz="3400" dirty="0">
                <a:solidFill>
                  <a:srgbClr val="FF0000"/>
                </a:solidFill>
              </a:rPr>
              <a:t>, the stronger the base (dissociates more</a:t>
            </a:r>
            <a:r>
              <a:rPr lang="en-US" sz="3400" dirty="0" smtClean="0">
                <a:solidFill>
                  <a:srgbClr val="FF0000"/>
                </a:solidFill>
              </a:rPr>
              <a:t>)</a:t>
            </a:r>
          </a:p>
          <a:p>
            <a:pPr marL="457200" lvl="1" indent="0">
              <a:buNone/>
            </a:pPr>
            <a:endParaRPr lang="en-US" sz="3200" dirty="0">
              <a:solidFill>
                <a:srgbClr val="FF0000"/>
              </a:solidFill>
            </a:endParaRPr>
          </a:p>
          <a:p>
            <a:r>
              <a:rPr lang="en-US" sz="3400" dirty="0">
                <a:solidFill>
                  <a:srgbClr val="FF0000"/>
                </a:solidFill>
              </a:rPr>
              <a:t>All strong Bases have a K</a:t>
            </a:r>
            <a:r>
              <a:rPr lang="en-US" sz="3400" baseline="-25000" dirty="0">
                <a:solidFill>
                  <a:srgbClr val="FF0000"/>
                </a:solidFill>
              </a:rPr>
              <a:t>b</a:t>
            </a:r>
            <a:r>
              <a:rPr lang="en-US" sz="3400" dirty="0">
                <a:solidFill>
                  <a:srgbClr val="FF0000"/>
                </a:solidFill>
              </a:rPr>
              <a:t> &gt; 1</a:t>
            </a:r>
          </a:p>
          <a:p>
            <a:endParaRPr lang="en-US" sz="4000" dirty="0" smtClean="0">
              <a:solidFill>
                <a:srgbClr val="FF0000"/>
              </a:solidFill>
            </a:endParaRPr>
          </a:p>
          <a:p>
            <a:endParaRPr lang="en-US" sz="3200" dirty="0">
              <a:solidFill>
                <a:srgbClr val="FF0000"/>
              </a:solidFill>
            </a:endParaRPr>
          </a:p>
        </p:txBody>
      </p:sp>
    </p:spTree>
    <p:extLst>
      <p:ext uri="{BB962C8B-B14F-4D97-AF65-F5344CB8AC3E}">
        <p14:creationId xmlns:p14="http://schemas.microsoft.com/office/powerpoint/2010/main" val="27230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04" y="193156"/>
            <a:ext cx="8911687" cy="1280890"/>
          </a:xfrm>
        </p:spPr>
        <p:txBody>
          <a:bodyPr/>
          <a:lstStyle/>
          <a:p>
            <a:r>
              <a:rPr lang="en-US" dirty="0" smtClean="0"/>
              <a:t>Study Tip</a:t>
            </a:r>
            <a:endParaRPr lang="en-US" dirty="0"/>
          </a:p>
        </p:txBody>
      </p:sp>
      <p:sp>
        <p:nvSpPr>
          <p:cNvPr id="3" name="Content Placeholder 2"/>
          <p:cNvSpPr>
            <a:spLocks noGrp="1"/>
          </p:cNvSpPr>
          <p:nvPr>
            <p:ph idx="1"/>
          </p:nvPr>
        </p:nvSpPr>
        <p:spPr>
          <a:xfrm>
            <a:off x="1102233" y="1144493"/>
            <a:ext cx="10831860" cy="2665761"/>
          </a:xfrm>
        </p:spPr>
        <p:txBody>
          <a:bodyPr>
            <a:noAutofit/>
          </a:bodyPr>
          <a:lstStyle/>
          <a:p>
            <a:r>
              <a:rPr lang="en-US" sz="2800" dirty="0"/>
              <a:t>When comparing values </a:t>
            </a:r>
            <a:r>
              <a:rPr lang="en-US" sz="2800" dirty="0" smtClean="0"/>
              <a:t>for </a:t>
            </a:r>
            <a:r>
              <a:rPr lang="en-US" sz="2800" dirty="0" err="1" smtClean="0"/>
              <a:t>K</a:t>
            </a:r>
            <a:r>
              <a:rPr lang="en-US" sz="2800" baseline="-25000" dirty="0" err="1" smtClean="0"/>
              <a:t>a</a:t>
            </a:r>
            <a:r>
              <a:rPr lang="en-US" sz="2800" dirty="0" smtClean="0"/>
              <a:t> </a:t>
            </a:r>
            <a:r>
              <a:rPr lang="en-US" sz="2800" dirty="0"/>
              <a:t>or K</a:t>
            </a:r>
            <a:r>
              <a:rPr lang="en-US" sz="2800" baseline="-25000" dirty="0"/>
              <a:t>b</a:t>
            </a:r>
            <a:r>
              <a:rPr lang="en-US" sz="2800" dirty="0"/>
              <a:t>, remember </a:t>
            </a:r>
            <a:r>
              <a:rPr lang="en-US" sz="2800" dirty="0" smtClean="0"/>
              <a:t>to </a:t>
            </a:r>
            <a:r>
              <a:rPr lang="en-US" sz="2800" dirty="0"/>
              <a:t>interpret the scientific </a:t>
            </a:r>
            <a:r>
              <a:rPr lang="en-US" sz="2800" dirty="0" smtClean="0"/>
              <a:t>notation </a:t>
            </a:r>
            <a:r>
              <a:rPr lang="en-US" sz="2800" dirty="0"/>
              <a:t>correctly. </a:t>
            </a:r>
            <a:endParaRPr lang="en-US" sz="2800" dirty="0" smtClean="0"/>
          </a:p>
          <a:p>
            <a:r>
              <a:rPr lang="en-US" sz="2800" dirty="0" smtClean="0"/>
              <a:t>Negative </a:t>
            </a:r>
            <a:r>
              <a:rPr lang="en-US" sz="2800" dirty="0"/>
              <a:t>exponents </a:t>
            </a:r>
            <a:r>
              <a:rPr lang="en-US" sz="2800" dirty="0" smtClean="0"/>
              <a:t>indicate </a:t>
            </a:r>
            <a:r>
              <a:rPr lang="en-US" sz="2800" dirty="0"/>
              <a:t>values that </a:t>
            </a:r>
            <a:r>
              <a:rPr lang="en-US" sz="2800" dirty="0" smtClean="0"/>
              <a:t>are </a:t>
            </a:r>
            <a:r>
              <a:rPr lang="en-US" sz="2800" dirty="0"/>
              <a:t>smaller </a:t>
            </a:r>
            <a:r>
              <a:rPr lang="en-US" sz="2800" dirty="0" smtClean="0"/>
              <a:t>than 1 </a:t>
            </a:r>
          </a:p>
          <a:p>
            <a:r>
              <a:rPr lang="en-US" sz="2800" dirty="0" smtClean="0"/>
              <a:t>Stronger </a:t>
            </a:r>
            <a:r>
              <a:rPr lang="en-US" sz="2800" dirty="0"/>
              <a:t>acids and bases </a:t>
            </a:r>
            <a:r>
              <a:rPr lang="en-US" sz="2800" dirty="0" smtClean="0"/>
              <a:t>will </a:t>
            </a:r>
            <a:r>
              <a:rPr lang="en-US" sz="2800" dirty="0"/>
              <a:t>have </a:t>
            </a:r>
            <a:r>
              <a:rPr lang="en-US" sz="2800" dirty="0" smtClean="0"/>
              <a:t>less negative exponents (closer to 0) than will </a:t>
            </a:r>
            <a:r>
              <a:rPr lang="en-US" sz="2800" dirty="0"/>
              <a:t>weaker acids and </a:t>
            </a:r>
            <a:r>
              <a:rPr lang="en-US" sz="2800" dirty="0" smtClean="0"/>
              <a:t>bases</a:t>
            </a:r>
            <a:r>
              <a:rPr lang="en-US" sz="2800" dirty="0"/>
              <a:t>. </a:t>
            </a:r>
          </a:p>
          <a:p>
            <a:endParaRPr lang="en-US" sz="2800" dirty="0"/>
          </a:p>
        </p:txBody>
      </p:sp>
      <p:sp>
        <p:nvSpPr>
          <p:cNvPr id="4" name="Rectangle 3"/>
          <p:cNvSpPr/>
          <p:nvPr/>
        </p:nvSpPr>
        <p:spPr>
          <a:xfrm>
            <a:off x="1423929" y="4087253"/>
            <a:ext cx="2008883" cy="584775"/>
          </a:xfrm>
          <a:prstGeom prst="rect">
            <a:avLst/>
          </a:prstGeom>
        </p:spPr>
        <p:txBody>
          <a:bodyPr wrap="none">
            <a:spAutoFit/>
          </a:bodyPr>
          <a:lstStyle/>
          <a:p>
            <a:r>
              <a:rPr lang="en-US" sz="3200" dirty="0" smtClean="0">
                <a:solidFill>
                  <a:srgbClr val="0070C0"/>
                </a:solidFill>
              </a:rPr>
              <a:t>Example:</a:t>
            </a:r>
          </a:p>
        </p:txBody>
      </p:sp>
      <p:sp>
        <p:nvSpPr>
          <p:cNvPr id="5" name="Rectangle 4"/>
          <p:cNvSpPr/>
          <p:nvPr/>
        </p:nvSpPr>
        <p:spPr>
          <a:xfrm>
            <a:off x="1467251" y="4985902"/>
            <a:ext cx="5735654" cy="553998"/>
          </a:xfrm>
          <a:prstGeom prst="rect">
            <a:avLst/>
          </a:prstGeom>
        </p:spPr>
        <p:txBody>
          <a:bodyPr wrap="square">
            <a:spAutoFit/>
          </a:bodyPr>
          <a:lstStyle/>
          <a:p>
            <a:r>
              <a:rPr lang="en-US" sz="3000" dirty="0" err="1" smtClean="0">
                <a:solidFill>
                  <a:srgbClr val="FF0000"/>
                </a:solidFill>
              </a:rPr>
              <a:t>K</a:t>
            </a:r>
            <a:r>
              <a:rPr lang="en-US" sz="3000" baseline="-25000" dirty="0" err="1" smtClean="0">
                <a:solidFill>
                  <a:srgbClr val="FF0000"/>
                </a:solidFill>
              </a:rPr>
              <a:t>a</a:t>
            </a:r>
            <a:r>
              <a:rPr lang="en-US" sz="3000" dirty="0" smtClean="0">
                <a:solidFill>
                  <a:srgbClr val="FF0000"/>
                </a:solidFill>
              </a:rPr>
              <a:t> of Acetic Acid is 1.76 x 10</a:t>
            </a:r>
            <a:r>
              <a:rPr lang="en-US" sz="3000" baseline="30000" dirty="0" smtClean="0">
                <a:solidFill>
                  <a:srgbClr val="FF0000"/>
                </a:solidFill>
              </a:rPr>
              <a:t>-5</a:t>
            </a:r>
            <a:r>
              <a:rPr lang="en-US" sz="3000" dirty="0" smtClean="0">
                <a:solidFill>
                  <a:srgbClr val="FF0000"/>
                </a:solidFill>
              </a:rPr>
              <a:t> </a:t>
            </a:r>
            <a:endParaRPr lang="en-US" sz="3000" dirty="0">
              <a:solidFill>
                <a:srgbClr val="FF0000"/>
              </a:solidFill>
            </a:endParaRPr>
          </a:p>
        </p:txBody>
      </p:sp>
      <p:sp>
        <p:nvSpPr>
          <p:cNvPr id="6" name="Rectangle 5"/>
          <p:cNvSpPr/>
          <p:nvPr/>
        </p:nvSpPr>
        <p:spPr>
          <a:xfrm>
            <a:off x="1467251" y="5853774"/>
            <a:ext cx="5735654" cy="553998"/>
          </a:xfrm>
          <a:prstGeom prst="rect">
            <a:avLst/>
          </a:prstGeom>
        </p:spPr>
        <p:txBody>
          <a:bodyPr wrap="square">
            <a:spAutoFit/>
          </a:bodyPr>
          <a:lstStyle/>
          <a:p>
            <a:r>
              <a:rPr lang="en-US" sz="3000" dirty="0" err="1" smtClean="0">
                <a:solidFill>
                  <a:srgbClr val="FF0000"/>
                </a:solidFill>
              </a:rPr>
              <a:t>K</a:t>
            </a:r>
            <a:r>
              <a:rPr lang="en-US" sz="3000" baseline="-25000" dirty="0" err="1" smtClean="0">
                <a:solidFill>
                  <a:srgbClr val="FF0000"/>
                </a:solidFill>
              </a:rPr>
              <a:t>a</a:t>
            </a:r>
            <a:r>
              <a:rPr lang="en-US" sz="3000" dirty="0" smtClean="0">
                <a:solidFill>
                  <a:srgbClr val="FF0000"/>
                </a:solidFill>
              </a:rPr>
              <a:t> of Nitrous Acid is 4.0 x 10</a:t>
            </a:r>
            <a:r>
              <a:rPr lang="en-US" sz="3000" baseline="30000" dirty="0" smtClean="0">
                <a:solidFill>
                  <a:srgbClr val="FF0000"/>
                </a:solidFill>
              </a:rPr>
              <a:t>-4</a:t>
            </a:r>
            <a:r>
              <a:rPr lang="en-US" sz="3000" dirty="0" smtClean="0">
                <a:solidFill>
                  <a:srgbClr val="FF0000"/>
                </a:solidFill>
              </a:rPr>
              <a:t> </a:t>
            </a:r>
            <a:endParaRPr lang="en-US" sz="3000" dirty="0">
              <a:solidFill>
                <a:srgbClr val="FF0000"/>
              </a:solidFill>
            </a:endParaRPr>
          </a:p>
        </p:txBody>
      </p:sp>
      <p:sp>
        <p:nvSpPr>
          <p:cNvPr id="7" name="Rectangle 6"/>
          <p:cNvSpPr/>
          <p:nvPr/>
        </p:nvSpPr>
        <p:spPr>
          <a:xfrm>
            <a:off x="8228998" y="4985902"/>
            <a:ext cx="4299886" cy="1477328"/>
          </a:xfrm>
          <a:prstGeom prst="rect">
            <a:avLst/>
          </a:prstGeom>
        </p:spPr>
        <p:txBody>
          <a:bodyPr wrap="square">
            <a:spAutoFit/>
          </a:bodyPr>
          <a:lstStyle/>
          <a:p>
            <a:r>
              <a:rPr lang="en-US" sz="3000" dirty="0" smtClean="0">
                <a:solidFill>
                  <a:srgbClr val="00B050"/>
                </a:solidFill>
              </a:rPr>
              <a:t>Nitrous Acid is stronger than Acetic Acid</a:t>
            </a:r>
            <a:endParaRPr lang="en-US" sz="3000" dirty="0">
              <a:solidFill>
                <a:srgbClr val="00B050"/>
              </a:solidFill>
            </a:endParaRPr>
          </a:p>
        </p:txBody>
      </p:sp>
      <p:sp>
        <p:nvSpPr>
          <p:cNvPr id="8" name="Right Arrow 7"/>
          <p:cNvSpPr/>
          <p:nvPr/>
        </p:nvSpPr>
        <p:spPr>
          <a:xfrm>
            <a:off x="6994357" y="5539900"/>
            <a:ext cx="1106906" cy="44380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49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Point </a:t>
            </a:r>
            <a:endParaRPr lang="en-US"/>
          </a:p>
        </p:txBody>
      </p:sp>
      <p:sp>
        <p:nvSpPr>
          <p:cNvPr id="3" name="Content Placeholder 2"/>
          <p:cNvSpPr>
            <a:spLocks noGrp="1"/>
          </p:cNvSpPr>
          <p:nvPr>
            <p:ph idx="1"/>
          </p:nvPr>
        </p:nvSpPr>
        <p:spPr>
          <a:xfrm>
            <a:off x="1097280" y="1845734"/>
            <a:ext cx="10407332" cy="1219438"/>
          </a:xfrm>
        </p:spPr>
        <p:txBody>
          <a:bodyPr>
            <a:normAutofit/>
          </a:bodyPr>
          <a:lstStyle/>
          <a:p>
            <a:r>
              <a:rPr lang="en-US" sz="4000" dirty="0" smtClean="0"/>
              <a:t>Which acid in the table is the weakest?</a:t>
            </a:r>
            <a:endParaRPr lang="en-US" sz="4000" dirty="0"/>
          </a:p>
        </p:txBody>
      </p:sp>
      <p:graphicFrame>
        <p:nvGraphicFramePr>
          <p:cNvPr id="4" name="Table 3"/>
          <p:cNvGraphicFramePr>
            <a:graphicFrameLocks noGrp="1"/>
          </p:cNvGraphicFramePr>
          <p:nvPr>
            <p:extLst/>
          </p:nvPr>
        </p:nvGraphicFramePr>
        <p:xfrm>
          <a:off x="1762539" y="3527258"/>
          <a:ext cx="9475304" cy="2528984"/>
        </p:xfrm>
        <a:graphic>
          <a:graphicData uri="http://schemas.openxmlformats.org/drawingml/2006/table">
            <a:tbl>
              <a:tblPr firstRow="1" bandRow="1">
                <a:tableStyleId>{5C22544A-7EE6-4342-B048-85BDC9FD1C3A}</a:tableStyleId>
              </a:tblPr>
              <a:tblGrid>
                <a:gridCol w="3811201"/>
                <a:gridCol w="5664103"/>
              </a:tblGrid>
              <a:tr h="632246">
                <a:tc>
                  <a:txBody>
                    <a:bodyPr/>
                    <a:lstStyle/>
                    <a:p>
                      <a:pPr algn="ctr"/>
                      <a:r>
                        <a:rPr lang="en-US" sz="2400" dirty="0" smtClean="0"/>
                        <a:t>Acid</a:t>
                      </a:r>
                      <a:endParaRPr lang="en-US" sz="2400" dirty="0"/>
                    </a:p>
                  </a:txBody>
                  <a:tcPr/>
                </a:tc>
                <a:tc>
                  <a:txBody>
                    <a:bodyPr/>
                    <a:lstStyle/>
                    <a:p>
                      <a:pPr algn="ctr"/>
                      <a:r>
                        <a:rPr lang="en-US" sz="2400" dirty="0" smtClean="0"/>
                        <a:t>Acid Dissociation Constant, </a:t>
                      </a:r>
                      <a:r>
                        <a:rPr lang="en-US" sz="2400" dirty="0" err="1" smtClean="0"/>
                        <a:t>K</a:t>
                      </a:r>
                      <a:r>
                        <a:rPr lang="en-US" sz="2400" baseline="-25000" dirty="0" err="1" smtClean="0"/>
                        <a:t>a</a:t>
                      </a:r>
                      <a:endParaRPr lang="en-US" sz="2400" dirty="0"/>
                    </a:p>
                  </a:txBody>
                  <a:tcPr/>
                </a:tc>
              </a:tr>
              <a:tr h="632246">
                <a:tc>
                  <a:txBody>
                    <a:bodyPr/>
                    <a:lstStyle/>
                    <a:p>
                      <a:pPr algn="ctr"/>
                      <a:r>
                        <a:rPr lang="en-US" sz="2400" dirty="0" smtClean="0"/>
                        <a:t>Oxalic,</a:t>
                      </a:r>
                      <a:r>
                        <a:rPr lang="en-US" sz="2400" baseline="0" dirty="0" smtClean="0"/>
                        <a:t> H</a:t>
                      </a:r>
                      <a:r>
                        <a:rPr lang="en-US" sz="2400" baseline="-25000" dirty="0" smtClean="0"/>
                        <a:t>2</a:t>
                      </a:r>
                      <a:r>
                        <a:rPr lang="en-US" sz="2400" baseline="0" dirty="0" smtClean="0"/>
                        <a:t>C</a:t>
                      </a:r>
                      <a:r>
                        <a:rPr lang="en-US" sz="2400" baseline="-25000" dirty="0" smtClean="0"/>
                        <a:t>2</a:t>
                      </a:r>
                      <a:r>
                        <a:rPr lang="en-US" sz="2400" baseline="0" dirty="0" smtClean="0"/>
                        <a:t>O</a:t>
                      </a:r>
                      <a:r>
                        <a:rPr lang="en-US" sz="2400" baseline="-25000" dirty="0" smtClean="0"/>
                        <a:t>4</a:t>
                      </a:r>
                      <a:endParaRPr lang="en-US" sz="2400" dirty="0"/>
                    </a:p>
                  </a:txBody>
                  <a:tcPr/>
                </a:tc>
                <a:tc>
                  <a:txBody>
                    <a:bodyPr/>
                    <a:lstStyle/>
                    <a:p>
                      <a:pPr algn="ctr"/>
                      <a:r>
                        <a:rPr lang="en-US" sz="2400" dirty="0" smtClean="0"/>
                        <a:t>5.9 x 10</a:t>
                      </a:r>
                      <a:r>
                        <a:rPr lang="en-US" sz="2400" baseline="30000" dirty="0" smtClean="0"/>
                        <a:t>-2</a:t>
                      </a:r>
                      <a:endParaRPr lang="en-US" sz="2400" dirty="0"/>
                    </a:p>
                  </a:txBody>
                  <a:tcPr/>
                </a:tc>
              </a:tr>
              <a:tr h="632246">
                <a:tc>
                  <a:txBody>
                    <a:bodyPr/>
                    <a:lstStyle/>
                    <a:p>
                      <a:pPr algn="ctr"/>
                      <a:r>
                        <a:rPr lang="en-US" sz="2400" dirty="0" smtClean="0"/>
                        <a:t>Phosphoric Acid, </a:t>
                      </a:r>
                      <a:r>
                        <a:rPr lang="en-US" sz="2400" baseline="0" dirty="0" smtClean="0"/>
                        <a:t>H</a:t>
                      </a:r>
                      <a:r>
                        <a:rPr lang="en-US" sz="2400" baseline="-25000" dirty="0" smtClean="0"/>
                        <a:t>3</a:t>
                      </a:r>
                      <a:r>
                        <a:rPr lang="en-US" sz="2400" baseline="0" dirty="0" smtClean="0"/>
                        <a:t>PO</a:t>
                      </a:r>
                      <a:r>
                        <a:rPr lang="en-US" sz="2400" baseline="-25000" dirty="0" smtClean="0"/>
                        <a:t>4</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7.52 x 10</a:t>
                      </a:r>
                      <a:r>
                        <a:rPr lang="en-US" sz="2400" baseline="30000" dirty="0" smtClean="0"/>
                        <a:t>-3</a:t>
                      </a:r>
                      <a:endParaRPr lang="en-US" sz="2400" dirty="0" smtClean="0"/>
                    </a:p>
                  </a:txBody>
                  <a:tcPr/>
                </a:tc>
              </a:tr>
              <a:tr h="632246">
                <a:tc>
                  <a:txBody>
                    <a:bodyPr/>
                    <a:lstStyle/>
                    <a:p>
                      <a:pPr algn="ctr"/>
                      <a:r>
                        <a:rPr lang="en-US" sz="2400" dirty="0" smtClean="0"/>
                        <a:t>Formic Acid, HCOOH</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1.77 x 10</a:t>
                      </a:r>
                      <a:r>
                        <a:rPr lang="en-US" sz="2400" baseline="30000" dirty="0" smtClean="0"/>
                        <a:t>-4</a:t>
                      </a:r>
                      <a:endParaRPr lang="en-US" sz="2400" dirty="0" smtClean="0"/>
                    </a:p>
                  </a:txBody>
                  <a:tcPr/>
                </a:tc>
              </a:tr>
            </a:tbl>
          </a:graphicData>
        </a:graphic>
      </p:graphicFrame>
    </p:spTree>
    <p:extLst>
      <p:ext uri="{BB962C8B-B14F-4D97-AF65-F5344CB8AC3E}">
        <p14:creationId xmlns:p14="http://schemas.microsoft.com/office/powerpoint/2010/main" val="34975164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Point</a:t>
            </a:r>
            <a:endParaRPr lang="en-US" dirty="0"/>
          </a:p>
        </p:txBody>
      </p:sp>
      <p:sp>
        <p:nvSpPr>
          <p:cNvPr id="65539" name="Content Placeholder 2"/>
          <p:cNvSpPr>
            <a:spLocks noGrp="1"/>
          </p:cNvSpPr>
          <p:nvPr>
            <p:ph idx="1"/>
          </p:nvPr>
        </p:nvSpPr>
        <p:spPr>
          <a:xfrm>
            <a:off x="737937" y="1636295"/>
            <a:ext cx="11245516" cy="3777622"/>
          </a:xfrm>
        </p:spPr>
        <p:txBody>
          <a:bodyPr>
            <a:normAutofit/>
          </a:bodyPr>
          <a:lstStyle/>
          <a:p>
            <a:pPr marL="0" indent="0">
              <a:buNone/>
            </a:pPr>
            <a:r>
              <a:rPr lang="en-US" sz="3600" dirty="0" err="1"/>
              <a:t>Mildren</a:t>
            </a:r>
            <a:r>
              <a:rPr lang="en-US" sz="3600" dirty="0"/>
              <a:t> was looking up </a:t>
            </a:r>
            <a:r>
              <a:rPr lang="en-US" sz="3600" dirty="0" smtClean="0"/>
              <a:t>K</a:t>
            </a:r>
            <a:r>
              <a:rPr lang="en-US" sz="3600" baseline="-25000" dirty="0"/>
              <a:t>b</a:t>
            </a:r>
            <a:r>
              <a:rPr lang="en-US" sz="3600" dirty="0" smtClean="0"/>
              <a:t> </a:t>
            </a:r>
            <a:r>
              <a:rPr lang="en-US" sz="3600" dirty="0"/>
              <a:t>values for several </a:t>
            </a:r>
            <a:r>
              <a:rPr lang="en-US" sz="3600" dirty="0" smtClean="0"/>
              <a:t>bases</a:t>
            </a:r>
            <a:r>
              <a:rPr lang="en-US" sz="3600" dirty="0"/>
              <a:t>.  They were: 1.6 x 10</a:t>
            </a:r>
            <a:r>
              <a:rPr lang="en-US" sz="3600" baseline="30000" dirty="0"/>
              <a:t>-4</a:t>
            </a:r>
            <a:r>
              <a:rPr lang="en-US" sz="3600" dirty="0"/>
              <a:t>, 5.3 x 10</a:t>
            </a:r>
            <a:r>
              <a:rPr lang="en-US" sz="3600" baseline="30000" dirty="0"/>
              <a:t>-9</a:t>
            </a:r>
            <a:r>
              <a:rPr lang="en-US" sz="3600" dirty="0"/>
              <a:t>, and 6.7 x 10</a:t>
            </a:r>
            <a:r>
              <a:rPr lang="en-US" sz="3600" baseline="30000" dirty="0"/>
              <a:t>-2</a:t>
            </a:r>
            <a:r>
              <a:rPr lang="en-US" sz="3600" dirty="0"/>
              <a:t>.  Which </a:t>
            </a:r>
            <a:r>
              <a:rPr lang="en-US" sz="3600" dirty="0" smtClean="0"/>
              <a:t>base </a:t>
            </a:r>
            <a:r>
              <a:rPr lang="en-US" sz="3600" dirty="0"/>
              <a:t>would you expect to be the strongest?  Why?</a:t>
            </a:r>
            <a:endParaRPr lang="en-US" sz="3600" dirty="0" smtClean="0"/>
          </a:p>
          <a:p>
            <a:endParaRPr lang="en-US" sz="3600" dirty="0" smtClean="0"/>
          </a:p>
          <a:p>
            <a:pPr algn="ctr">
              <a:buFont typeface="Wingdings 2" panose="05020102010507070707" pitchFamily="18" charset="2"/>
              <a:buNone/>
            </a:pPr>
            <a:endParaRPr lang="en-US" sz="3600" dirty="0" smtClean="0"/>
          </a:p>
        </p:txBody>
      </p:sp>
      <p:sp>
        <p:nvSpPr>
          <p:cNvPr id="5" name="TextBox 4"/>
          <p:cNvSpPr txBox="1">
            <a:spLocks noChangeArrowheads="1"/>
          </p:cNvSpPr>
          <p:nvPr/>
        </p:nvSpPr>
        <p:spPr bwMode="auto">
          <a:xfrm>
            <a:off x="6094563" y="5206085"/>
            <a:ext cx="59049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smtClean="0">
                <a:solidFill>
                  <a:srgbClr val="FF0000"/>
                </a:solidFill>
              </a:rPr>
              <a:t>6.7 x 10</a:t>
            </a:r>
            <a:r>
              <a:rPr lang="en-US" sz="3200" baseline="30000" dirty="0" smtClean="0">
                <a:solidFill>
                  <a:srgbClr val="FF0000"/>
                </a:solidFill>
              </a:rPr>
              <a:t>-2</a:t>
            </a:r>
            <a:r>
              <a:rPr lang="en-US" sz="3200" dirty="0" smtClean="0">
                <a:solidFill>
                  <a:srgbClr val="FF0000"/>
                </a:solidFill>
              </a:rPr>
              <a:t>.  It has the largest K</a:t>
            </a:r>
            <a:r>
              <a:rPr lang="en-US" sz="3200" baseline="-25000" dirty="0">
                <a:solidFill>
                  <a:srgbClr val="FF0000"/>
                </a:solidFill>
              </a:rPr>
              <a:t>b</a:t>
            </a:r>
            <a:r>
              <a:rPr lang="en-US" sz="3200" dirty="0" smtClean="0">
                <a:solidFill>
                  <a:srgbClr val="FF0000"/>
                </a:solidFill>
              </a:rPr>
              <a:t> (least negative exponent)</a:t>
            </a:r>
            <a:endParaRPr lang="en-US" sz="3200" dirty="0">
              <a:solidFill>
                <a:srgbClr val="FF0000"/>
              </a:solidFill>
            </a:endParaRPr>
          </a:p>
        </p:txBody>
      </p:sp>
    </p:spTree>
    <p:extLst>
      <p:ext uri="{BB962C8B-B14F-4D97-AF65-F5344CB8AC3E}">
        <p14:creationId xmlns:p14="http://schemas.microsoft.com/office/powerpoint/2010/main" val="24743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70C0"/>
                </a:solidFill>
              </a:rPr>
              <a:t>pH</a:t>
            </a:r>
            <a:endParaRPr lang="en-US" dirty="0">
              <a:solidFill>
                <a:srgbClr val="0070C0"/>
              </a:solidFill>
            </a:endParaRPr>
          </a:p>
        </p:txBody>
      </p:sp>
      <p:sp>
        <p:nvSpPr>
          <p:cNvPr id="3" name="Content Placeholder 2"/>
          <p:cNvSpPr>
            <a:spLocks noGrp="1"/>
          </p:cNvSpPr>
          <p:nvPr>
            <p:ph idx="1"/>
          </p:nvPr>
        </p:nvSpPr>
        <p:spPr>
          <a:xfrm>
            <a:off x="2589212" y="2133599"/>
            <a:ext cx="8915400" cy="4459705"/>
          </a:xfrm>
        </p:spPr>
        <p:txBody>
          <a:bodyPr>
            <a:normAutofit/>
          </a:bodyPr>
          <a:lstStyle/>
          <a:p>
            <a:r>
              <a:rPr lang="en-US" sz="3600" dirty="0" smtClean="0">
                <a:solidFill>
                  <a:srgbClr val="002060"/>
                </a:solidFill>
              </a:rPr>
              <a:t>tells you the relative concentration of H</a:t>
            </a:r>
            <a:r>
              <a:rPr lang="en-US" sz="3600" baseline="30000" dirty="0" smtClean="0">
                <a:solidFill>
                  <a:srgbClr val="002060"/>
                </a:solidFill>
              </a:rPr>
              <a:t>+</a:t>
            </a:r>
            <a:r>
              <a:rPr lang="en-US" sz="3600" dirty="0" smtClean="0">
                <a:solidFill>
                  <a:srgbClr val="002060"/>
                </a:solidFill>
              </a:rPr>
              <a:t> ions in a solution</a:t>
            </a:r>
          </a:p>
          <a:p>
            <a:pPr marL="0" indent="0">
              <a:buNone/>
            </a:pPr>
            <a:endParaRPr lang="en-US" sz="3600" dirty="0">
              <a:solidFill>
                <a:srgbClr val="002060"/>
              </a:solidFill>
            </a:endParaRPr>
          </a:p>
          <a:p>
            <a:pPr marL="0" indent="0">
              <a:buNone/>
            </a:pPr>
            <a:endParaRPr lang="en-US" sz="3600" dirty="0" smtClean="0">
              <a:solidFill>
                <a:srgbClr val="002060"/>
              </a:solidFill>
            </a:endParaRPr>
          </a:p>
          <a:p>
            <a:pPr marL="0" indent="0">
              <a:buNone/>
            </a:pPr>
            <a:r>
              <a:rPr lang="en-US" sz="3600" dirty="0">
                <a:solidFill>
                  <a:srgbClr val="002060"/>
                </a:solidFill>
              </a:rPr>
              <a:t>	</a:t>
            </a:r>
            <a:r>
              <a:rPr lang="en-US" sz="3600" dirty="0" smtClean="0">
                <a:solidFill>
                  <a:srgbClr val="002060"/>
                </a:solidFill>
              </a:rPr>
              <a:t>	</a:t>
            </a:r>
            <a:r>
              <a:rPr lang="en-US" sz="3600" dirty="0" smtClean="0">
                <a:solidFill>
                  <a:srgbClr val="FF0000"/>
                </a:solidFill>
              </a:rPr>
              <a:t>pH = -log </a:t>
            </a:r>
            <a:r>
              <a:rPr lang="en-US" sz="3600" dirty="0">
                <a:solidFill>
                  <a:srgbClr val="FF0000"/>
                </a:solidFill>
              </a:rPr>
              <a:t>[</a:t>
            </a:r>
            <a:r>
              <a:rPr lang="en-US" sz="3600" dirty="0" smtClean="0">
                <a:solidFill>
                  <a:srgbClr val="FF0000"/>
                </a:solidFill>
              </a:rPr>
              <a:t>H</a:t>
            </a:r>
            <a:r>
              <a:rPr lang="en-US" sz="3600" baseline="30000" dirty="0" smtClean="0">
                <a:solidFill>
                  <a:srgbClr val="FF0000"/>
                </a:solidFill>
              </a:rPr>
              <a:t>+</a:t>
            </a:r>
            <a:r>
              <a:rPr lang="en-US" sz="3600" dirty="0" smtClean="0">
                <a:solidFill>
                  <a:srgbClr val="FF0000"/>
                </a:solidFill>
              </a:rPr>
              <a:t>]</a:t>
            </a:r>
          </a:p>
          <a:p>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a:p>
            <a:pPr>
              <a:buFont typeface="Wingdings 2" panose="05020102010507070707" pitchFamily="18" charset="2"/>
              <a:buNone/>
            </a:pPr>
            <a:endParaRPr lang="en-US" sz="3600" dirty="0" smtClean="0">
              <a:solidFill>
                <a:srgbClr val="FF0000"/>
              </a:solidFill>
            </a:endParaRPr>
          </a:p>
        </p:txBody>
      </p:sp>
      <p:cxnSp>
        <p:nvCxnSpPr>
          <p:cNvPr id="6" name="Straight Arrow Connector 5"/>
          <p:cNvCxnSpPr/>
          <p:nvPr/>
        </p:nvCxnSpPr>
        <p:spPr>
          <a:xfrm flipH="1">
            <a:off x="6721642" y="4018418"/>
            <a:ext cx="1387644" cy="8744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75685" y="3556753"/>
            <a:ext cx="4804609" cy="523220"/>
          </a:xfrm>
          <a:prstGeom prst="rect">
            <a:avLst/>
          </a:prstGeom>
          <a:noFill/>
        </p:spPr>
        <p:txBody>
          <a:bodyPr wrap="square" rtlCol="0">
            <a:spAutoFit/>
          </a:bodyPr>
          <a:lstStyle/>
          <a:p>
            <a:r>
              <a:rPr lang="en-US" sz="2800" dirty="0" smtClean="0"/>
              <a:t>[H</a:t>
            </a:r>
            <a:r>
              <a:rPr lang="en-US" sz="2800" baseline="30000" dirty="0" smtClean="0"/>
              <a:t>+</a:t>
            </a:r>
            <a:r>
              <a:rPr lang="en-US" sz="2800" dirty="0" smtClean="0"/>
              <a:t>] = Concentration of H</a:t>
            </a:r>
            <a:r>
              <a:rPr lang="en-US" sz="2800" baseline="30000" dirty="0" smtClean="0"/>
              <a:t>+</a:t>
            </a:r>
            <a:endParaRPr lang="en-US" sz="2800" dirty="0"/>
          </a:p>
        </p:txBody>
      </p:sp>
    </p:spTree>
    <p:extLst>
      <p:ext uri="{BB962C8B-B14F-4D97-AF65-F5344CB8AC3E}">
        <p14:creationId xmlns:p14="http://schemas.microsoft.com/office/powerpoint/2010/main" val="2415220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idx="1"/>
          </p:nvPr>
        </p:nvSpPr>
        <p:spPr/>
        <p:txBody>
          <a:bodyPr>
            <a:normAutofit/>
          </a:bodyPr>
          <a:lstStyle/>
          <a:p>
            <a:r>
              <a:rPr lang="en-US" sz="2800" dirty="0" smtClean="0"/>
              <a:t>Take 17 seconds to read the problem. </a:t>
            </a:r>
          </a:p>
          <a:p>
            <a:r>
              <a:rPr lang="en-US" sz="2800" dirty="0" smtClean="0"/>
              <a:t>When Mr. Ghosh indicates that you can talk, take </a:t>
            </a:r>
            <a:r>
              <a:rPr lang="en-US" sz="2800" dirty="0"/>
              <a:t>2</a:t>
            </a:r>
            <a:r>
              <a:rPr lang="en-US" sz="2800" dirty="0" smtClean="0"/>
              <a:t>8 seconds to work the problem with your teammates. </a:t>
            </a:r>
          </a:p>
          <a:p>
            <a:r>
              <a:rPr lang="en-US" sz="2800" dirty="0" smtClean="0"/>
              <a:t>When Mr. Ghosh says SWAG, be ready to share  and explain your answers.</a:t>
            </a:r>
            <a:endParaRPr lang="en-US" sz="2800" dirty="0"/>
          </a:p>
        </p:txBody>
      </p:sp>
    </p:spTree>
    <p:extLst>
      <p:ext uri="{BB962C8B-B14F-4D97-AF65-F5344CB8AC3E}">
        <p14:creationId xmlns:p14="http://schemas.microsoft.com/office/powerpoint/2010/main" val="22334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#1:</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a:t>Two bases are compared.  One is strong and one is weak.  Which one would you expect to have the higher K</a:t>
            </a:r>
            <a:r>
              <a:rPr lang="en-US" sz="3200" baseline="-25000" dirty="0"/>
              <a:t>b</a:t>
            </a:r>
            <a:r>
              <a:rPr lang="en-US" sz="3200" dirty="0"/>
              <a:t>?  Which one would dissociate more?</a:t>
            </a:r>
          </a:p>
        </p:txBody>
      </p:sp>
      <p:sp>
        <p:nvSpPr>
          <p:cNvPr id="5" name="TextBox 4"/>
          <p:cNvSpPr txBox="1">
            <a:spLocks noChangeArrowheads="1"/>
          </p:cNvSpPr>
          <p:nvPr/>
        </p:nvSpPr>
        <p:spPr bwMode="auto">
          <a:xfrm>
            <a:off x="3785937" y="4795897"/>
            <a:ext cx="82135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smtClean="0">
                <a:solidFill>
                  <a:srgbClr val="FF0000"/>
                </a:solidFill>
              </a:rPr>
              <a:t>The Strong base would have the higher K</a:t>
            </a:r>
            <a:r>
              <a:rPr lang="en-US" sz="3200" baseline="-25000" dirty="0" smtClean="0">
                <a:solidFill>
                  <a:srgbClr val="FF0000"/>
                </a:solidFill>
              </a:rPr>
              <a:t>b</a:t>
            </a:r>
            <a:r>
              <a:rPr lang="en-US" sz="3200" dirty="0" smtClean="0">
                <a:solidFill>
                  <a:srgbClr val="FF0000"/>
                </a:solidFill>
              </a:rPr>
              <a:t>.</a:t>
            </a:r>
          </a:p>
          <a:p>
            <a:pPr eaLnBrk="1" hangingPunct="1"/>
            <a:r>
              <a:rPr lang="en-US" sz="3200" dirty="0" smtClean="0">
                <a:solidFill>
                  <a:srgbClr val="FF0000"/>
                </a:solidFill>
              </a:rPr>
              <a:t>  </a:t>
            </a:r>
            <a:endParaRPr lang="en-US" sz="3200" dirty="0">
              <a:solidFill>
                <a:srgbClr val="FF0000"/>
              </a:solidFill>
            </a:endParaRPr>
          </a:p>
          <a:p>
            <a:pPr eaLnBrk="1" hangingPunct="1"/>
            <a:r>
              <a:rPr lang="en-US" sz="3200" dirty="0" smtClean="0">
                <a:solidFill>
                  <a:srgbClr val="FF0000"/>
                </a:solidFill>
              </a:rPr>
              <a:t>The Strong base would dissociate more</a:t>
            </a:r>
            <a:endParaRPr lang="en-US" sz="3200" dirty="0">
              <a:solidFill>
                <a:srgbClr val="FF0000"/>
              </a:solidFill>
            </a:endParaRPr>
          </a:p>
        </p:txBody>
      </p:sp>
    </p:spTree>
    <p:extLst>
      <p:ext uri="{BB962C8B-B14F-4D97-AF65-F5344CB8AC3E}">
        <p14:creationId xmlns:p14="http://schemas.microsoft.com/office/powerpoint/2010/main" val="5229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#2:</a:t>
            </a:r>
            <a:endParaRPr lang="en-US" dirty="0"/>
          </a:p>
        </p:txBody>
      </p:sp>
      <p:sp>
        <p:nvSpPr>
          <p:cNvPr id="3" name="Content Placeholder 2"/>
          <p:cNvSpPr>
            <a:spLocks noGrp="1"/>
          </p:cNvSpPr>
          <p:nvPr>
            <p:ph idx="1"/>
          </p:nvPr>
        </p:nvSpPr>
        <p:spPr>
          <a:xfrm>
            <a:off x="1235241" y="1668379"/>
            <a:ext cx="10764253" cy="3777622"/>
          </a:xfrm>
        </p:spPr>
        <p:txBody>
          <a:bodyPr>
            <a:normAutofit/>
          </a:bodyPr>
          <a:lstStyle/>
          <a:p>
            <a:pPr marL="0" indent="0">
              <a:buNone/>
            </a:pPr>
            <a:r>
              <a:rPr lang="en-US" sz="3200" dirty="0"/>
              <a:t>A certain acid dissolved in solution ionizes completely.  Would you classify it as a strong or weak acid?  Why?</a:t>
            </a:r>
          </a:p>
        </p:txBody>
      </p:sp>
      <p:sp>
        <p:nvSpPr>
          <p:cNvPr id="5" name="TextBox 4"/>
          <p:cNvSpPr txBox="1">
            <a:spLocks noChangeArrowheads="1"/>
          </p:cNvSpPr>
          <p:nvPr/>
        </p:nvSpPr>
        <p:spPr bwMode="auto">
          <a:xfrm>
            <a:off x="6094563" y="5206085"/>
            <a:ext cx="59049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smtClean="0">
                <a:solidFill>
                  <a:srgbClr val="FF0000"/>
                </a:solidFill>
              </a:rPr>
              <a:t>Strong Acid.  All strong acids and bases ionize completely in solution</a:t>
            </a:r>
            <a:endParaRPr lang="en-US" sz="3200" dirty="0">
              <a:solidFill>
                <a:srgbClr val="FF0000"/>
              </a:solidFill>
            </a:endParaRPr>
          </a:p>
        </p:txBody>
      </p:sp>
    </p:spTree>
    <p:extLst>
      <p:ext uri="{BB962C8B-B14F-4D97-AF65-F5344CB8AC3E}">
        <p14:creationId xmlns:p14="http://schemas.microsoft.com/office/powerpoint/2010/main" val="24324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63" y="202079"/>
            <a:ext cx="8911687" cy="1280890"/>
          </a:xfrm>
        </p:spPr>
        <p:txBody>
          <a:bodyPr/>
          <a:lstStyle/>
          <a:p>
            <a:r>
              <a:rPr lang="en-US" dirty="0" smtClean="0"/>
              <a:t>Guided Practice #3:</a:t>
            </a:r>
            <a:endParaRPr lang="en-US" dirty="0"/>
          </a:p>
        </p:txBody>
      </p:sp>
      <p:sp>
        <p:nvSpPr>
          <p:cNvPr id="3" name="Content Placeholder 2"/>
          <p:cNvSpPr>
            <a:spLocks noGrp="1"/>
          </p:cNvSpPr>
          <p:nvPr>
            <p:ph idx="1"/>
          </p:nvPr>
        </p:nvSpPr>
        <p:spPr>
          <a:xfrm>
            <a:off x="1427747" y="1001967"/>
            <a:ext cx="10764253" cy="4414096"/>
          </a:xfrm>
        </p:spPr>
        <p:txBody>
          <a:bodyPr>
            <a:normAutofit/>
          </a:bodyPr>
          <a:lstStyle/>
          <a:p>
            <a:pPr marL="0" indent="0">
              <a:buNone/>
            </a:pPr>
            <a:r>
              <a:rPr lang="en-US" sz="2800" dirty="0" smtClean="0"/>
              <a:t>Aristides </a:t>
            </a:r>
            <a:r>
              <a:rPr lang="en-US" sz="2800" dirty="0"/>
              <a:t>was looking up </a:t>
            </a:r>
            <a:r>
              <a:rPr lang="en-US" sz="2800" dirty="0" err="1" smtClean="0"/>
              <a:t>K</a:t>
            </a:r>
            <a:r>
              <a:rPr lang="en-US" sz="2800" baseline="-25000" dirty="0" err="1"/>
              <a:t>a</a:t>
            </a:r>
            <a:r>
              <a:rPr lang="en-US" sz="2800" dirty="0" smtClean="0"/>
              <a:t> </a:t>
            </a:r>
            <a:r>
              <a:rPr lang="en-US" sz="2800" dirty="0"/>
              <a:t>values for several </a:t>
            </a:r>
            <a:r>
              <a:rPr lang="en-US" sz="2800" dirty="0" smtClean="0"/>
              <a:t>acids.  </a:t>
            </a:r>
            <a:r>
              <a:rPr lang="en-US" sz="2800" dirty="0" smtClean="0"/>
              <a:t>His </a:t>
            </a:r>
            <a:r>
              <a:rPr lang="en-US" sz="2800" dirty="0" smtClean="0"/>
              <a:t>findings are shown below:</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Which </a:t>
            </a:r>
            <a:r>
              <a:rPr lang="en-US" sz="2800" dirty="0"/>
              <a:t>acid would you expect to be the strongest?  Why?</a:t>
            </a:r>
          </a:p>
        </p:txBody>
      </p:sp>
      <p:sp>
        <p:nvSpPr>
          <p:cNvPr id="5" name="TextBox 4"/>
          <p:cNvSpPr txBox="1">
            <a:spLocks noChangeArrowheads="1"/>
          </p:cNvSpPr>
          <p:nvPr/>
        </p:nvSpPr>
        <p:spPr bwMode="auto">
          <a:xfrm>
            <a:off x="5978769" y="5538236"/>
            <a:ext cx="62132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smtClean="0">
                <a:solidFill>
                  <a:srgbClr val="FF0000"/>
                </a:solidFill>
              </a:rPr>
              <a:t>Nitrous Acid</a:t>
            </a:r>
            <a:r>
              <a:rPr lang="en-US" sz="3200" dirty="0" smtClean="0">
                <a:solidFill>
                  <a:srgbClr val="FF0000"/>
                </a:solidFill>
              </a:rPr>
              <a:t>.  </a:t>
            </a:r>
            <a:r>
              <a:rPr lang="en-US" sz="3200" dirty="0" smtClean="0">
                <a:solidFill>
                  <a:srgbClr val="FF0000"/>
                </a:solidFill>
              </a:rPr>
              <a:t>It has the largest </a:t>
            </a:r>
            <a:r>
              <a:rPr lang="en-US" sz="3200" dirty="0" err="1" smtClean="0">
                <a:solidFill>
                  <a:srgbClr val="FF0000"/>
                </a:solidFill>
              </a:rPr>
              <a:t>K</a:t>
            </a:r>
            <a:r>
              <a:rPr lang="en-US" sz="3200" baseline="-25000" dirty="0" err="1" smtClean="0">
                <a:solidFill>
                  <a:srgbClr val="FF0000"/>
                </a:solidFill>
              </a:rPr>
              <a:t>a</a:t>
            </a:r>
            <a:r>
              <a:rPr lang="en-US" sz="3200" dirty="0" smtClean="0">
                <a:solidFill>
                  <a:srgbClr val="FF0000"/>
                </a:solidFill>
              </a:rPr>
              <a:t> (least negative exponent)</a:t>
            </a:r>
            <a:endParaRPr lang="en-US" sz="32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30351327"/>
              </p:ext>
            </p:extLst>
          </p:nvPr>
        </p:nvGraphicFramePr>
        <p:xfrm>
          <a:off x="1748863" y="2194852"/>
          <a:ext cx="9475304" cy="2528984"/>
        </p:xfrm>
        <a:graphic>
          <a:graphicData uri="http://schemas.openxmlformats.org/drawingml/2006/table">
            <a:tbl>
              <a:tblPr firstRow="1" bandRow="1">
                <a:tableStyleId>{5C22544A-7EE6-4342-B048-85BDC9FD1C3A}</a:tableStyleId>
              </a:tblPr>
              <a:tblGrid>
                <a:gridCol w="3811201"/>
                <a:gridCol w="5664103"/>
              </a:tblGrid>
              <a:tr h="632246">
                <a:tc>
                  <a:txBody>
                    <a:bodyPr/>
                    <a:lstStyle/>
                    <a:p>
                      <a:pPr algn="ctr"/>
                      <a:r>
                        <a:rPr lang="en-US" sz="2400" dirty="0" smtClean="0"/>
                        <a:t>Acid</a:t>
                      </a:r>
                      <a:endParaRPr lang="en-US" sz="2400" dirty="0"/>
                    </a:p>
                  </a:txBody>
                  <a:tcPr/>
                </a:tc>
                <a:tc>
                  <a:txBody>
                    <a:bodyPr/>
                    <a:lstStyle/>
                    <a:p>
                      <a:pPr algn="ctr"/>
                      <a:r>
                        <a:rPr lang="en-US" sz="2400" dirty="0" smtClean="0"/>
                        <a:t>Acid Dissociation Constant, </a:t>
                      </a:r>
                      <a:r>
                        <a:rPr lang="en-US" sz="2400" dirty="0" err="1" smtClean="0"/>
                        <a:t>K</a:t>
                      </a:r>
                      <a:r>
                        <a:rPr lang="en-US" sz="2400" baseline="-25000" dirty="0" err="1" smtClean="0"/>
                        <a:t>a</a:t>
                      </a:r>
                      <a:endParaRPr lang="en-US" sz="2400" dirty="0"/>
                    </a:p>
                  </a:txBody>
                  <a:tcPr/>
                </a:tc>
              </a:tr>
              <a:tr h="632246">
                <a:tc>
                  <a:txBody>
                    <a:bodyPr/>
                    <a:lstStyle/>
                    <a:p>
                      <a:pPr algn="ctr"/>
                      <a:r>
                        <a:rPr lang="en-US" sz="2400" dirty="0" smtClean="0"/>
                        <a:t>Nitrous</a:t>
                      </a:r>
                      <a:r>
                        <a:rPr lang="en-US" sz="2400" baseline="0" dirty="0" smtClean="0"/>
                        <a:t> Acid</a:t>
                      </a:r>
                      <a:r>
                        <a:rPr lang="en-US" sz="2400" dirty="0" smtClean="0"/>
                        <a:t>,</a:t>
                      </a:r>
                      <a:r>
                        <a:rPr lang="en-US" sz="2400" baseline="0" dirty="0" smtClean="0"/>
                        <a:t> HNO</a:t>
                      </a:r>
                      <a:r>
                        <a:rPr lang="en-US" sz="2400" baseline="-25000" dirty="0" smtClean="0"/>
                        <a:t>2</a:t>
                      </a:r>
                      <a:endParaRPr lang="en-US" sz="2400" dirty="0"/>
                    </a:p>
                  </a:txBody>
                  <a:tcPr/>
                </a:tc>
                <a:tc>
                  <a:txBody>
                    <a:bodyPr/>
                    <a:lstStyle/>
                    <a:p>
                      <a:pPr algn="ctr"/>
                      <a:r>
                        <a:rPr lang="en-US" sz="2400" dirty="0" smtClean="0"/>
                        <a:t>4.0</a:t>
                      </a:r>
                      <a:r>
                        <a:rPr lang="en-US" sz="2400" baseline="0" dirty="0" smtClean="0"/>
                        <a:t> x 10</a:t>
                      </a:r>
                      <a:r>
                        <a:rPr lang="en-US" sz="2400" baseline="30000" dirty="0" smtClean="0"/>
                        <a:t>-4</a:t>
                      </a:r>
                      <a:endParaRPr lang="en-US" sz="2400" dirty="0"/>
                    </a:p>
                  </a:txBody>
                  <a:tcPr/>
                </a:tc>
              </a:tr>
              <a:tr h="632246">
                <a:tc>
                  <a:txBody>
                    <a:bodyPr/>
                    <a:lstStyle/>
                    <a:p>
                      <a:pPr algn="ctr"/>
                      <a:r>
                        <a:rPr lang="en-US" sz="2400" dirty="0" err="1" smtClean="0"/>
                        <a:t>Hydrazoic</a:t>
                      </a:r>
                      <a:r>
                        <a:rPr lang="en-US" sz="2400" baseline="0" dirty="0" smtClean="0"/>
                        <a:t> Acid, HN</a:t>
                      </a:r>
                      <a:r>
                        <a:rPr lang="en-US" sz="2400" baseline="-25000" dirty="0" smtClean="0"/>
                        <a:t>3</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1.9</a:t>
                      </a:r>
                      <a:r>
                        <a:rPr lang="en-US" sz="2400" baseline="0" dirty="0" smtClean="0"/>
                        <a:t> x 10</a:t>
                      </a:r>
                      <a:r>
                        <a:rPr lang="en-US" sz="2400" baseline="30000" dirty="0" smtClean="0"/>
                        <a:t>-5</a:t>
                      </a:r>
                      <a:endParaRPr lang="en-US" sz="2400" dirty="0" smtClean="0"/>
                    </a:p>
                  </a:txBody>
                  <a:tcPr/>
                </a:tc>
              </a:tr>
              <a:tr h="632246">
                <a:tc>
                  <a:txBody>
                    <a:bodyPr/>
                    <a:lstStyle/>
                    <a:p>
                      <a:pPr algn="ctr"/>
                      <a:r>
                        <a:rPr lang="en-US" sz="2400" dirty="0" smtClean="0"/>
                        <a:t>Carbonic</a:t>
                      </a:r>
                      <a:r>
                        <a:rPr lang="en-US" sz="2400" baseline="0" dirty="0" smtClean="0"/>
                        <a:t> Acid, H</a:t>
                      </a:r>
                      <a:r>
                        <a:rPr lang="en-US" sz="2400" baseline="-25000" dirty="0" smtClean="0"/>
                        <a:t>2</a:t>
                      </a:r>
                      <a:r>
                        <a:rPr lang="en-US" sz="2400" baseline="0" dirty="0" smtClean="0"/>
                        <a:t>CO</a:t>
                      </a:r>
                      <a:r>
                        <a:rPr lang="en-US" sz="2400" baseline="-25000" dirty="0" smtClean="0"/>
                        <a:t>3</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4.3</a:t>
                      </a:r>
                      <a:r>
                        <a:rPr lang="en-US" sz="2400" baseline="0" dirty="0" smtClean="0"/>
                        <a:t> x 10</a:t>
                      </a:r>
                      <a:r>
                        <a:rPr lang="en-US" sz="2400" baseline="30000" dirty="0" smtClean="0"/>
                        <a:t>-7</a:t>
                      </a:r>
                      <a:endParaRPr lang="en-US" sz="2400" dirty="0" smtClean="0"/>
                    </a:p>
                  </a:txBody>
                  <a:tcPr/>
                </a:tc>
              </a:tr>
            </a:tbl>
          </a:graphicData>
        </a:graphic>
      </p:graphicFrame>
    </p:spTree>
    <p:extLst>
      <p:ext uri="{BB962C8B-B14F-4D97-AF65-F5344CB8AC3E}">
        <p14:creationId xmlns:p14="http://schemas.microsoft.com/office/powerpoint/2010/main" val="28223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83" y="166910"/>
            <a:ext cx="8911687" cy="1280890"/>
          </a:xfrm>
        </p:spPr>
        <p:txBody>
          <a:bodyPr/>
          <a:lstStyle/>
          <a:p>
            <a:r>
              <a:rPr lang="en-US" dirty="0" smtClean="0"/>
              <a:t>Guided Practice </a:t>
            </a:r>
            <a:r>
              <a:rPr lang="en-US" dirty="0" smtClean="0"/>
              <a:t>#4: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38183" y="912513"/>
                <a:ext cx="10764253" cy="4821891"/>
              </a:xfrm>
            </p:spPr>
            <p:txBody>
              <a:bodyPr>
                <a:normAutofit fontScale="85000" lnSpcReduction="10000"/>
              </a:bodyPr>
              <a:lstStyle/>
              <a:p>
                <a:pPr marL="0" lvl="0" indent="0">
                  <a:buNone/>
                </a:pPr>
                <a:r>
                  <a:rPr lang="en-US" sz="2800" dirty="0" smtClean="0"/>
                  <a:t>The </a:t>
                </a:r>
                <a:r>
                  <a:rPr lang="en-US" sz="2800" dirty="0" err="1" smtClean="0"/>
                  <a:t>K</a:t>
                </a:r>
                <a:r>
                  <a:rPr lang="en-US" sz="2800" baseline="-25000" dirty="0" err="1"/>
                  <a:t>a</a:t>
                </a:r>
                <a:r>
                  <a:rPr lang="en-US" sz="2800" dirty="0" smtClean="0"/>
                  <a:t> </a:t>
                </a:r>
                <a:r>
                  <a:rPr lang="en-US" sz="2800" dirty="0"/>
                  <a:t>of </a:t>
                </a:r>
                <a:r>
                  <a:rPr lang="en-US" sz="2800" dirty="0" smtClean="0"/>
                  <a:t>an acid </a:t>
                </a:r>
                <a:r>
                  <a:rPr lang="en-US" sz="2800" dirty="0"/>
                  <a:t>is calculated by the following reaction:</a:t>
                </a:r>
              </a:p>
              <a:p>
                <a:endParaRPr lang="en-US" sz="2800" dirty="0"/>
              </a:p>
              <a:p>
                <a:pPr marL="0" indent="0" algn="ctr">
                  <a:buNone/>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HA</m:t>
                      </m:r>
                      <m:r>
                        <a:rPr lang="en-US" sz="2800" i="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i="0">
                              <a:latin typeface="Cambria Math" panose="02040503050406030204" pitchFamily="18" charset="0"/>
                            </a:rPr>
                            <m:t>H</m:t>
                          </m:r>
                        </m:e>
                        <m:sub>
                          <m:r>
                            <a:rPr lang="en-US" sz="2800" i="0">
                              <a:latin typeface="Cambria Math" panose="02040503050406030204" pitchFamily="18" charset="0"/>
                            </a:rPr>
                            <m:t>2</m:t>
                          </m:r>
                        </m:sub>
                      </m:sSub>
                      <m:r>
                        <m:rPr>
                          <m:sty m:val="p"/>
                        </m:rPr>
                        <a:rPr lang="en-US" sz="2800" i="0">
                          <a:latin typeface="Cambria Math" panose="02040503050406030204" pitchFamily="18" charset="0"/>
                        </a:rPr>
                        <m:t>O</m:t>
                      </m:r>
                      <m:r>
                        <a:rPr lang="en-US" sz="2800" i="0">
                          <a:latin typeface="Cambria Math" panose="02040503050406030204" pitchFamily="18" charset="0"/>
                        </a:rPr>
                        <m:t> ↔ </m:t>
                      </m:r>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H</m:t>
                          </m:r>
                        </m:e>
                        <m:sub>
                          <m:r>
                            <a:rPr lang="en-US" sz="2800" b="0" i="0" smtClean="0">
                              <a:latin typeface="Cambria Math" panose="02040503050406030204" pitchFamily="18" charset="0"/>
                            </a:rPr>
                            <m:t>3</m:t>
                          </m:r>
                        </m:sub>
                      </m:sSub>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O</m:t>
                          </m:r>
                        </m:e>
                        <m:sup>
                          <m:r>
                            <a:rPr lang="en-US" sz="2800" b="0" i="0" smtClean="0">
                              <a:latin typeface="Cambria Math" panose="02040503050406030204" pitchFamily="18" charset="0"/>
                            </a:rPr>
                            <m:t>+</m:t>
                          </m:r>
                        </m:sup>
                      </m:sSup>
                      <m:r>
                        <a:rPr lang="en-US" sz="2800" i="0">
                          <a:latin typeface="Cambria Math" panose="02040503050406030204" pitchFamily="18" charset="0"/>
                        </a:rPr>
                        <m:t>+ </m:t>
                      </m:r>
                      <m:sSup>
                        <m:sSupPr>
                          <m:ctrlPr>
                            <a:rPr lang="en-US" sz="2800" i="1">
                              <a:latin typeface="Cambria Math" panose="02040503050406030204" pitchFamily="18" charset="0"/>
                            </a:rPr>
                          </m:ctrlPr>
                        </m:sSupPr>
                        <m:e>
                          <m:r>
                            <m:rPr>
                              <m:sty m:val="p"/>
                            </m:rPr>
                            <a:rPr lang="en-US" sz="2800" b="0" i="0" smtClean="0">
                              <a:latin typeface="Cambria Math" panose="02040503050406030204" pitchFamily="18" charset="0"/>
                            </a:rPr>
                            <m:t>A</m:t>
                          </m:r>
                        </m:e>
                        <m:sup>
                          <m:r>
                            <a:rPr lang="en-US" sz="2800" i="0">
                              <a:latin typeface="Cambria Math" panose="02040503050406030204" pitchFamily="18" charset="0"/>
                            </a:rPr>
                            <m:t>−</m:t>
                          </m:r>
                        </m:sup>
                      </m:sSup>
                    </m:oMath>
                  </m:oMathPara>
                </a14:m>
                <a:endParaRPr lang="en-US" sz="2800" dirty="0"/>
              </a:p>
              <a:p>
                <a:endParaRPr lang="en-US" sz="2800" dirty="0"/>
              </a:p>
              <a:p>
                <a:pPr marL="0" indent="0">
                  <a:buNone/>
                </a:pPr>
                <a:r>
                  <a:rPr lang="en-US" sz="2800" dirty="0"/>
                  <a:t>From this equation, the </a:t>
                </a:r>
                <a:r>
                  <a:rPr lang="en-US" sz="2800" dirty="0" err="1" smtClean="0"/>
                  <a:t>K</a:t>
                </a:r>
                <a:r>
                  <a:rPr lang="en-US" sz="2800" baseline="-25000" dirty="0" err="1"/>
                  <a:t>a</a:t>
                </a:r>
                <a:r>
                  <a:rPr lang="en-US" sz="2800" dirty="0" smtClean="0"/>
                  <a:t> </a:t>
                </a:r>
                <a:r>
                  <a:rPr lang="en-US" sz="2800" dirty="0"/>
                  <a:t>is calculated using the following formula:</a:t>
                </a:r>
              </a:p>
              <a:p>
                <a:endParaRPr lang="en-US" sz="1400" dirty="0"/>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m:rPr>
                              <m:sty m:val="p"/>
                            </m:rPr>
                            <a:rPr lang="en-US" sz="2800" i="0">
                              <a:latin typeface="Cambria Math" panose="02040503050406030204" pitchFamily="18" charset="0"/>
                            </a:rPr>
                            <m:t>K</m:t>
                          </m:r>
                        </m:e>
                        <m:sub>
                          <m:r>
                            <m:rPr>
                              <m:sty m:val="p"/>
                            </m:rPr>
                            <a:rPr lang="en-US" sz="2800" b="0" i="0" smtClean="0">
                              <a:latin typeface="Cambria Math" panose="02040503050406030204" pitchFamily="18" charset="0"/>
                            </a:rPr>
                            <m:t>a</m:t>
                          </m:r>
                        </m:sub>
                      </m:sSub>
                      <m:r>
                        <a:rPr lang="en-US" sz="2800" i="0">
                          <a:latin typeface="Cambria Math" panose="02040503050406030204" pitchFamily="18" charset="0"/>
                        </a:rPr>
                        <m:t>= </m:t>
                      </m:r>
                      <m:f>
                        <m:fPr>
                          <m:ctrlPr>
                            <a:rPr lang="en-US" sz="2800" i="1">
                              <a:latin typeface="Cambria Math" panose="02040503050406030204" pitchFamily="18" charset="0"/>
                            </a:rPr>
                          </m:ctrlPr>
                        </m:fPr>
                        <m:num>
                          <m:d>
                            <m:dPr>
                              <m:begChr m:val="["/>
                              <m:endChr m:val="]"/>
                              <m:ctrlPr>
                                <a:rPr lang="en-US" sz="2800" i="1">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H</m:t>
                                  </m:r>
                                </m:e>
                                <m:sub>
                                  <m:r>
                                    <a:rPr lang="en-US" sz="2800" b="0" i="0" smtClean="0">
                                      <a:latin typeface="Cambria Math" panose="02040503050406030204" pitchFamily="18" charset="0"/>
                                    </a:rPr>
                                    <m:t>3</m:t>
                                  </m:r>
                                </m:sub>
                              </m:sSub>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O</m:t>
                                  </m:r>
                                </m:e>
                                <m:sup>
                                  <m:r>
                                    <a:rPr lang="en-US" sz="2800" b="0" i="0" smtClean="0">
                                      <a:latin typeface="Cambria Math" panose="02040503050406030204" pitchFamily="18" charset="0"/>
                                    </a:rPr>
                                    <m:t>+</m:t>
                                  </m:r>
                                </m:sup>
                              </m:sSup>
                            </m:e>
                          </m:d>
                          <m:d>
                            <m:dPr>
                              <m:begChr m:val="["/>
                              <m:endChr m:val="]"/>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m:rPr>
                                      <m:sty m:val="p"/>
                                    </m:rPr>
                                    <a:rPr lang="en-US" sz="2800" b="0" i="0" smtClean="0">
                                      <a:latin typeface="Cambria Math" panose="02040503050406030204" pitchFamily="18" charset="0"/>
                                    </a:rPr>
                                    <m:t>A</m:t>
                                  </m:r>
                                </m:e>
                                <m:sup>
                                  <m:r>
                                    <a:rPr lang="en-US" sz="2800" i="0">
                                      <a:latin typeface="Cambria Math" panose="02040503050406030204" pitchFamily="18" charset="0"/>
                                    </a:rPr>
                                    <m:t>−</m:t>
                                  </m:r>
                                </m:sup>
                              </m:sSup>
                            </m:e>
                          </m:d>
                        </m:num>
                        <m:den>
                          <m:d>
                            <m:dPr>
                              <m:begChr m:val="["/>
                              <m:endChr m:val="]"/>
                              <m:ctrlPr>
                                <a:rPr lang="en-US" sz="2800" i="1">
                                  <a:latin typeface="Cambria Math" panose="02040503050406030204" pitchFamily="18" charset="0"/>
                                </a:rPr>
                              </m:ctrlPr>
                            </m:dPr>
                            <m:e>
                              <m:r>
                                <m:rPr>
                                  <m:sty m:val="p"/>
                                </m:rPr>
                                <a:rPr lang="en-US" sz="2800" b="0" i="0" smtClean="0">
                                  <a:latin typeface="Cambria Math" panose="02040503050406030204" pitchFamily="18" charset="0"/>
                                </a:rPr>
                                <m:t>HA</m:t>
                              </m:r>
                            </m:e>
                          </m:d>
                        </m:den>
                      </m:f>
                    </m:oMath>
                  </m:oMathPara>
                </a14:m>
                <a:endParaRPr lang="en-US" sz="2800" dirty="0"/>
              </a:p>
              <a:p>
                <a:pPr marL="0" indent="0">
                  <a:buNone/>
                </a:pPr>
                <a:endParaRPr lang="en-US" sz="2100" dirty="0" smtClean="0"/>
              </a:p>
              <a:p>
                <a:pPr marL="0" indent="0">
                  <a:buNone/>
                </a:pPr>
                <a:r>
                  <a:rPr lang="en-US" sz="2800" dirty="0" smtClean="0"/>
                  <a:t>Calculate </a:t>
                </a:r>
                <a:r>
                  <a:rPr lang="en-US" sz="2800" dirty="0"/>
                  <a:t>the </a:t>
                </a:r>
                <a:r>
                  <a:rPr lang="en-US" sz="2800" dirty="0" err="1" smtClean="0"/>
                  <a:t>K</a:t>
                </a:r>
                <a:r>
                  <a:rPr lang="en-US" sz="2800" baseline="-25000" dirty="0" err="1"/>
                  <a:t>a</a:t>
                </a:r>
                <a:r>
                  <a:rPr lang="en-US" sz="2800" dirty="0" smtClean="0"/>
                  <a:t> </a:t>
                </a:r>
                <a:r>
                  <a:rPr lang="en-US" sz="2800" dirty="0"/>
                  <a:t>for a base when [</a:t>
                </a:r>
                <a:r>
                  <a:rPr lang="en-US" sz="2800" dirty="0" smtClean="0"/>
                  <a:t>H</a:t>
                </a:r>
                <a:r>
                  <a:rPr lang="en-US" sz="2800" baseline="-25000" dirty="0" smtClean="0"/>
                  <a:t>3</a:t>
                </a:r>
                <a:r>
                  <a:rPr lang="en-US" sz="2800" dirty="0" smtClean="0"/>
                  <a:t>O</a:t>
                </a:r>
                <a:r>
                  <a:rPr lang="en-US" sz="2800" baseline="30000" dirty="0" smtClean="0"/>
                  <a:t>+</a:t>
                </a:r>
                <a:r>
                  <a:rPr lang="en-US" sz="2800" dirty="0" smtClean="0"/>
                  <a:t>] </a:t>
                </a:r>
                <a:r>
                  <a:rPr lang="en-US" sz="2800" dirty="0"/>
                  <a:t>= 1.3 x </a:t>
                </a:r>
                <a:r>
                  <a:rPr lang="en-US" sz="2800" dirty="0" smtClean="0"/>
                  <a:t>10</a:t>
                </a:r>
                <a:r>
                  <a:rPr lang="en-US" sz="2800" baseline="30000" dirty="0" smtClean="0"/>
                  <a:t>-2 </a:t>
                </a:r>
                <a:r>
                  <a:rPr lang="en-US" sz="2800" dirty="0"/>
                  <a:t>M, </a:t>
                </a:r>
                <a:r>
                  <a:rPr lang="en-US" sz="2800" dirty="0" smtClean="0"/>
                  <a:t>[A</a:t>
                </a:r>
                <a:r>
                  <a:rPr lang="en-US" sz="2800" baseline="30000" dirty="0" smtClean="0"/>
                  <a:t>-</a:t>
                </a:r>
                <a:r>
                  <a:rPr lang="en-US" sz="2800" dirty="0" smtClean="0"/>
                  <a:t>] </a:t>
                </a:r>
                <a:r>
                  <a:rPr lang="en-US" sz="2800" dirty="0"/>
                  <a:t>= </a:t>
                </a:r>
                <a:r>
                  <a:rPr lang="en-US" sz="2800" dirty="0" smtClean="0"/>
                  <a:t>2.1 </a:t>
                </a:r>
                <a:r>
                  <a:rPr lang="en-US" sz="2800" dirty="0"/>
                  <a:t>x </a:t>
                </a:r>
                <a:r>
                  <a:rPr lang="en-US" sz="2800" dirty="0" smtClean="0"/>
                  <a:t>10</a:t>
                </a:r>
                <a:r>
                  <a:rPr lang="en-US" sz="2800" baseline="30000" dirty="0" smtClean="0"/>
                  <a:t>-4</a:t>
                </a:r>
                <a:r>
                  <a:rPr lang="en-US" sz="2800" dirty="0" smtClean="0"/>
                  <a:t> M, </a:t>
                </a:r>
                <a:r>
                  <a:rPr lang="en-US" sz="2800" dirty="0"/>
                  <a:t>and </a:t>
                </a:r>
                <a:r>
                  <a:rPr lang="en-US" sz="2800" dirty="0" smtClean="0"/>
                  <a:t>[HA] </a:t>
                </a:r>
                <a:r>
                  <a:rPr lang="en-US" sz="2800" dirty="0"/>
                  <a:t>= </a:t>
                </a:r>
                <a:r>
                  <a:rPr lang="en-US" sz="2800" dirty="0" smtClean="0"/>
                  <a:t>0.002 </a:t>
                </a:r>
                <a:r>
                  <a:rPr lang="en-US" sz="2800" dirty="0"/>
                  <a:t>M.  How would you compare the strength of this </a:t>
                </a:r>
                <a:r>
                  <a:rPr lang="en-US" sz="2800" dirty="0" smtClean="0"/>
                  <a:t>acid </a:t>
                </a:r>
                <a:r>
                  <a:rPr lang="en-US" sz="2800" dirty="0"/>
                  <a:t>to one with a </a:t>
                </a:r>
                <a:r>
                  <a:rPr lang="en-US" sz="2800" dirty="0" err="1" smtClean="0"/>
                  <a:t>K</a:t>
                </a:r>
                <a:r>
                  <a:rPr lang="en-US" sz="2800" baseline="-25000" dirty="0" err="1"/>
                  <a:t>a</a:t>
                </a:r>
                <a:r>
                  <a:rPr lang="en-US" sz="2800" dirty="0" smtClean="0"/>
                  <a:t> </a:t>
                </a:r>
                <a:r>
                  <a:rPr lang="en-US" sz="2800" dirty="0"/>
                  <a:t>of </a:t>
                </a:r>
                <a:r>
                  <a:rPr lang="en-US" sz="2800" dirty="0" smtClean="0"/>
                  <a:t>1.03 </a:t>
                </a:r>
                <a:r>
                  <a:rPr lang="en-US" sz="2800" dirty="0"/>
                  <a:t>x </a:t>
                </a:r>
                <a:r>
                  <a:rPr lang="en-US" sz="2800" dirty="0" smtClean="0"/>
                  <a:t>10</a:t>
                </a:r>
                <a:r>
                  <a:rPr lang="en-US" sz="2800" baseline="30000" dirty="0" smtClean="0"/>
                  <a:t>-7</a:t>
                </a:r>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38183" y="912513"/>
                <a:ext cx="10764253" cy="4821891"/>
              </a:xfrm>
              <a:blipFill rotWithShape="0">
                <a:blip r:embed="rId2"/>
                <a:stretch>
                  <a:fillRect l="-906" t="-1770" b="-632"/>
                </a:stretch>
              </a:blipFill>
            </p:spPr>
            <p:txBody>
              <a:bodyPr/>
              <a:lstStyle/>
              <a:p>
                <a:r>
                  <a:rPr lang="en-US">
                    <a:noFill/>
                  </a:rPr>
                  <a:t> </a:t>
                </a:r>
              </a:p>
            </p:txBody>
          </p:sp>
        </mc:Fallback>
      </mc:AlternateContent>
      <p:sp>
        <p:nvSpPr>
          <p:cNvPr id="4" name="TextBox 3"/>
          <p:cNvSpPr txBox="1">
            <a:spLocks noChangeArrowheads="1"/>
          </p:cNvSpPr>
          <p:nvPr/>
        </p:nvSpPr>
        <p:spPr bwMode="auto">
          <a:xfrm>
            <a:off x="6171893" y="5775781"/>
            <a:ext cx="5904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smtClean="0">
                <a:solidFill>
                  <a:srgbClr val="FF0000"/>
                </a:solidFill>
              </a:rPr>
              <a:t>K</a:t>
            </a:r>
            <a:r>
              <a:rPr lang="en-US" sz="2800" baseline="-25000" dirty="0" err="1" smtClean="0">
                <a:solidFill>
                  <a:srgbClr val="FF0000"/>
                </a:solidFill>
              </a:rPr>
              <a:t>a</a:t>
            </a:r>
            <a:r>
              <a:rPr lang="en-US" sz="2800" baseline="-25000" dirty="0" smtClean="0">
                <a:solidFill>
                  <a:srgbClr val="FF0000"/>
                </a:solidFill>
              </a:rPr>
              <a:t> </a:t>
            </a:r>
            <a:r>
              <a:rPr lang="en-US" sz="2800" dirty="0" smtClean="0">
                <a:solidFill>
                  <a:srgbClr val="FF0000"/>
                </a:solidFill>
              </a:rPr>
              <a:t>= 1.37 x 10</a:t>
            </a:r>
            <a:r>
              <a:rPr lang="en-US" sz="2800" baseline="30000" dirty="0" smtClean="0">
                <a:solidFill>
                  <a:srgbClr val="FF0000"/>
                </a:solidFill>
              </a:rPr>
              <a:t>-3</a:t>
            </a:r>
            <a:r>
              <a:rPr lang="en-US" sz="2800" dirty="0" smtClean="0">
                <a:solidFill>
                  <a:srgbClr val="FF0000"/>
                </a:solidFill>
              </a:rPr>
              <a:t>. It </a:t>
            </a:r>
            <a:r>
              <a:rPr lang="en-US" sz="2800" dirty="0" smtClean="0">
                <a:solidFill>
                  <a:srgbClr val="FF0000"/>
                </a:solidFill>
              </a:rPr>
              <a:t>is a stronger acid because the </a:t>
            </a:r>
            <a:r>
              <a:rPr lang="en-US" sz="2800" dirty="0" err="1" smtClean="0">
                <a:solidFill>
                  <a:srgbClr val="FF0000"/>
                </a:solidFill>
              </a:rPr>
              <a:t>K</a:t>
            </a:r>
            <a:r>
              <a:rPr lang="en-US" sz="2800" baseline="-25000" dirty="0" err="1" smtClean="0">
                <a:solidFill>
                  <a:srgbClr val="FF0000"/>
                </a:solidFill>
              </a:rPr>
              <a:t>a</a:t>
            </a:r>
            <a:r>
              <a:rPr lang="en-US" sz="2800" dirty="0" smtClean="0">
                <a:solidFill>
                  <a:srgbClr val="FF0000"/>
                </a:solidFill>
              </a:rPr>
              <a:t> is larger</a:t>
            </a:r>
          </a:p>
        </p:txBody>
      </p:sp>
    </p:spTree>
    <p:extLst>
      <p:ext uri="{BB962C8B-B14F-4D97-AF65-F5344CB8AC3E}">
        <p14:creationId xmlns:p14="http://schemas.microsoft.com/office/powerpoint/2010/main" val="3248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364380" y="2941577"/>
            <a:ext cx="9365064" cy="1107996"/>
          </a:xfrm>
          <a:prstGeom prst="rect">
            <a:avLst/>
          </a:prstGeom>
          <a:noFill/>
        </p:spPr>
        <p:txBody>
          <a:bodyPr wrap="none" lIns="91440" tIns="45720" rIns="91440" bIns="45720">
            <a:spAutoFit/>
          </a:bodyPr>
          <a:lstStyle/>
          <a:p>
            <a:pPr algn="ctr"/>
            <a:r>
              <a:rPr lang="en-US" sz="6600" b="1" dirty="0">
                <a:ln w="9525">
                  <a:solidFill>
                    <a:prstClr val="white"/>
                  </a:solidFill>
                  <a:prstDash val="solid"/>
                </a:ln>
                <a:solidFill>
                  <a:prstClr val="black"/>
                </a:solidFill>
                <a:effectLst>
                  <a:outerShdw blurRad="12700" dist="38100" dir="2700000" algn="tl" rotWithShape="0">
                    <a:prstClr val="white">
                      <a:lumMod val="50000"/>
                    </a:prstClr>
                  </a:outerShdw>
                </a:effectLst>
              </a:rPr>
              <a:t>Independent Practice </a:t>
            </a:r>
          </a:p>
        </p:txBody>
      </p:sp>
    </p:spTree>
    <p:extLst>
      <p:ext uri="{BB962C8B-B14F-4D97-AF65-F5344CB8AC3E}">
        <p14:creationId xmlns:p14="http://schemas.microsoft.com/office/powerpoint/2010/main" val="22316889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2228045" y="2133600"/>
            <a:ext cx="9482692" cy="3777622"/>
          </a:xfrm>
        </p:spPr>
        <p:txBody>
          <a:bodyPr/>
          <a:lstStyle/>
          <a:p>
            <a:endParaRPr lang="en-US" sz="2800" dirty="0" smtClean="0"/>
          </a:p>
          <a:p>
            <a:r>
              <a:rPr lang="en-US" sz="2800" dirty="0"/>
              <a:t>What </a:t>
            </a:r>
            <a:r>
              <a:rPr lang="en-US" sz="2800" dirty="0" smtClean="0"/>
              <a:t>do </a:t>
            </a:r>
            <a:r>
              <a:rPr lang="en-US" sz="2800" dirty="0" err="1"/>
              <a:t>K</a:t>
            </a:r>
            <a:r>
              <a:rPr lang="en-US" sz="2800" baseline="-25000" dirty="0" err="1"/>
              <a:t>a</a:t>
            </a:r>
            <a:r>
              <a:rPr lang="en-US" sz="2800" dirty="0"/>
              <a:t> and K</a:t>
            </a:r>
            <a:r>
              <a:rPr lang="en-US" sz="2800" baseline="-25000" dirty="0"/>
              <a:t>b</a:t>
            </a:r>
            <a:r>
              <a:rPr lang="en-US" sz="2800" dirty="0"/>
              <a:t> tell us?  </a:t>
            </a:r>
          </a:p>
          <a:p>
            <a:pPr marL="0" indent="0">
              <a:buNone/>
            </a:pPr>
            <a:endParaRPr lang="en-US" sz="2800" dirty="0"/>
          </a:p>
          <a:p>
            <a:r>
              <a:rPr lang="en-US" sz="2800" dirty="0"/>
              <a:t>Complete the sentence:  A _________ </a:t>
            </a:r>
            <a:r>
              <a:rPr lang="en-US" sz="2800" dirty="0" err="1"/>
              <a:t>K</a:t>
            </a:r>
            <a:r>
              <a:rPr lang="en-US" sz="2800" baseline="-25000" dirty="0" err="1"/>
              <a:t>a</a:t>
            </a:r>
            <a:r>
              <a:rPr lang="en-US" sz="2800" dirty="0"/>
              <a:t> is a stronger acid</a:t>
            </a:r>
          </a:p>
          <a:p>
            <a:pPr marL="0" indent="0">
              <a:buNone/>
            </a:pPr>
            <a:endParaRPr lang="en-US" sz="2800" dirty="0"/>
          </a:p>
        </p:txBody>
      </p:sp>
    </p:spTree>
    <p:extLst>
      <p:ext uri="{BB962C8B-B14F-4D97-AF65-F5344CB8AC3E}">
        <p14:creationId xmlns:p14="http://schemas.microsoft.com/office/powerpoint/2010/main" val="27065578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86" y="133422"/>
            <a:ext cx="8596668" cy="1320800"/>
          </a:xfrm>
        </p:spPr>
        <p:txBody>
          <a:bodyPr/>
          <a:lstStyle/>
          <a:p>
            <a:r>
              <a:rPr lang="en-US" dirty="0" smtClean="0">
                <a:solidFill>
                  <a:srgbClr val="002060"/>
                </a:solidFill>
              </a:rPr>
              <a:t>Warm Up: 4 Minutes</a:t>
            </a:r>
            <a:endParaRPr lang="en-US" dirty="0">
              <a:solidFill>
                <a:srgbClr val="002060"/>
              </a:solidFill>
            </a:endParaRPr>
          </a:p>
        </p:txBody>
      </p:sp>
      <p:sp>
        <p:nvSpPr>
          <p:cNvPr id="7" name="Title 1"/>
          <p:cNvSpPr txBox="1">
            <a:spLocks/>
          </p:cNvSpPr>
          <p:nvPr/>
        </p:nvSpPr>
        <p:spPr>
          <a:xfrm>
            <a:off x="380486" y="1584045"/>
            <a:ext cx="7284337"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1711745" y="77335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1318284" y="2329829"/>
            <a:ext cx="11000464" cy="3539430"/>
          </a:xfrm>
          <a:prstGeom prst="rect">
            <a:avLst/>
          </a:prstGeom>
          <a:noFill/>
        </p:spPr>
        <p:txBody>
          <a:bodyPr wrap="square" rtlCol="0">
            <a:spAutoFit/>
          </a:bodyPr>
          <a:lstStyle/>
          <a:p>
            <a:r>
              <a:rPr lang="en-US" sz="2800" dirty="0" smtClean="0"/>
              <a:t>Three different basic solutions are analyzed from the lab closet.  The K</a:t>
            </a:r>
            <a:r>
              <a:rPr lang="en-US" sz="2800" baseline="-25000" dirty="0" smtClean="0"/>
              <a:t>b</a:t>
            </a:r>
            <a:r>
              <a:rPr lang="en-US" sz="2800" dirty="0" smtClean="0"/>
              <a:t> values for each solution is shown below:</a:t>
            </a:r>
          </a:p>
          <a:p>
            <a:endParaRPr lang="en-US" sz="2800" dirty="0">
              <a:solidFill>
                <a:prstClr val="black"/>
              </a:solidFill>
            </a:endParaRPr>
          </a:p>
          <a:p>
            <a:pPr lvl="1"/>
            <a:r>
              <a:rPr lang="en-US" sz="2800" dirty="0" smtClean="0">
                <a:solidFill>
                  <a:prstClr val="black"/>
                </a:solidFill>
              </a:rPr>
              <a:t>Solution #1: 4.51 x 10</a:t>
            </a:r>
            <a:r>
              <a:rPr lang="en-US" sz="2800" baseline="30000" dirty="0" smtClean="0">
                <a:solidFill>
                  <a:prstClr val="black"/>
                </a:solidFill>
              </a:rPr>
              <a:t>-6</a:t>
            </a:r>
            <a:endParaRPr lang="en-US" sz="2800" dirty="0" smtClean="0">
              <a:solidFill>
                <a:prstClr val="black"/>
              </a:solidFill>
            </a:endParaRPr>
          </a:p>
          <a:p>
            <a:pPr lvl="1"/>
            <a:r>
              <a:rPr lang="en-US" sz="2800" dirty="0" smtClean="0">
                <a:solidFill>
                  <a:prstClr val="black"/>
                </a:solidFill>
              </a:rPr>
              <a:t>Solution #2: 3.10 x 10</a:t>
            </a:r>
            <a:r>
              <a:rPr lang="en-US" sz="2800" baseline="30000" dirty="0" smtClean="0">
                <a:solidFill>
                  <a:prstClr val="black"/>
                </a:solidFill>
              </a:rPr>
              <a:t>-2</a:t>
            </a:r>
            <a:endParaRPr lang="en-US" sz="2800" dirty="0" smtClean="0">
              <a:solidFill>
                <a:prstClr val="black"/>
              </a:solidFill>
            </a:endParaRPr>
          </a:p>
          <a:p>
            <a:pPr lvl="1"/>
            <a:r>
              <a:rPr lang="en-US" sz="2800" dirty="0" smtClean="0">
                <a:solidFill>
                  <a:prstClr val="black"/>
                </a:solidFill>
              </a:rPr>
              <a:t>Solution #3: 9.08 x 10</a:t>
            </a:r>
            <a:r>
              <a:rPr lang="en-US" sz="2800" baseline="30000" dirty="0" smtClean="0">
                <a:solidFill>
                  <a:prstClr val="black"/>
                </a:solidFill>
              </a:rPr>
              <a:t>-5</a:t>
            </a:r>
            <a:endParaRPr lang="en-US" sz="2800" dirty="0" smtClean="0">
              <a:solidFill>
                <a:prstClr val="black"/>
              </a:solidFill>
            </a:endParaRPr>
          </a:p>
          <a:p>
            <a:pPr lvl="1"/>
            <a:endParaRPr lang="en-US" sz="2800" dirty="0">
              <a:solidFill>
                <a:prstClr val="black"/>
              </a:solidFill>
            </a:endParaRPr>
          </a:p>
          <a:p>
            <a:r>
              <a:rPr lang="en-US" sz="2800" dirty="0" smtClean="0">
                <a:solidFill>
                  <a:prstClr val="black"/>
                </a:solidFill>
              </a:rPr>
              <a:t>Order the solutions from least basic to most basic</a:t>
            </a:r>
            <a:endParaRPr lang="en-US" sz="28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white"/>
                </a:solidFill>
              </a:rPr>
              <a:t>Write the Learning Target</a:t>
            </a:r>
          </a:p>
        </p:txBody>
      </p:sp>
    </p:spTree>
    <p:extLst>
      <p:ext uri="{BB962C8B-B14F-4D97-AF65-F5344CB8AC3E}">
        <p14:creationId xmlns:p14="http://schemas.microsoft.com/office/powerpoint/2010/main" val="5467123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800" dirty="0" smtClean="0"/>
              <a:t>Warm Up: </a:t>
            </a:r>
            <a:r>
              <a:rPr lang="en-US" sz="2800" dirty="0"/>
              <a:t>6</a:t>
            </a:r>
            <a:r>
              <a:rPr lang="en-US" sz="2800" dirty="0" smtClean="0"/>
              <a:t> Minutes</a:t>
            </a:r>
          </a:p>
          <a:p>
            <a:r>
              <a:rPr lang="en-US" sz="2800" dirty="0" smtClean="0"/>
              <a:t>Acid/Base Quiz: 37 Minutes</a:t>
            </a:r>
          </a:p>
          <a:p>
            <a:r>
              <a:rPr lang="en-US" sz="2800" dirty="0" smtClean="0"/>
              <a:t>Closing: </a:t>
            </a:r>
            <a:r>
              <a:rPr lang="en-US" sz="2800" dirty="0"/>
              <a:t>2</a:t>
            </a:r>
            <a:r>
              <a:rPr lang="en-US" sz="2800" dirty="0" smtClean="0"/>
              <a:t> Minutes</a:t>
            </a:r>
          </a:p>
          <a:p>
            <a:pPr marL="0" indent="0">
              <a:buNone/>
            </a:pPr>
            <a:endParaRPr lang="en-US" sz="2800" dirty="0"/>
          </a:p>
        </p:txBody>
      </p:sp>
    </p:spTree>
    <p:extLst>
      <p:ext uri="{BB962C8B-B14F-4D97-AF65-F5344CB8AC3E}">
        <p14:creationId xmlns:p14="http://schemas.microsoft.com/office/powerpoint/2010/main" val="21594945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Material Covered on Quiz</a:t>
            </a:r>
            <a:endParaRPr lang="en-US" dirty="0">
              <a:solidFill>
                <a:srgbClr val="002060"/>
              </a:solidFill>
            </a:endParaRPr>
          </a:p>
        </p:txBody>
      </p:sp>
      <p:sp>
        <p:nvSpPr>
          <p:cNvPr id="3" name="Content Placeholder 2"/>
          <p:cNvSpPr>
            <a:spLocks noGrp="1"/>
          </p:cNvSpPr>
          <p:nvPr>
            <p:ph idx="1"/>
          </p:nvPr>
        </p:nvSpPr>
        <p:spPr>
          <a:xfrm>
            <a:off x="2266483" y="1730189"/>
            <a:ext cx="8915400" cy="3777622"/>
          </a:xfrm>
        </p:spPr>
        <p:txBody>
          <a:bodyPr>
            <a:normAutofit/>
          </a:bodyPr>
          <a:lstStyle/>
          <a:p>
            <a:r>
              <a:rPr lang="en-US" sz="3200" dirty="0" smtClean="0"/>
              <a:t>Properties of Acids and Bases</a:t>
            </a:r>
          </a:p>
          <a:p>
            <a:r>
              <a:rPr lang="en-US" sz="3200" dirty="0" smtClean="0"/>
              <a:t>Arrhenius and </a:t>
            </a:r>
            <a:r>
              <a:rPr lang="en-US" sz="3200" dirty="0" err="1" smtClean="0"/>
              <a:t>Bronsted</a:t>
            </a:r>
            <a:r>
              <a:rPr lang="en-US" sz="3200" dirty="0" smtClean="0"/>
              <a:t>-Lowry Definitions</a:t>
            </a:r>
          </a:p>
          <a:p>
            <a:r>
              <a:rPr lang="en-US" sz="3200" dirty="0" smtClean="0"/>
              <a:t>Classifying Reactions</a:t>
            </a:r>
          </a:p>
          <a:p>
            <a:r>
              <a:rPr lang="en-US" sz="3200" dirty="0" smtClean="0"/>
              <a:t>pH scale</a:t>
            </a:r>
          </a:p>
          <a:p>
            <a:r>
              <a:rPr lang="en-US" sz="3200" dirty="0" smtClean="0"/>
              <a:t>pH Calculations (pH, </a:t>
            </a:r>
            <a:r>
              <a:rPr lang="en-US" sz="3200" dirty="0" err="1" smtClean="0"/>
              <a:t>pOH</a:t>
            </a:r>
            <a:r>
              <a:rPr lang="en-US" sz="3200" dirty="0" smtClean="0"/>
              <a:t>, [H</a:t>
            </a:r>
            <a:r>
              <a:rPr lang="en-US" sz="3200" baseline="30000" dirty="0" smtClean="0"/>
              <a:t>+</a:t>
            </a:r>
            <a:r>
              <a:rPr lang="en-US" sz="3200" dirty="0" smtClean="0"/>
              <a:t>], [OH</a:t>
            </a:r>
            <a:r>
              <a:rPr lang="en-US" sz="3200" baseline="30000" dirty="0" smtClean="0"/>
              <a:t>-</a:t>
            </a:r>
            <a:r>
              <a:rPr lang="en-US" sz="3200" dirty="0" smtClean="0"/>
              <a:t>])</a:t>
            </a:r>
          </a:p>
          <a:p>
            <a:r>
              <a:rPr lang="en-US" sz="3200" dirty="0" smtClean="0"/>
              <a:t>Strengths of Acids and Bases</a:t>
            </a:r>
          </a:p>
        </p:txBody>
      </p:sp>
    </p:spTree>
    <p:extLst>
      <p:ext uri="{BB962C8B-B14F-4D97-AF65-F5344CB8AC3E}">
        <p14:creationId xmlns:p14="http://schemas.microsoft.com/office/powerpoint/2010/main" val="17647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put this in our calculator?</a:t>
            </a:r>
            <a:endParaRPr lang="en-US" dirty="0"/>
          </a:p>
        </p:txBody>
      </p:sp>
      <p:sp>
        <p:nvSpPr>
          <p:cNvPr id="3" name="Content Placeholder 2"/>
          <p:cNvSpPr>
            <a:spLocks noGrp="1"/>
          </p:cNvSpPr>
          <p:nvPr>
            <p:ph idx="1"/>
          </p:nvPr>
        </p:nvSpPr>
        <p:spPr>
          <a:xfrm>
            <a:off x="3583823" y="2159067"/>
            <a:ext cx="8915400" cy="3777622"/>
          </a:xfrm>
        </p:spPr>
        <p:txBody>
          <a:bodyPr>
            <a:normAutofit/>
          </a:bodyPr>
          <a:lstStyle/>
          <a:p>
            <a:r>
              <a:rPr lang="en-US" sz="2800" dirty="0" smtClean="0"/>
              <a:t>pH = -log[H</a:t>
            </a:r>
            <a:r>
              <a:rPr lang="en-US" sz="2800" baseline="30000" dirty="0" smtClean="0"/>
              <a:t>+</a:t>
            </a:r>
            <a:r>
              <a:rPr lang="en-US" sz="2800" dirty="0" smtClean="0"/>
              <a:t>]</a:t>
            </a:r>
          </a:p>
          <a:p>
            <a:endParaRPr lang="en-US" sz="2800" dirty="0"/>
          </a:p>
          <a:p>
            <a:pPr marL="0" indent="0">
              <a:buNone/>
            </a:pPr>
            <a:endParaRPr lang="en-US" sz="2800" dirty="0"/>
          </a:p>
        </p:txBody>
      </p:sp>
      <p:pic>
        <p:nvPicPr>
          <p:cNvPr id="5" name="Picture 4"/>
          <p:cNvPicPr>
            <a:picLocks noChangeAspect="1"/>
          </p:cNvPicPr>
          <p:nvPr/>
        </p:nvPicPr>
        <p:blipFill rotWithShape="1">
          <a:blip r:embed="rId2"/>
          <a:srcRect l="21272" t="38651" r="63316" b="10471"/>
          <a:stretch/>
        </p:blipFill>
        <p:spPr>
          <a:xfrm>
            <a:off x="192505" y="1264554"/>
            <a:ext cx="2967790" cy="5508215"/>
          </a:xfrm>
          <a:prstGeom prst="rect">
            <a:avLst/>
          </a:prstGeom>
        </p:spPr>
      </p:pic>
    </p:spTree>
    <p:extLst>
      <p:ext uri="{BB962C8B-B14F-4D97-AF65-F5344CB8AC3E}">
        <p14:creationId xmlns:p14="http://schemas.microsoft.com/office/powerpoint/2010/main" val="8222607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Goal</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dirty="0" smtClean="0"/>
              <a:t>To demonstrate mastery, we are shooting for</a:t>
            </a:r>
          </a:p>
          <a:p>
            <a:endParaRPr lang="en-US" sz="2400" dirty="0"/>
          </a:p>
          <a:p>
            <a:endParaRPr lang="en-US" sz="2400" dirty="0" smtClean="0"/>
          </a:p>
          <a:p>
            <a:endParaRPr lang="en-US" sz="2400" dirty="0"/>
          </a:p>
          <a:p>
            <a:pPr marL="0" indent="0">
              <a:buNone/>
            </a:pPr>
            <a:endParaRPr lang="en-US" sz="2400" dirty="0"/>
          </a:p>
          <a:p>
            <a:pPr marL="0" indent="0">
              <a:buNone/>
            </a:pPr>
            <a:endParaRPr lang="en-US" sz="2400" dirty="0"/>
          </a:p>
        </p:txBody>
      </p:sp>
      <p:sp>
        <p:nvSpPr>
          <p:cNvPr id="4" name="Rectangle 3"/>
          <p:cNvSpPr/>
          <p:nvPr/>
        </p:nvSpPr>
        <p:spPr>
          <a:xfrm>
            <a:off x="3914200" y="3029803"/>
            <a:ext cx="2432009" cy="1446550"/>
          </a:xfrm>
          <a:prstGeom prst="rect">
            <a:avLst/>
          </a:prstGeom>
          <a:noFill/>
        </p:spPr>
        <p:txBody>
          <a:bodyPr wrap="square" lIns="91440" tIns="45720" rIns="91440" bIns="45720">
            <a:spAutoFit/>
          </a:bodyPr>
          <a:lstStyle/>
          <a:p>
            <a:pPr algn="ctr"/>
            <a:r>
              <a:rPr lang="en-US" sz="8800" b="1" dirty="0">
                <a:ln w="9525">
                  <a:solidFill>
                    <a:prstClr val="white"/>
                  </a:solidFill>
                  <a:prstDash val="solid"/>
                </a:ln>
                <a:solidFill>
                  <a:srgbClr val="C00000"/>
                </a:solidFill>
                <a:effectLst>
                  <a:outerShdw blurRad="12700" dist="38100" dir="2700000" algn="tl" rotWithShape="0">
                    <a:prstClr val="white">
                      <a:lumMod val="50000"/>
                    </a:prstClr>
                  </a:outerShdw>
                </a:effectLst>
              </a:rPr>
              <a:t>85%</a:t>
            </a:r>
          </a:p>
        </p:txBody>
      </p:sp>
    </p:spTree>
    <p:extLst>
      <p:ext uri="{BB962C8B-B14F-4D97-AF65-F5344CB8AC3E}">
        <p14:creationId xmlns:p14="http://schemas.microsoft.com/office/powerpoint/2010/main" val="17169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Check Point</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400" dirty="0"/>
              <a:t>What is your goal for this </a:t>
            </a:r>
            <a:r>
              <a:rPr lang="en-US" sz="2400" dirty="0" smtClean="0"/>
              <a:t>quiz</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Rectangle 3"/>
          <p:cNvSpPr/>
          <p:nvPr/>
        </p:nvSpPr>
        <p:spPr>
          <a:xfrm>
            <a:off x="4286606" y="3208353"/>
            <a:ext cx="1470274" cy="923330"/>
          </a:xfrm>
          <a:prstGeom prst="rect">
            <a:avLst/>
          </a:prstGeom>
          <a:noFill/>
        </p:spPr>
        <p:txBody>
          <a:bodyPr wrap="none" lIns="91440" tIns="45720" rIns="91440" bIns="45720">
            <a:spAutoFit/>
          </a:bodyPr>
          <a:lstStyle/>
          <a:p>
            <a:pPr algn="ct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rPr>
              <a:t>85%</a:t>
            </a:r>
          </a:p>
        </p:txBody>
      </p:sp>
    </p:spTree>
    <p:extLst>
      <p:ext uri="{BB962C8B-B14F-4D97-AF65-F5344CB8AC3E}">
        <p14:creationId xmlns:p14="http://schemas.microsoft.com/office/powerpoint/2010/main" val="41931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Expectations for Quiz</a:t>
            </a:r>
            <a:endParaRPr lang="en-US" dirty="0">
              <a:solidFill>
                <a:srgbClr val="002060"/>
              </a:solidFill>
            </a:endParaRPr>
          </a:p>
        </p:txBody>
      </p:sp>
      <p:sp>
        <p:nvSpPr>
          <p:cNvPr id="3" name="Content Placeholder 2"/>
          <p:cNvSpPr>
            <a:spLocks noGrp="1"/>
          </p:cNvSpPr>
          <p:nvPr>
            <p:ph idx="1"/>
          </p:nvPr>
        </p:nvSpPr>
        <p:spPr>
          <a:xfrm>
            <a:off x="1733782" y="1542499"/>
            <a:ext cx="8763000" cy="4800600"/>
          </a:xfrm>
        </p:spPr>
        <p:txBody>
          <a:bodyPr/>
          <a:lstStyle/>
          <a:p>
            <a:pPr marL="0" indent="0">
              <a:buNone/>
              <a:defRPr/>
            </a:pPr>
            <a:r>
              <a:rPr lang="en-US" sz="3200" dirty="0" smtClean="0"/>
              <a:t>Clear your desk of everything except a....</a:t>
            </a:r>
          </a:p>
          <a:p>
            <a:pPr>
              <a:buFont typeface="Wingdings 2" panose="05020102010507070707" pitchFamily="18" charset="2"/>
              <a:buNone/>
              <a:defRPr/>
            </a:pPr>
            <a:endParaRPr lang="en-US" sz="3200" dirty="0" smtClean="0"/>
          </a:p>
          <a:p>
            <a:pPr marL="596900" indent="-514350">
              <a:buClr>
                <a:srgbClr val="002060"/>
              </a:buClr>
              <a:buFont typeface="+mj-lt"/>
              <a:buAutoNum type="arabicPeriod"/>
              <a:defRPr/>
            </a:pPr>
            <a:r>
              <a:rPr lang="en-US" sz="3200" dirty="0" smtClean="0"/>
              <a:t>Writing Utensil</a:t>
            </a:r>
          </a:p>
          <a:p>
            <a:pPr marL="596900" indent="-514350">
              <a:buClr>
                <a:srgbClr val="002060"/>
              </a:buClr>
              <a:buFont typeface="+mj-lt"/>
              <a:buAutoNum type="arabicPeriod"/>
              <a:defRPr/>
            </a:pPr>
            <a:r>
              <a:rPr lang="en-US" sz="3200" dirty="0" smtClean="0"/>
              <a:t>Calculator</a:t>
            </a:r>
          </a:p>
          <a:p>
            <a:pPr marL="596900" indent="-514350">
              <a:buClr>
                <a:srgbClr val="002060"/>
              </a:buClr>
              <a:buFont typeface="+mj-lt"/>
              <a:buAutoNum type="arabicPeriod"/>
              <a:defRPr/>
            </a:pPr>
            <a:r>
              <a:rPr lang="en-US" sz="3200" dirty="0" smtClean="0"/>
              <a:t>Periodic Table</a:t>
            </a:r>
          </a:p>
        </p:txBody>
      </p:sp>
      <p:sp>
        <p:nvSpPr>
          <p:cNvPr id="4" name="Title 1"/>
          <p:cNvSpPr txBox="1">
            <a:spLocks/>
          </p:cNvSpPr>
          <p:nvPr/>
        </p:nvSpPr>
        <p:spPr>
          <a:xfrm>
            <a:off x="1722692" y="5022299"/>
            <a:ext cx="939802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smtClean="0">
                <a:solidFill>
                  <a:srgbClr val="C00000"/>
                </a:solidFill>
              </a:rPr>
              <a:t>All backpacks and binders on the floor</a:t>
            </a:r>
            <a:endParaRPr lang="en-US" dirty="0">
              <a:solidFill>
                <a:srgbClr val="C00000"/>
              </a:solidFill>
            </a:endParaRPr>
          </a:p>
        </p:txBody>
      </p:sp>
    </p:spTree>
    <p:extLst>
      <p:ext uri="{BB962C8B-B14F-4D97-AF65-F5344CB8AC3E}">
        <p14:creationId xmlns:p14="http://schemas.microsoft.com/office/powerpoint/2010/main" val="928508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Expectations</a:t>
            </a:r>
            <a:endParaRPr lang="en-US" dirty="0">
              <a:solidFill>
                <a:srgbClr val="002060"/>
              </a:solidFill>
            </a:endParaRPr>
          </a:p>
        </p:txBody>
      </p:sp>
      <p:sp>
        <p:nvSpPr>
          <p:cNvPr id="3" name="Content Placeholder 2"/>
          <p:cNvSpPr>
            <a:spLocks noGrp="1"/>
          </p:cNvSpPr>
          <p:nvPr>
            <p:ph idx="1"/>
          </p:nvPr>
        </p:nvSpPr>
        <p:spPr>
          <a:xfrm>
            <a:off x="1901017" y="1549050"/>
            <a:ext cx="8596668" cy="3880773"/>
          </a:xfrm>
        </p:spPr>
        <p:txBody>
          <a:bodyPr>
            <a:normAutofit/>
          </a:bodyPr>
          <a:lstStyle/>
          <a:p>
            <a:r>
              <a:rPr lang="en-US" sz="3200" dirty="0" smtClean="0"/>
              <a:t>Students will keep eyes on own paper</a:t>
            </a:r>
          </a:p>
          <a:p>
            <a:pPr lvl="1"/>
            <a:r>
              <a:rPr lang="en-US" sz="2800" dirty="0" smtClean="0"/>
              <a:t>Cheating will result in an automatic </a:t>
            </a:r>
            <a:r>
              <a:rPr lang="en-US" sz="3600" dirty="0" smtClean="0">
                <a:solidFill>
                  <a:srgbClr val="C00000"/>
                </a:solidFill>
              </a:rPr>
              <a:t>ZERO</a:t>
            </a:r>
          </a:p>
          <a:p>
            <a:r>
              <a:rPr lang="en-US" sz="3200" dirty="0" smtClean="0"/>
              <a:t>Students will remain </a:t>
            </a:r>
            <a:r>
              <a:rPr lang="en-US" sz="3200" dirty="0" smtClean="0">
                <a:solidFill>
                  <a:srgbClr val="C00000"/>
                </a:solidFill>
              </a:rPr>
              <a:t>SILENT</a:t>
            </a:r>
            <a:r>
              <a:rPr lang="en-US" sz="3200" dirty="0" smtClean="0"/>
              <a:t> for the duration of the quiz</a:t>
            </a:r>
          </a:p>
        </p:txBody>
      </p:sp>
    </p:spTree>
    <p:extLst>
      <p:ext uri="{BB962C8B-B14F-4D97-AF65-F5344CB8AC3E}">
        <p14:creationId xmlns:p14="http://schemas.microsoft.com/office/powerpoint/2010/main" val="37260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satMod val="130000"/>
                  </a:schemeClr>
                </a:solidFill>
              </a:rPr>
              <a:t>Good Luck!!</a:t>
            </a:r>
            <a:endParaRPr lang="en-US" dirty="0">
              <a:solidFill>
                <a:schemeClr val="tx2">
                  <a:satMod val="13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096" y="1905000"/>
            <a:ext cx="4495344" cy="4495344"/>
          </a:xfrm>
          <a:prstGeom prst="rect">
            <a:avLst/>
          </a:prstGeom>
        </p:spPr>
      </p:pic>
    </p:spTree>
    <p:extLst>
      <p:ext uri="{BB962C8B-B14F-4D97-AF65-F5344CB8AC3E}">
        <p14:creationId xmlns:p14="http://schemas.microsoft.com/office/powerpoint/2010/main" val="807299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531" y="224213"/>
            <a:ext cx="3002924" cy="1143000"/>
          </a:xfrm>
        </p:spPr>
        <p:txBody>
          <a:bodyPr/>
          <a:lstStyle/>
          <a:p>
            <a:pPr>
              <a:defRPr/>
            </a:pPr>
            <a:r>
              <a:rPr lang="en-US" dirty="0" smtClean="0">
                <a:solidFill>
                  <a:srgbClr val="002060"/>
                </a:solidFill>
              </a:rPr>
              <a:t>Closing</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3600" dirty="0" smtClean="0"/>
              <a:t>How was your Quiz Today?</a:t>
            </a:r>
          </a:p>
          <a:p>
            <a:pPr marL="0" indent="0">
              <a:buNone/>
            </a:pPr>
            <a:endParaRPr lang="en-US" sz="3600" dirty="0"/>
          </a:p>
          <a:p>
            <a:pPr marL="0" indent="0">
              <a:buNone/>
            </a:pPr>
            <a:endParaRPr lang="en-US" sz="3600" dirty="0" smtClean="0"/>
          </a:p>
          <a:p>
            <a:r>
              <a:rPr lang="en-US" sz="3600" dirty="0" smtClean="0"/>
              <a:t>What topics do you feel you still need review on?</a:t>
            </a:r>
          </a:p>
        </p:txBody>
      </p:sp>
    </p:spTree>
    <p:extLst>
      <p:ext uri="{BB962C8B-B14F-4D97-AF65-F5344CB8AC3E}">
        <p14:creationId xmlns:p14="http://schemas.microsoft.com/office/powerpoint/2010/main" val="435191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3859</TotalTime>
  <Words>2987</Words>
  <Application>Microsoft Office PowerPoint</Application>
  <PresentationFormat>Widescreen</PresentationFormat>
  <Paragraphs>453</Paragraphs>
  <Slides>95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95</vt:i4>
      </vt:variant>
    </vt:vector>
  </HeadingPairs>
  <TitlesOfParts>
    <vt:vector size="105" baseType="lpstr">
      <vt:lpstr>Arial</vt:lpstr>
      <vt:lpstr>Calibri</vt:lpstr>
      <vt:lpstr>Calibri Light</vt:lpstr>
      <vt:lpstr>Cambria Math</vt:lpstr>
      <vt:lpstr>Century Gothic</vt:lpstr>
      <vt:lpstr>Wingdings</vt:lpstr>
      <vt:lpstr>Wingdings 2</vt:lpstr>
      <vt:lpstr>Wingdings 3</vt:lpstr>
      <vt:lpstr>Office Theme</vt:lpstr>
      <vt:lpstr>Wisp</vt:lpstr>
      <vt:lpstr>Week 31 Chemistry</vt:lpstr>
      <vt:lpstr>Warm Up: 4 Minutes</vt:lpstr>
      <vt:lpstr>Agenda</vt:lpstr>
      <vt:lpstr>pH Calculation-Part 1 Video</vt:lpstr>
      <vt:lpstr>What will you need for this lesson?</vt:lpstr>
      <vt:lpstr>Let’s Review…</vt:lpstr>
      <vt:lpstr>PowerPoint Presentation</vt:lpstr>
      <vt:lpstr>pH</vt:lpstr>
      <vt:lpstr>How do we put this in our calculator?</vt:lpstr>
      <vt:lpstr>Check Point</vt:lpstr>
      <vt:lpstr>Example 1:</vt:lpstr>
      <vt:lpstr>Example 2:</vt:lpstr>
      <vt:lpstr>Example 3:</vt:lpstr>
      <vt:lpstr>How can we find concentration?</vt:lpstr>
      <vt:lpstr>Example 3:</vt:lpstr>
      <vt:lpstr>Guided Practice</vt:lpstr>
      <vt:lpstr>Guided Practice #1:</vt:lpstr>
      <vt:lpstr>Guided Practice #2:</vt:lpstr>
      <vt:lpstr>Guided Practice #3:</vt:lpstr>
      <vt:lpstr>Guided Practice #4:</vt:lpstr>
      <vt:lpstr>PowerPoint Presentation</vt:lpstr>
      <vt:lpstr>Closing</vt:lpstr>
      <vt:lpstr>Warm Up: 4 Minutes</vt:lpstr>
      <vt:lpstr>Agenda</vt:lpstr>
      <vt:lpstr>pH Calculation-Part 2 Video</vt:lpstr>
      <vt:lpstr>What will you need for this lesson?</vt:lpstr>
      <vt:lpstr>Let’s Review…</vt:lpstr>
      <vt:lpstr>PowerPoint Presentation</vt:lpstr>
      <vt:lpstr>pOH</vt:lpstr>
      <vt:lpstr>How do we turn this into a pH?</vt:lpstr>
      <vt:lpstr>Check Point</vt:lpstr>
      <vt:lpstr>Check Point</vt:lpstr>
      <vt:lpstr>Example 1:</vt:lpstr>
      <vt:lpstr>Example 2:</vt:lpstr>
      <vt:lpstr>Example 3:</vt:lpstr>
      <vt:lpstr>Example 4:</vt:lpstr>
      <vt:lpstr>How can we find concentration?</vt:lpstr>
      <vt:lpstr>Example 4:</vt:lpstr>
      <vt:lpstr>Important!!</vt:lpstr>
      <vt:lpstr>Guided Practice</vt:lpstr>
      <vt:lpstr>Guided Practice #1:</vt:lpstr>
      <vt:lpstr>Guided Practice #2:</vt:lpstr>
      <vt:lpstr>Guided Practice #3:</vt:lpstr>
      <vt:lpstr>Guided Practice #4:</vt:lpstr>
      <vt:lpstr>PowerPoint Presentation</vt:lpstr>
      <vt:lpstr>Closing</vt:lpstr>
      <vt:lpstr>Warm Up: 4 Minutes</vt:lpstr>
      <vt:lpstr>Agenda</vt:lpstr>
      <vt:lpstr>Advanced pH Calculations Video</vt:lpstr>
      <vt:lpstr>What will you need for this lesson?</vt:lpstr>
      <vt:lpstr>Let’s go one step further…</vt:lpstr>
      <vt:lpstr>[H+]</vt:lpstr>
      <vt:lpstr>[OH-]</vt:lpstr>
      <vt:lpstr>Check Point</vt:lpstr>
      <vt:lpstr>How do we put this in our calculator?</vt:lpstr>
      <vt:lpstr>Example 1:</vt:lpstr>
      <vt:lpstr>Example 2:</vt:lpstr>
      <vt:lpstr>Example 3:</vt:lpstr>
      <vt:lpstr>Example 4:</vt:lpstr>
      <vt:lpstr>Guided Practice</vt:lpstr>
      <vt:lpstr>Guided Practice #1:</vt:lpstr>
      <vt:lpstr>Guided Practice #2:</vt:lpstr>
      <vt:lpstr>Guided Practice #3:</vt:lpstr>
      <vt:lpstr>Guided Practice #4:</vt:lpstr>
      <vt:lpstr>PowerPoint Presentation</vt:lpstr>
      <vt:lpstr>Closing</vt:lpstr>
      <vt:lpstr>Warm Up: 4 Minutes</vt:lpstr>
      <vt:lpstr>Agenda</vt:lpstr>
      <vt:lpstr>Degrees of Dissociation Video</vt:lpstr>
      <vt:lpstr>Are there different types of acids and bases?</vt:lpstr>
      <vt:lpstr>Strong Acids and Bases</vt:lpstr>
      <vt:lpstr>The Strong Acids and Bases</vt:lpstr>
      <vt:lpstr>About dissociation…</vt:lpstr>
      <vt:lpstr>Weak Acids and Bases</vt:lpstr>
      <vt:lpstr>Acid Dissociation Constant, Ka</vt:lpstr>
      <vt:lpstr>Base Dissociation Constant, Kb</vt:lpstr>
      <vt:lpstr>Study Tip</vt:lpstr>
      <vt:lpstr>Check Point </vt:lpstr>
      <vt:lpstr>Check Point</vt:lpstr>
      <vt:lpstr>Guided Practice</vt:lpstr>
      <vt:lpstr>Guided Practice #1:</vt:lpstr>
      <vt:lpstr>Guided Practice #2:</vt:lpstr>
      <vt:lpstr>Guided Practice #3:</vt:lpstr>
      <vt:lpstr>Guided Practice #4:</vt:lpstr>
      <vt:lpstr>PowerPoint Presentation</vt:lpstr>
      <vt:lpstr>Closing</vt:lpstr>
      <vt:lpstr>Warm Up: 4 Minutes</vt:lpstr>
      <vt:lpstr>Agenda</vt:lpstr>
      <vt:lpstr>Material Covered on Quiz</vt:lpstr>
      <vt:lpstr>Goal</vt:lpstr>
      <vt:lpstr>Check Point</vt:lpstr>
      <vt:lpstr>Expectations for Quiz</vt:lpstr>
      <vt:lpstr>Expectations</vt:lpstr>
      <vt:lpstr>Good Luck!!</vt:lpstr>
      <vt:lpstr>Closing</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31 Chemistry</dc:title>
  <dc:creator>Ghosh, Niloy</dc:creator>
  <cp:lastModifiedBy>Ghosh, Niloy</cp:lastModifiedBy>
  <cp:revision>147</cp:revision>
  <dcterms:created xsi:type="dcterms:W3CDTF">2014-04-12T13:41:23Z</dcterms:created>
  <dcterms:modified xsi:type="dcterms:W3CDTF">2014-04-16T22:11:32Z</dcterms:modified>
</cp:coreProperties>
</file>