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7" r:id="rId3"/>
    <p:sldId id="278" r:id="rId4"/>
    <p:sldId id="256" r:id="rId5"/>
    <p:sldId id="279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80" r:id="rId21"/>
    <p:sldId id="271" r:id="rId22"/>
    <p:sldId id="272" r:id="rId23"/>
    <p:sldId id="273" r:id="rId24"/>
    <p:sldId id="274" r:id="rId25"/>
    <p:sldId id="275" r:id="rId26"/>
    <p:sldId id="276" r:id="rId27"/>
    <p:sldId id="281" r:id="rId28"/>
    <p:sldId id="282" r:id="rId29"/>
    <p:sldId id="283" r:id="rId30"/>
    <p:sldId id="291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311" r:id="rId46"/>
    <p:sldId id="299" r:id="rId47"/>
    <p:sldId id="312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36" r:id="rId73"/>
    <p:sldId id="337" r:id="rId74"/>
    <p:sldId id="326" r:id="rId75"/>
    <p:sldId id="327" r:id="rId76"/>
    <p:sldId id="328" r:id="rId77"/>
    <p:sldId id="329" r:id="rId78"/>
    <p:sldId id="330" r:id="rId79"/>
    <p:sldId id="331" r:id="rId80"/>
    <p:sldId id="332" r:id="rId81"/>
    <p:sldId id="333" r:id="rId82"/>
    <p:sldId id="334" r:id="rId83"/>
    <p:sldId id="335" r:id="rId8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slide" Target="slides/slide82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C9CD-2F13-40A0-9312-D7D40A1A4D29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F776-5B4E-4C0C-8DD4-76C9115C1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15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C9CD-2F13-40A0-9312-D7D40A1A4D29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F776-5B4E-4C0C-8DD4-76C9115C1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34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C9CD-2F13-40A0-9312-D7D40A1A4D29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F776-5B4E-4C0C-8DD4-76C9115C1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16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141C-4423-40E9-A75E-8E7B975F60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6FA6EE6-FC47-4E85-B69C-F8C750AF1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52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141C-4423-40E9-A75E-8E7B975F60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6EE6-FC47-4E85-B69C-F8C750AF1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56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141C-4423-40E9-A75E-8E7B975F60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FA6EE6-FC47-4E85-B69C-F8C750AF1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81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141C-4423-40E9-A75E-8E7B975F60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6FA6EE6-FC47-4E85-B69C-F8C750AF1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9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141C-4423-40E9-A75E-8E7B975F60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6FA6EE6-FC47-4E85-B69C-F8C750AF1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22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141C-4423-40E9-A75E-8E7B975F60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6EE6-FC47-4E85-B69C-F8C750AF1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985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141C-4423-40E9-A75E-8E7B975F60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6EE6-FC47-4E85-B69C-F8C750AF1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685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141C-4423-40E9-A75E-8E7B975F60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6EE6-FC47-4E85-B69C-F8C750AF1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1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C9CD-2F13-40A0-9312-D7D40A1A4D29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F776-5B4E-4C0C-8DD4-76C9115C1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36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141C-4423-40E9-A75E-8E7B975F60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FA6EE6-FC47-4E85-B69C-F8C750AF1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243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141C-4423-40E9-A75E-8E7B975F60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FA6EE6-FC47-4E85-B69C-F8C750AF1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02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141C-4423-40E9-A75E-8E7B975F60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FA6EE6-FC47-4E85-B69C-F8C750AF17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8014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141C-4423-40E9-A75E-8E7B975F60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FA6EE6-FC47-4E85-B69C-F8C750AF1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17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141C-4423-40E9-A75E-8E7B975F60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FA6EE6-FC47-4E85-B69C-F8C750AF17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36942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141C-4423-40E9-A75E-8E7B975F60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FA6EE6-FC47-4E85-B69C-F8C750AF1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156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141C-4423-40E9-A75E-8E7B975F60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6EE6-FC47-4E85-B69C-F8C750AF1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035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141C-4423-40E9-A75E-8E7B975F60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6EE6-FC47-4E85-B69C-F8C750AF1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7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C9CD-2F13-40A0-9312-D7D40A1A4D29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F776-5B4E-4C0C-8DD4-76C9115C1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84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C9CD-2F13-40A0-9312-D7D40A1A4D29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F776-5B4E-4C0C-8DD4-76C9115C1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89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C9CD-2F13-40A0-9312-D7D40A1A4D29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F776-5B4E-4C0C-8DD4-76C9115C1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89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C9CD-2F13-40A0-9312-D7D40A1A4D29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F776-5B4E-4C0C-8DD4-76C9115C1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71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C9CD-2F13-40A0-9312-D7D40A1A4D29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F776-5B4E-4C0C-8DD4-76C9115C1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35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C9CD-2F13-40A0-9312-D7D40A1A4D29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F776-5B4E-4C0C-8DD4-76C9115C1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C9CD-2F13-40A0-9312-D7D40A1A4D29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F776-5B4E-4C0C-8DD4-76C9115C1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92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0C9CD-2F13-40A0-9312-D7D40A1A4D29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8F776-5B4E-4C0C-8DD4-76C9115C1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9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6141C-4423-40E9-A75E-8E7B975F60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6FA6EE6-FC47-4E85-B69C-F8C750AF1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71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Acids, Types of Reactions, pH, Career Planning</a:t>
            </a:r>
          </a:p>
        </p:txBody>
      </p:sp>
      <p:sp>
        <p:nvSpPr>
          <p:cNvPr id="7171" name="Title 1"/>
          <p:cNvSpPr>
            <a:spLocks noGrp="1"/>
          </p:cNvSpPr>
          <p:nvPr>
            <p:ph type="ctrTitle"/>
          </p:nvPr>
        </p:nvSpPr>
        <p:spPr>
          <a:xfrm>
            <a:off x="2429450" y="2688385"/>
            <a:ext cx="9995632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Week 30 Chemistry</a:t>
            </a:r>
            <a:endParaRPr dirty="0" smtClean="0"/>
          </a:p>
        </p:txBody>
      </p:sp>
    </p:spTree>
    <p:extLst>
      <p:ext uri="{BB962C8B-B14F-4D97-AF65-F5344CB8AC3E}">
        <p14:creationId xmlns:p14="http://schemas.microsoft.com/office/powerpoint/2010/main" val="89148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7"/>
    </mc:Choice>
    <mc:Fallback xmlns="">
      <p:transition spd="slow" advTm="157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Arrhenius Acid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1540" y="1768531"/>
            <a:ext cx="9229749" cy="454015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Hydrogen-containing compounds that ionize to yield </a:t>
            </a:r>
            <a:r>
              <a:rPr lang="en-US" sz="3200" dirty="0">
                <a:solidFill>
                  <a:srgbClr val="FF0000"/>
                </a:solidFill>
              </a:rPr>
              <a:t>h</a:t>
            </a:r>
            <a:r>
              <a:rPr lang="en-US" sz="3200" dirty="0" smtClean="0">
                <a:solidFill>
                  <a:srgbClr val="FF0000"/>
                </a:solidFill>
              </a:rPr>
              <a:t>ydrogen ions, (H</a:t>
            </a:r>
            <a:r>
              <a:rPr lang="en-US" sz="3200" baseline="30000" dirty="0" smtClean="0">
                <a:solidFill>
                  <a:srgbClr val="FF0000"/>
                </a:solidFill>
              </a:rPr>
              <a:t>+</a:t>
            </a:r>
            <a:r>
              <a:rPr lang="en-US" sz="3200" dirty="0" smtClean="0">
                <a:solidFill>
                  <a:srgbClr val="FF0000"/>
                </a:solidFill>
              </a:rPr>
              <a:t>) or (H</a:t>
            </a:r>
            <a:r>
              <a:rPr lang="en-US" sz="3200" baseline="-25000" dirty="0" smtClean="0">
                <a:solidFill>
                  <a:srgbClr val="FF0000"/>
                </a:solidFill>
              </a:rPr>
              <a:t>3</a:t>
            </a:r>
            <a:r>
              <a:rPr lang="en-US" sz="3200" dirty="0" smtClean="0">
                <a:solidFill>
                  <a:srgbClr val="FF0000"/>
                </a:solidFill>
              </a:rPr>
              <a:t>O </a:t>
            </a:r>
            <a:r>
              <a:rPr lang="en-US" sz="3200" baseline="30000" dirty="0" smtClean="0">
                <a:solidFill>
                  <a:srgbClr val="FF0000"/>
                </a:solidFill>
              </a:rPr>
              <a:t>+</a:t>
            </a:r>
            <a:r>
              <a:rPr lang="en-US" sz="3200" dirty="0" smtClean="0">
                <a:solidFill>
                  <a:srgbClr val="FF0000"/>
                </a:solidFill>
              </a:rPr>
              <a:t>),  in aqueous solutions.</a:t>
            </a:r>
          </a:p>
          <a:p>
            <a:pPr marL="0" indent="0">
              <a:buNone/>
            </a:pPr>
            <a:endParaRPr lang="en-US" sz="1200" dirty="0">
              <a:solidFill>
                <a:srgbClr val="FF0000"/>
              </a:solidFill>
            </a:endParaRPr>
          </a:p>
          <a:p>
            <a:pPr algn="ctr">
              <a:buFontTx/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HNO</a:t>
            </a:r>
            <a:r>
              <a:rPr lang="en-US" sz="3200" baseline="-25000" dirty="0" smtClean="0">
                <a:solidFill>
                  <a:srgbClr val="FF0000"/>
                </a:solidFill>
              </a:rPr>
              <a:t>3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+ H</a:t>
            </a:r>
            <a:r>
              <a:rPr lang="en-US" sz="3200" baseline="-25000" dirty="0">
                <a:solidFill>
                  <a:srgbClr val="FF0000"/>
                </a:solidFill>
              </a:rPr>
              <a:t>2</a:t>
            </a:r>
            <a:r>
              <a:rPr lang="en-US" sz="3200" dirty="0">
                <a:solidFill>
                  <a:srgbClr val="FF0000"/>
                </a:solidFill>
              </a:rPr>
              <a:t>O </a:t>
            </a:r>
            <a:r>
              <a:rPr lang="en-US" sz="3200" dirty="0">
                <a:solidFill>
                  <a:srgbClr val="FF0000"/>
                </a:solidFill>
                <a:sym typeface="Wingdings" panose="05000000000000000000" pitchFamily="2" charset="2"/>
              </a:rPr>
              <a:t> H</a:t>
            </a:r>
            <a:r>
              <a:rPr lang="en-US" sz="3200" baseline="-25000" dirty="0">
                <a:solidFill>
                  <a:srgbClr val="FF0000"/>
                </a:solidFill>
              </a:rPr>
              <a:t>3</a:t>
            </a:r>
            <a:r>
              <a:rPr lang="en-US" sz="3200" dirty="0">
                <a:solidFill>
                  <a:srgbClr val="FF0000"/>
                </a:solidFill>
                <a:sym typeface="Wingdings" panose="05000000000000000000" pitchFamily="2" charset="2"/>
              </a:rPr>
              <a:t>O</a:t>
            </a:r>
            <a:r>
              <a:rPr lang="en-US" sz="3200" baseline="30000" dirty="0">
                <a:solidFill>
                  <a:srgbClr val="FF0000"/>
                </a:solidFill>
                <a:sym typeface="Wingdings" panose="05000000000000000000" pitchFamily="2" charset="2"/>
              </a:rPr>
              <a:t>+</a:t>
            </a:r>
            <a:r>
              <a:rPr lang="en-US" sz="3200" dirty="0">
                <a:solidFill>
                  <a:srgbClr val="FF0000"/>
                </a:solidFill>
                <a:sym typeface="Wingdings" panose="05000000000000000000" pitchFamily="2" charset="2"/>
              </a:rPr>
              <a:t> + </a:t>
            </a:r>
            <a:r>
              <a:rPr lang="en-US" sz="3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NO</a:t>
            </a:r>
            <a:r>
              <a:rPr lang="en-US" sz="3200" baseline="-25000" dirty="0" smtClean="0">
                <a:solidFill>
                  <a:srgbClr val="FF0000"/>
                </a:solidFill>
              </a:rPr>
              <a:t>3</a:t>
            </a:r>
            <a:r>
              <a:rPr lang="en-US" sz="3200" baseline="30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-</a:t>
            </a:r>
          </a:p>
          <a:p>
            <a:pPr algn="ctr">
              <a:buFontTx/>
              <a:buNone/>
            </a:pPr>
            <a:endParaRPr lang="en-US" sz="3200" baseline="300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algn="ctr">
              <a:buFontTx/>
              <a:buNone/>
            </a:pPr>
            <a:r>
              <a:rPr lang="en-US" sz="4000" baseline="30000" dirty="0" smtClean="0">
                <a:solidFill>
                  <a:schemeClr val="tx1"/>
                </a:solidFill>
                <a:sym typeface="Wingdings" panose="05000000000000000000" pitchFamily="2" charset="2"/>
              </a:rPr>
              <a:t>or</a:t>
            </a:r>
            <a:endParaRPr lang="en-US" sz="4000" baseline="30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>
              <a:buNone/>
            </a:pPr>
            <a:r>
              <a:rPr lang="en-US" sz="3200" dirty="0">
                <a:solidFill>
                  <a:schemeClr val="tx1"/>
                </a:solidFill>
              </a:rPr>
              <a:t>HNO</a:t>
            </a:r>
            <a:r>
              <a:rPr lang="en-US" sz="3200" baseline="-25000" dirty="0">
                <a:solidFill>
                  <a:schemeClr val="tx1"/>
                </a:solidFill>
              </a:rPr>
              <a:t>3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H</a:t>
            </a:r>
            <a:r>
              <a:rPr lang="en-US" sz="3200" baseline="30000" dirty="0" smtClean="0">
                <a:solidFill>
                  <a:schemeClr val="tx1"/>
                </a:solidFill>
                <a:sym typeface="Wingdings" panose="05000000000000000000" pitchFamily="2" charset="2"/>
              </a:rPr>
              <a:t>+</a:t>
            </a:r>
            <a:r>
              <a:rPr lang="en-US" sz="32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3200" dirty="0">
                <a:solidFill>
                  <a:schemeClr val="tx1"/>
                </a:solidFill>
                <a:sym typeface="Wingdings" panose="05000000000000000000" pitchFamily="2" charset="2"/>
              </a:rPr>
              <a:t>+ NO</a:t>
            </a:r>
            <a:r>
              <a:rPr lang="en-US" sz="3200" baseline="-25000" dirty="0">
                <a:solidFill>
                  <a:schemeClr val="tx1"/>
                </a:solidFill>
              </a:rPr>
              <a:t>3</a:t>
            </a:r>
            <a:r>
              <a:rPr lang="en-US" sz="3200" baseline="30000" dirty="0">
                <a:solidFill>
                  <a:schemeClr val="tx1"/>
                </a:solidFill>
                <a:sym typeface="Wingdings" panose="05000000000000000000" pitchFamily="2" charset="2"/>
              </a:rPr>
              <a:t>-</a:t>
            </a:r>
          </a:p>
          <a:p>
            <a:pPr algn="ctr">
              <a:buFontTx/>
              <a:buNone/>
            </a:pPr>
            <a:endParaRPr lang="en-US" sz="3200" dirty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34593" y="3620045"/>
            <a:ext cx="1313645" cy="8371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89757" y="5183029"/>
            <a:ext cx="1313645" cy="8371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11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15306" y="2580968"/>
            <a:ext cx="2026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Acids</a:t>
            </a:r>
          </a:p>
        </p:txBody>
      </p:sp>
      <p:sp>
        <p:nvSpPr>
          <p:cNvPr id="5" name="Rectangle 4"/>
          <p:cNvSpPr/>
          <p:nvPr/>
        </p:nvSpPr>
        <p:spPr>
          <a:xfrm>
            <a:off x="8252865" y="2540550"/>
            <a:ext cx="20441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Bases</a:t>
            </a:r>
          </a:p>
        </p:txBody>
      </p:sp>
      <p:sp>
        <p:nvSpPr>
          <p:cNvPr id="6" name="Rectangle 5"/>
          <p:cNvSpPr/>
          <p:nvPr/>
        </p:nvSpPr>
        <p:spPr>
          <a:xfrm>
            <a:off x="6232619" y="2580968"/>
            <a:ext cx="1029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vs.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884868" y="3657600"/>
            <a:ext cx="746974" cy="13394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647126" y="3574959"/>
            <a:ext cx="702796" cy="1422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566050" y="5150305"/>
            <a:ext cx="210506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Arrhenius </a:t>
            </a:r>
          </a:p>
          <a:p>
            <a:pPr algn="ctr"/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Acid</a:t>
            </a:r>
          </a:p>
        </p:txBody>
      </p:sp>
      <p:sp>
        <p:nvSpPr>
          <p:cNvPr id="9" name="Rectangle 8"/>
          <p:cNvSpPr/>
          <p:nvPr/>
        </p:nvSpPr>
        <p:spPr>
          <a:xfrm>
            <a:off x="4040871" y="4997003"/>
            <a:ext cx="330090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Bronsted-Lowry </a:t>
            </a:r>
          </a:p>
          <a:p>
            <a:pPr algn="ctr"/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Acid</a:t>
            </a:r>
          </a:p>
        </p:txBody>
      </p:sp>
    </p:spTree>
    <p:extLst>
      <p:ext uri="{BB962C8B-B14F-4D97-AF65-F5344CB8AC3E}">
        <p14:creationId xmlns:p14="http://schemas.microsoft.com/office/powerpoint/2010/main" val="364535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Bronsted-Lowry Acid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Hydrogen ion donor.</a:t>
            </a:r>
          </a:p>
          <a:p>
            <a:pPr marL="0" indent="0"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algn="ctr">
              <a:buFontTx/>
              <a:buNone/>
            </a:pPr>
            <a:endParaRPr lang="en-US" sz="3200" dirty="0" smtClean="0">
              <a:solidFill>
                <a:srgbClr val="FF0000"/>
              </a:solidFill>
            </a:endParaRPr>
          </a:p>
          <a:p>
            <a:pPr algn="ctr">
              <a:buFontTx/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NH</a:t>
            </a:r>
            <a:r>
              <a:rPr lang="en-US" sz="3200" baseline="-25000" dirty="0" smtClean="0">
                <a:solidFill>
                  <a:srgbClr val="FF0000"/>
                </a:solidFill>
              </a:rPr>
              <a:t>3</a:t>
            </a:r>
            <a:r>
              <a:rPr lang="en-US" sz="3200" dirty="0" smtClean="0">
                <a:solidFill>
                  <a:srgbClr val="FF0000"/>
                </a:solidFill>
              </a:rPr>
              <a:t> (aq) </a:t>
            </a:r>
            <a:r>
              <a:rPr lang="en-US" sz="3200" dirty="0">
                <a:solidFill>
                  <a:srgbClr val="FF0000"/>
                </a:solidFill>
              </a:rPr>
              <a:t>+ </a:t>
            </a:r>
            <a:r>
              <a:rPr lang="en-US" sz="3200" dirty="0" smtClean="0">
                <a:solidFill>
                  <a:srgbClr val="FF0000"/>
                </a:solidFill>
              </a:rPr>
              <a:t>H</a:t>
            </a:r>
            <a:r>
              <a:rPr lang="en-US" sz="3200" baseline="-25000" dirty="0" smtClean="0">
                <a:solidFill>
                  <a:srgbClr val="FF0000"/>
                </a:solidFill>
              </a:rPr>
              <a:t>2</a:t>
            </a:r>
            <a:r>
              <a:rPr lang="en-US" sz="3200" dirty="0" smtClean="0">
                <a:solidFill>
                  <a:srgbClr val="FF0000"/>
                </a:solidFill>
              </a:rPr>
              <a:t>O (l) </a:t>
            </a:r>
            <a:r>
              <a:rPr lang="en-US" sz="3200" dirty="0">
                <a:solidFill>
                  <a:srgbClr val="FF0000"/>
                </a:solidFill>
                <a:latin typeface="Wingdings 3" panose="05040102010807070707" pitchFamily="18" charset="2"/>
              </a:rPr>
              <a:t>D</a:t>
            </a:r>
            <a:r>
              <a:rPr lang="en-US" sz="3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NH</a:t>
            </a:r>
            <a:r>
              <a:rPr lang="en-US" sz="3200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4</a:t>
            </a:r>
            <a:r>
              <a:rPr lang="en-US" sz="3200" baseline="30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+</a:t>
            </a:r>
            <a:r>
              <a:rPr lang="en-US" sz="3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(aq) </a:t>
            </a:r>
            <a:r>
              <a:rPr lang="en-US" sz="3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+ OH</a:t>
            </a:r>
            <a:r>
              <a:rPr lang="en-US" sz="3200" baseline="30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-</a:t>
            </a:r>
            <a:r>
              <a:rPr lang="en-US" sz="3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(aq) </a:t>
            </a:r>
            <a:endParaRPr lang="en-US" sz="3200" baseline="300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algn="ctr">
              <a:buFontTx/>
              <a:buNone/>
            </a:pPr>
            <a:endParaRPr lang="en-US" sz="3200" dirty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35639" y="3837904"/>
            <a:ext cx="1068947" cy="8500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46913" y="3822878"/>
            <a:ext cx="950676" cy="8500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Identify the </a:t>
            </a:r>
            <a:r>
              <a:rPr lang="en-US" sz="2800" dirty="0" err="1" smtClean="0"/>
              <a:t>Bronsted</a:t>
            </a:r>
            <a:r>
              <a:rPr lang="en-US" sz="2800" dirty="0" smtClean="0"/>
              <a:t>-Lowry Acid in the following reaction. </a:t>
            </a:r>
          </a:p>
          <a:p>
            <a:pPr marL="0" indent="0">
              <a:buNone/>
            </a:pPr>
            <a:endParaRPr lang="en-US" sz="2800" dirty="0"/>
          </a:p>
          <a:p>
            <a:pPr algn="ctr">
              <a:buNone/>
            </a:pPr>
            <a:r>
              <a:rPr lang="en-US" sz="3600" dirty="0">
                <a:solidFill>
                  <a:schemeClr val="tx1"/>
                </a:solidFill>
              </a:rPr>
              <a:t>HNO</a:t>
            </a:r>
            <a:r>
              <a:rPr lang="en-US" sz="3600" baseline="-25000" dirty="0">
                <a:solidFill>
                  <a:schemeClr val="tx1"/>
                </a:solidFill>
              </a:rPr>
              <a:t>3</a:t>
            </a:r>
            <a:r>
              <a:rPr lang="en-US" sz="3600" dirty="0">
                <a:solidFill>
                  <a:schemeClr val="tx1"/>
                </a:solidFill>
              </a:rPr>
              <a:t> + H</a:t>
            </a:r>
            <a:r>
              <a:rPr lang="en-US" sz="3600" baseline="-25000" dirty="0">
                <a:solidFill>
                  <a:schemeClr val="tx1"/>
                </a:solidFill>
              </a:rPr>
              <a:t>2</a:t>
            </a:r>
            <a:r>
              <a:rPr lang="en-US" sz="3600" dirty="0">
                <a:solidFill>
                  <a:schemeClr val="tx1"/>
                </a:solidFill>
              </a:rPr>
              <a:t>O </a:t>
            </a:r>
            <a:r>
              <a:rPr lang="en-US" sz="36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3600" dirty="0" smtClean="0">
                <a:solidFill>
                  <a:schemeClr val="tx1"/>
                </a:solidFill>
                <a:sym typeface="Wingdings" panose="05000000000000000000" pitchFamily="2" charset="2"/>
              </a:rPr>
              <a:t>H</a:t>
            </a:r>
            <a:r>
              <a:rPr lang="en-US" sz="3600" baseline="-25000" dirty="0" smtClean="0">
                <a:solidFill>
                  <a:schemeClr val="tx1"/>
                </a:solidFill>
                <a:sym typeface="Wingdings" panose="05000000000000000000" pitchFamily="2" charset="2"/>
              </a:rPr>
              <a:t>3</a:t>
            </a:r>
            <a:r>
              <a:rPr lang="en-US" sz="3600" dirty="0" smtClean="0">
                <a:solidFill>
                  <a:schemeClr val="tx1"/>
                </a:solidFill>
                <a:sym typeface="Wingdings" panose="05000000000000000000" pitchFamily="2" charset="2"/>
              </a:rPr>
              <a:t>O</a:t>
            </a:r>
            <a:r>
              <a:rPr lang="en-US" sz="3600" baseline="30000" dirty="0" smtClean="0">
                <a:solidFill>
                  <a:schemeClr val="tx1"/>
                </a:solidFill>
                <a:sym typeface="Wingdings" panose="05000000000000000000" pitchFamily="2" charset="2"/>
              </a:rPr>
              <a:t>+</a:t>
            </a:r>
            <a:r>
              <a:rPr lang="en-US" sz="36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3600" dirty="0">
                <a:solidFill>
                  <a:schemeClr val="tx1"/>
                </a:solidFill>
                <a:sym typeface="Wingdings" panose="05000000000000000000" pitchFamily="2" charset="2"/>
              </a:rPr>
              <a:t>+ NO</a:t>
            </a:r>
            <a:r>
              <a:rPr lang="en-US" sz="3600" baseline="-25000" dirty="0">
                <a:solidFill>
                  <a:schemeClr val="tx1"/>
                </a:solidFill>
              </a:rPr>
              <a:t>3</a:t>
            </a:r>
            <a:r>
              <a:rPr lang="en-US" sz="3600" baseline="30000" dirty="0">
                <a:solidFill>
                  <a:schemeClr val="tx1"/>
                </a:solidFill>
                <a:sym typeface="Wingdings" panose="05000000000000000000" pitchFamily="2" charset="2"/>
              </a:rPr>
              <a:t>-</a:t>
            </a:r>
          </a:p>
          <a:p>
            <a:pPr algn="ctr">
              <a:buFontTx/>
              <a:buNone/>
            </a:pPr>
            <a:endParaRPr lang="en-US" sz="3600" dirty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043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15306" y="2580968"/>
            <a:ext cx="2026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Acids</a:t>
            </a:r>
          </a:p>
        </p:txBody>
      </p:sp>
      <p:sp>
        <p:nvSpPr>
          <p:cNvPr id="5" name="Rectangle 4"/>
          <p:cNvSpPr/>
          <p:nvPr/>
        </p:nvSpPr>
        <p:spPr>
          <a:xfrm>
            <a:off x="8252865" y="2540550"/>
            <a:ext cx="20441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Bases</a:t>
            </a:r>
          </a:p>
        </p:txBody>
      </p:sp>
      <p:sp>
        <p:nvSpPr>
          <p:cNvPr id="6" name="Rectangle 5"/>
          <p:cNvSpPr/>
          <p:nvPr/>
        </p:nvSpPr>
        <p:spPr>
          <a:xfrm>
            <a:off x="6232619" y="2580968"/>
            <a:ext cx="1029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vs.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965767" y="3463880"/>
            <a:ext cx="746974" cy="13394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597291" y="3463880"/>
            <a:ext cx="644531" cy="1295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784406" y="4681123"/>
            <a:ext cx="186781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Arrhenius </a:t>
            </a:r>
          </a:p>
          <a:p>
            <a:pPr algn="ctr"/>
            <a:r>
              <a:rPr lang="en-U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Acid</a:t>
            </a:r>
          </a:p>
        </p:txBody>
      </p:sp>
      <p:sp>
        <p:nvSpPr>
          <p:cNvPr id="9" name="Rectangle 8"/>
          <p:cNvSpPr/>
          <p:nvPr/>
        </p:nvSpPr>
        <p:spPr>
          <a:xfrm>
            <a:off x="3835970" y="4746953"/>
            <a:ext cx="291137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Bronsted-Lowry </a:t>
            </a:r>
          </a:p>
          <a:p>
            <a:pPr algn="ctr"/>
            <a:r>
              <a:rPr lang="en-U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Acid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8512935" y="3341720"/>
            <a:ext cx="486903" cy="1178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631893" y="4520485"/>
            <a:ext cx="186781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Arrhenius </a:t>
            </a:r>
          </a:p>
          <a:p>
            <a:pPr algn="ctr"/>
            <a:r>
              <a:rPr lang="en-US" sz="28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Base</a:t>
            </a:r>
          </a:p>
        </p:txBody>
      </p:sp>
    </p:spTree>
    <p:extLst>
      <p:ext uri="{BB962C8B-B14F-4D97-AF65-F5344CB8AC3E}">
        <p14:creationId xmlns:p14="http://schemas.microsoft.com/office/powerpoint/2010/main" val="222046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Arrhenius Base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Compounds that ionize to yield hydroxide ions, OH</a:t>
            </a:r>
            <a:r>
              <a:rPr lang="en-US" sz="3200" baseline="30000" dirty="0" smtClean="0">
                <a:solidFill>
                  <a:srgbClr val="FF0000"/>
                </a:solidFill>
              </a:rPr>
              <a:t>-</a:t>
            </a:r>
            <a:r>
              <a:rPr lang="en-US" sz="3200" dirty="0" smtClean="0">
                <a:solidFill>
                  <a:srgbClr val="FF0000"/>
                </a:solidFill>
              </a:rPr>
              <a:t> , in solution.</a:t>
            </a:r>
          </a:p>
          <a:p>
            <a:pPr marL="0" indent="0"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NaOH (s)</a:t>
            </a:r>
            <a:r>
              <a:rPr lang="en-US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→ Na </a:t>
            </a:r>
            <a:r>
              <a:rPr lang="en-US" sz="3200" baseline="30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+</a:t>
            </a:r>
            <a:r>
              <a:rPr lang="en-US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(aq) + OH</a:t>
            </a:r>
            <a:r>
              <a:rPr lang="en-US" sz="3200" baseline="30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-</a:t>
            </a:r>
            <a:r>
              <a:rPr lang="en-US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(aq)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72756" y="3799267"/>
            <a:ext cx="1941441" cy="8500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88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15306" y="2580968"/>
            <a:ext cx="2026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Acids</a:t>
            </a:r>
          </a:p>
        </p:txBody>
      </p:sp>
      <p:sp>
        <p:nvSpPr>
          <p:cNvPr id="5" name="Rectangle 4"/>
          <p:cNvSpPr/>
          <p:nvPr/>
        </p:nvSpPr>
        <p:spPr>
          <a:xfrm>
            <a:off x="8252865" y="2540550"/>
            <a:ext cx="20441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Bases</a:t>
            </a:r>
          </a:p>
        </p:txBody>
      </p:sp>
      <p:sp>
        <p:nvSpPr>
          <p:cNvPr id="6" name="Rectangle 5"/>
          <p:cNvSpPr/>
          <p:nvPr/>
        </p:nvSpPr>
        <p:spPr>
          <a:xfrm>
            <a:off x="6232619" y="2580968"/>
            <a:ext cx="1029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vs.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965767" y="3463880"/>
            <a:ext cx="746974" cy="13394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597291" y="3463880"/>
            <a:ext cx="644531" cy="1295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784406" y="4681123"/>
            <a:ext cx="186781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Arrhenius </a:t>
            </a:r>
          </a:p>
          <a:p>
            <a:pPr algn="ctr"/>
            <a:r>
              <a:rPr lang="en-U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Acid</a:t>
            </a:r>
          </a:p>
        </p:txBody>
      </p:sp>
      <p:sp>
        <p:nvSpPr>
          <p:cNvPr id="9" name="Rectangle 8"/>
          <p:cNvSpPr/>
          <p:nvPr/>
        </p:nvSpPr>
        <p:spPr>
          <a:xfrm>
            <a:off x="3835970" y="4746953"/>
            <a:ext cx="291137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Bronsted-Lowry </a:t>
            </a:r>
          </a:p>
          <a:p>
            <a:pPr algn="ctr"/>
            <a:r>
              <a:rPr lang="en-U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Acid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8512935" y="3341720"/>
            <a:ext cx="486903" cy="1178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212707" y="4532292"/>
            <a:ext cx="186781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Arrhenius </a:t>
            </a:r>
          </a:p>
          <a:p>
            <a:pPr algn="ctr"/>
            <a:r>
              <a:rPr lang="en-US" sz="28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Base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9652139" y="3329912"/>
            <a:ext cx="448610" cy="1202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999838" y="4544099"/>
            <a:ext cx="291137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Bronsted-Lowry </a:t>
            </a:r>
          </a:p>
          <a:p>
            <a:pPr algn="ctr"/>
            <a:r>
              <a:rPr lang="en-US" sz="28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Base</a:t>
            </a:r>
          </a:p>
        </p:txBody>
      </p:sp>
    </p:spTree>
    <p:extLst>
      <p:ext uri="{BB962C8B-B14F-4D97-AF65-F5344CB8AC3E}">
        <p14:creationId xmlns:p14="http://schemas.microsoft.com/office/powerpoint/2010/main" val="170283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Bronsted-Lowry Base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Hydrogen ion acceptor.</a:t>
            </a:r>
          </a:p>
          <a:p>
            <a:pPr marL="0" indent="0">
              <a:buNone/>
            </a:pPr>
            <a:endParaRPr lang="en-US" sz="2800" dirty="0"/>
          </a:p>
          <a:p>
            <a:pPr algn="ctr">
              <a:buFontTx/>
              <a:buNone/>
            </a:pPr>
            <a:r>
              <a:rPr lang="en-US" sz="3200" dirty="0">
                <a:solidFill>
                  <a:srgbClr val="FF0000"/>
                </a:solidFill>
              </a:rPr>
              <a:t>NH</a:t>
            </a:r>
            <a:r>
              <a:rPr lang="en-US" sz="3200" baseline="-25000" dirty="0">
                <a:solidFill>
                  <a:srgbClr val="FF0000"/>
                </a:solidFill>
              </a:rPr>
              <a:t>3</a:t>
            </a:r>
            <a:r>
              <a:rPr lang="en-US" sz="3200" dirty="0">
                <a:solidFill>
                  <a:srgbClr val="FF0000"/>
                </a:solidFill>
              </a:rPr>
              <a:t> (aq) + H</a:t>
            </a:r>
            <a:r>
              <a:rPr lang="en-US" sz="3200" baseline="-25000" dirty="0">
                <a:solidFill>
                  <a:srgbClr val="FF0000"/>
                </a:solidFill>
              </a:rPr>
              <a:t>2</a:t>
            </a:r>
            <a:r>
              <a:rPr lang="en-US" sz="3200" dirty="0">
                <a:solidFill>
                  <a:srgbClr val="FF0000"/>
                </a:solidFill>
              </a:rPr>
              <a:t>O (l) </a:t>
            </a:r>
            <a:r>
              <a:rPr lang="en-US" sz="3200" dirty="0" smtClean="0">
                <a:solidFill>
                  <a:srgbClr val="FF0000"/>
                </a:solidFill>
                <a:latin typeface="Wingdings 3" panose="05040102010807070707" pitchFamily="18" charset="2"/>
              </a:rPr>
              <a:t>D</a:t>
            </a:r>
            <a:r>
              <a:rPr lang="en-US" dirty="0" smtClean="0">
                <a:solidFill>
                  <a:srgbClr val="FF0000"/>
                </a:solidFill>
                <a:latin typeface="Wingdings 3" panose="05040102010807070707" pitchFamily="18" charset="2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NH</a:t>
            </a:r>
            <a:r>
              <a:rPr lang="en-US" sz="3200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4</a:t>
            </a:r>
            <a:r>
              <a:rPr lang="en-US" sz="3200" baseline="30000" dirty="0">
                <a:solidFill>
                  <a:srgbClr val="FF0000"/>
                </a:solidFill>
                <a:sym typeface="Wingdings" panose="05000000000000000000" pitchFamily="2" charset="2"/>
              </a:rPr>
              <a:t>+</a:t>
            </a:r>
            <a:r>
              <a:rPr lang="en-US" sz="32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(aq) </a:t>
            </a:r>
            <a:r>
              <a:rPr lang="en-US" sz="3200" dirty="0">
                <a:solidFill>
                  <a:srgbClr val="FF0000"/>
                </a:solidFill>
                <a:sym typeface="Wingdings" panose="05000000000000000000" pitchFamily="2" charset="2"/>
              </a:rPr>
              <a:t>+ OH</a:t>
            </a:r>
            <a:r>
              <a:rPr lang="en-US" sz="3200" baseline="30000" dirty="0">
                <a:solidFill>
                  <a:srgbClr val="FF0000"/>
                </a:solidFill>
                <a:sym typeface="Wingdings" panose="05000000000000000000" pitchFamily="2" charset="2"/>
              </a:rPr>
              <a:t>-</a:t>
            </a:r>
            <a:r>
              <a:rPr lang="en-US" sz="32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(aq) </a:t>
            </a:r>
            <a:endParaRPr lang="en-US" sz="3200" baseline="300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algn="ctr">
              <a:buFontTx/>
              <a:buNone/>
            </a:pPr>
            <a:endParaRPr lang="en-US" sz="32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71988" y="3172405"/>
            <a:ext cx="1877433" cy="8500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11425" y="3172405"/>
            <a:ext cx="1852444" cy="8500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86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Identify the </a:t>
            </a:r>
            <a:r>
              <a:rPr lang="en-US" sz="2800" dirty="0" err="1" smtClean="0"/>
              <a:t>Bronsted</a:t>
            </a:r>
            <a:r>
              <a:rPr lang="en-US" sz="2800" dirty="0" smtClean="0"/>
              <a:t>-Lowry Base in the following reaction. </a:t>
            </a:r>
          </a:p>
          <a:p>
            <a:pPr marL="0" indent="0">
              <a:buNone/>
            </a:pPr>
            <a:endParaRPr lang="en-US" sz="2800" dirty="0"/>
          </a:p>
          <a:p>
            <a:pPr algn="ctr">
              <a:buNone/>
            </a:pPr>
            <a:r>
              <a:rPr lang="en-US" sz="3600" dirty="0">
                <a:solidFill>
                  <a:schemeClr val="tx1"/>
                </a:solidFill>
              </a:rPr>
              <a:t>HNO</a:t>
            </a:r>
            <a:r>
              <a:rPr lang="en-US" sz="3600" baseline="-25000" dirty="0">
                <a:solidFill>
                  <a:schemeClr val="tx1"/>
                </a:solidFill>
              </a:rPr>
              <a:t>3</a:t>
            </a:r>
            <a:r>
              <a:rPr lang="en-US" sz="3600" dirty="0">
                <a:solidFill>
                  <a:schemeClr val="tx1"/>
                </a:solidFill>
              </a:rPr>
              <a:t> + H</a:t>
            </a:r>
            <a:r>
              <a:rPr lang="en-US" sz="3600" baseline="-25000" dirty="0">
                <a:solidFill>
                  <a:schemeClr val="tx1"/>
                </a:solidFill>
              </a:rPr>
              <a:t>2</a:t>
            </a:r>
            <a:r>
              <a:rPr lang="en-US" sz="3600" dirty="0">
                <a:solidFill>
                  <a:schemeClr val="tx1"/>
                </a:solidFill>
              </a:rPr>
              <a:t>O </a:t>
            </a:r>
            <a:r>
              <a:rPr lang="en-US" sz="36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3600" dirty="0" smtClean="0">
                <a:solidFill>
                  <a:schemeClr val="tx1"/>
                </a:solidFill>
                <a:sym typeface="Wingdings" panose="05000000000000000000" pitchFamily="2" charset="2"/>
              </a:rPr>
              <a:t>H</a:t>
            </a:r>
            <a:r>
              <a:rPr lang="en-US" sz="3600" baseline="-25000" dirty="0" smtClean="0">
                <a:solidFill>
                  <a:schemeClr val="tx1"/>
                </a:solidFill>
                <a:sym typeface="Wingdings" panose="05000000000000000000" pitchFamily="2" charset="2"/>
              </a:rPr>
              <a:t>3</a:t>
            </a:r>
            <a:r>
              <a:rPr lang="en-US" sz="3600" dirty="0" smtClean="0">
                <a:solidFill>
                  <a:schemeClr val="tx1"/>
                </a:solidFill>
                <a:sym typeface="Wingdings" panose="05000000000000000000" pitchFamily="2" charset="2"/>
              </a:rPr>
              <a:t>O</a:t>
            </a:r>
            <a:r>
              <a:rPr lang="en-US" sz="3600" baseline="30000" dirty="0" smtClean="0">
                <a:solidFill>
                  <a:schemeClr val="tx1"/>
                </a:solidFill>
                <a:sym typeface="Wingdings" panose="05000000000000000000" pitchFamily="2" charset="2"/>
              </a:rPr>
              <a:t>+</a:t>
            </a:r>
            <a:r>
              <a:rPr lang="en-US" sz="36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3600" dirty="0">
                <a:solidFill>
                  <a:schemeClr val="tx1"/>
                </a:solidFill>
                <a:sym typeface="Wingdings" panose="05000000000000000000" pitchFamily="2" charset="2"/>
              </a:rPr>
              <a:t>+ NO</a:t>
            </a:r>
            <a:r>
              <a:rPr lang="en-US" sz="3600" baseline="-25000" dirty="0">
                <a:solidFill>
                  <a:schemeClr val="tx1"/>
                </a:solidFill>
              </a:rPr>
              <a:t>3</a:t>
            </a:r>
            <a:r>
              <a:rPr lang="en-US" sz="3600" baseline="30000" dirty="0">
                <a:solidFill>
                  <a:schemeClr val="tx1"/>
                </a:solidFill>
                <a:sym typeface="Wingdings" panose="05000000000000000000" pitchFamily="2" charset="2"/>
              </a:rPr>
              <a:t>-</a:t>
            </a:r>
          </a:p>
          <a:p>
            <a:pPr algn="ctr">
              <a:buFontTx/>
              <a:buNone/>
            </a:pPr>
            <a:endParaRPr lang="en-US" sz="3600" dirty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92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Let’s Review…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498986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Definitions of acids and bases: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5858"/>
              </p:ext>
            </p:extLst>
          </p:nvPr>
        </p:nvGraphicFramePr>
        <p:xfrm>
          <a:off x="1489930" y="2569599"/>
          <a:ext cx="9699663" cy="36850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33221"/>
                <a:gridCol w="3233221"/>
                <a:gridCol w="3233221"/>
              </a:tblGrid>
              <a:tr h="1592300">
                <a:tc>
                  <a:txBody>
                    <a:bodyPr/>
                    <a:lstStyle/>
                    <a:p>
                      <a:pPr algn="ctr"/>
                      <a:endParaRPr lang="en-US" sz="4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Arrhenius</a:t>
                      </a:r>
                      <a:endParaRPr lang="en-US" sz="4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/>
                        <a:t>Bronsted</a:t>
                      </a:r>
                      <a:r>
                        <a:rPr lang="en-US" sz="4000" dirty="0" smtClean="0"/>
                        <a:t>-Lowry</a:t>
                      </a:r>
                      <a:endParaRPr lang="en-US" sz="4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04636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Acid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Ionize to form H</a:t>
                      </a:r>
                      <a:r>
                        <a:rPr lang="en-US" sz="2800" baseline="30000" dirty="0" smtClean="0"/>
                        <a:t>+ </a:t>
                      </a:r>
                      <a:r>
                        <a:rPr lang="en-US" sz="2800" baseline="0" dirty="0" smtClean="0"/>
                        <a:t>or H</a:t>
                      </a:r>
                      <a:r>
                        <a:rPr lang="en-US" sz="2800" baseline="-25000" dirty="0" smtClean="0"/>
                        <a:t>3</a:t>
                      </a:r>
                      <a:r>
                        <a:rPr lang="en-US" sz="2800" baseline="0" dirty="0" smtClean="0"/>
                        <a:t>O</a:t>
                      </a:r>
                      <a:r>
                        <a:rPr lang="en-US" sz="2800" baseline="30000" dirty="0" smtClean="0"/>
                        <a:t>+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Donates hydrogen ion</a:t>
                      </a:r>
                      <a:endParaRPr lang="en-US" sz="2800" dirty="0"/>
                    </a:p>
                  </a:txBody>
                  <a:tcPr/>
                </a:tc>
              </a:tr>
              <a:tr h="104636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Base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Ionize to form OH</a:t>
                      </a:r>
                      <a:r>
                        <a:rPr lang="en-US" sz="2800" baseline="30000" dirty="0" smtClean="0"/>
                        <a:t>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Accepts</a:t>
                      </a:r>
                      <a:r>
                        <a:rPr lang="en-US" sz="2800" baseline="0" dirty="0" smtClean="0"/>
                        <a:t> hydrogen ion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570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86" y="133422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Warm Up: </a:t>
            </a:r>
            <a:r>
              <a:rPr lang="en-US" dirty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 Minutes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0486" y="1584045"/>
            <a:ext cx="7284337" cy="7457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You should be working SILENTLY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711745" y="773350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Stay in your own seat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52605" y="2329829"/>
            <a:ext cx="98820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Which of the following compounds would you classify as an acid?  Which would be a base?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/>
              <a:t>HCl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Ba(OH)</a:t>
            </a:r>
            <a:r>
              <a:rPr lang="en-US" sz="2800" baseline="-25000" dirty="0" smtClean="0"/>
              <a:t>2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/>
              <a:t>NaOH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SO</a:t>
            </a:r>
            <a:r>
              <a:rPr lang="en-US" sz="2800" baseline="-25000" dirty="0"/>
              <a:t>4</a:t>
            </a:r>
            <a:endParaRPr lang="en-US" sz="2800" dirty="0"/>
          </a:p>
          <a:p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018111" y="323428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</a:rPr>
              <a:t>Write the Learning Target</a:t>
            </a:r>
          </a:p>
        </p:txBody>
      </p:sp>
    </p:spTree>
    <p:extLst>
      <p:ext uri="{BB962C8B-B14F-4D97-AF65-F5344CB8AC3E}">
        <p14:creationId xmlns:p14="http://schemas.microsoft.com/office/powerpoint/2010/main" val="65275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Take 21 seconds to read and think about the questions. </a:t>
            </a:r>
            <a:endParaRPr lang="en-US" sz="2800" dirty="0"/>
          </a:p>
          <a:p>
            <a:r>
              <a:rPr lang="en-US" sz="2800" dirty="0" smtClean="0"/>
              <a:t>When Mr. Ghosh indicates that you can talk then you are to discuss and justify your thoughts with your teammates for 32 seconds. </a:t>
            </a:r>
          </a:p>
          <a:p>
            <a:r>
              <a:rPr lang="en-US" sz="2800" dirty="0" smtClean="0"/>
              <a:t>When Mr. Ghosh says SWAG, you are to take 76 seconds to compose a response to the question as a group.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815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196" y="1635617"/>
            <a:ext cx="9186415" cy="42756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b="1" dirty="0" err="1" smtClean="0"/>
              <a:t>HBr</a:t>
            </a:r>
            <a:r>
              <a:rPr lang="en-US" sz="2800" b="1" baseline="30000" dirty="0" smtClean="0"/>
              <a:t> </a:t>
            </a:r>
            <a:r>
              <a:rPr lang="en-US" sz="2800" b="1" dirty="0" smtClean="0"/>
              <a:t>(aq) + H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O (aq) </a:t>
            </a:r>
            <a:r>
              <a:rPr lang="en-US" sz="2800" dirty="0">
                <a:solidFill>
                  <a:schemeClr val="tx1"/>
                </a:solidFill>
                <a:latin typeface="Wingdings 3" panose="05040102010807070707" pitchFamily="18" charset="2"/>
              </a:rPr>
              <a:t>D</a:t>
            </a:r>
            <a:r>
              <a:rPr lang="en-US" sz="2800" b="1" dirty="0" smtClean="0"/>
              <a:t> H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O</a:t>
            </a:r>
            <a:r>
              <a:rPr lang="en-US" sz="2800" b="1" baseline="30000" dirty="0" smtClean="0"/>
              <a:t>+</a:t>
            </a:r>
            <a:r>
              <a:rPr lang="en-US" sz="2800" b="1" dirty="0" smtClean="0"/>
              <a:t> (aq) + Br</a:t>
            </a:r>
            <a:r>
              <a:rPr lang="en-US" sz="2800" b="1" baseline="30000" dirty="0" smtClean="0"/>
              <a:t>-</a:t>
            </a:r>
            <a:r>
              <a:rPr lang="en-US" sz="2800" b="1" dirty="0" smtClean="0"/>
              <a:t> (aq) </a:t>
            </a:r>
          </a:p>
          <a:p>
            <a:pPr marL="0" indent="0" algn="ctr">
              <a:buNone/>
            </a:pPr>
            <a:endParaRPr lang="en-US" sz="2800" b="1" dirty="0" smtClean="0"/>
          </a:p>
          <a:p>
            <a:pPr lvl="0"/>
            <a:r>
              <a:rPr lang="en-US" sz="2800" dirty="0" smtClean="0"/>
              <a:t>Which compound functions as the Arrhenius Acid in the forward reaction?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pPr lvl="0"/>
            <a:r>
              <a:rPr lang="en-US" sz="2800" dirty="0" smtClean="0"/>
              <a:t>Which compound functions as the </a:t>
            </a:r>
            <a:r>
              <a:rPr lang="en-US" sz="2800" dirty="0" err="1" smtClean="0"/>
              <a:t>Bronsted</a:t>
            </a:r>
            <a:r>
              <a:rPr lang="en-US" sz="2800" dirty="0" smtClean="0"/>
              <a:t>-Lowry base in the reverse reaction?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10734" y="4039737"/>
            <a:ext cx="128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HBr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95146" y="5785135"/>
            <a:ext cx="128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Br</a:t>
            </a:r>
            <a:r>
              <a:rPr lang="en-US" sz="4000" baseline="30000" dirty="0" smtClean="0">
                <a:solidFill>
                  <a:srgbClr val="FF0000"/>
                </a:solidFill>
              </a:rPr>
              <a:t>-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12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3185890"/>
            <a:ext cx="8915400" cy="3258174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Which compound is the </a:t>
            </a:r>
            <a:r>
              <a:rPr lang="en-US" sz="2800" dirty="0" err="1" smtClean="0"/>
              <a:t>Bronsted</a:t>
            </a:r>
            <a:r>
              <a:rPr lang="en-US" sz="2800" dirty="0" smtClean="0"/>
              <a:t>-Lowry acid in the forward reaction?  </a:t>
            </a:r>
            <a:endParaRPr lang="en-US" sz="2800" dirty="0"/>
          </a:p>
          <a:p>
            <a:pPr marL="0" lv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pPr lvl="0"/>
            <a:r>
              <a:rPr lang="en-US" sz="2800" dirty="0" smtClean="0"/>
              <a:t>Which compound is the </a:t>
            </a:r>
            <a:r>
              <a:rPr lang="en-US" sz="2800" dirty="0" err="1" smtClean="0"/>
              <a:t>Bronsted</a:t>
            </a:r>
            <a:r>
              <a:rPr lang="en-US" sz="2800" dirty="0" smtClean="0"/>
              <a:t>-Lowry Base in the reverse reaction?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67187" y="1905000"/>
            <a:ext cx="8842485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lang="en-US" sz="3200" baseline="-25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32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(aq) + CN</a:t>
            </a:r>
            <a:r>
              <a:rPr lang="en-US" sz="32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(aq) </a:t>
            </a:r>
            <a:r>
              <a:rPr lang="en-US" sz="3200" dirty="0" smtClean="0">
                <a:latin typeface="Wingdings 3" panose="05040102010807070707" pitchFamily="18" charset="2"/>
              </a:rPr>
              <a:t>D</a:t>
            </a: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HCN (aq) + NH</a:t>
            </a:r>
            <a:r>
              <a:rPr lang="en-US" sz="3200" baseline="-25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(aq) </a:t>
            </a:r>
            <a:endParaRPr lang="en-US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74507" y="3805162"/>
            <a:ext cx="1624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NH</a:t>
            </a:r>
            <a:r>
              <a:rPr lang="en-US" sz="4000" baseline="-25000" dirty="0" smtClean="0">
                <a:solidFill>
                  <a:srgbClr val="FF0000"/>
                </a:solidFill>
              </a:rPr>
              <a:t>4</a:t>
            </a:r>
            <a:r>
              <a:rPr lang="en-US" sz="4000" baseline="30000" dirty="0" smtClean="0">
                <a:solidFill>
                  <a:srgbClr val="FF0000"/>
                </a:solidFill>
              </a:rPr>
              <a:t>+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45104" y="5336274"/>
            <a:ext cx="128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NH</a:t>
            </a:r>
            <a:r>
              <a:rPr lang="en-US" sz="4000" baseline="-25000" dirty="0" smtClean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39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19" y="3320827"/>
            <a:ext cx="9280477" cy="301347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In the above reaction, why is </a:t>
            </a:r>
            <a:r>
              <a:rPr lang="en-US" sz="2800" dirty="0" err="1" smtClean="0"/>
              <a:t>Ca</a:t>
            </a:r>
            <a:r>
              <a:rPr lang="en-US" sz="2800" dirty="0" smtClean="0"/>
              <a:t>(OH)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classified as an Arrhenius base?</a:t>
            </a:r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83391" y="1905000"/>
            <a:ext cx="1003110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200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</a:t>
            </a: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(OH)</a:t>
            </a:r>
            <a:r>
              <a:rPr lang="en-US" sz="3200" baseline="-250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Ca</a:t>
            </a:r>
            <a:r>
              <a:rPr lang="en-US" sz="3200" baseline="300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2+</a:t>
            </a: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+ 2 OH</a:t>
            </a:r>
            <a:r>
              <a:rPr lang="en-US" sz="3200" baseline="300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en-US" sz="32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en-US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20119" y="4599295"/>
            <a:ext cx="94715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An Arrhenius base is one that ionizes to release OH</a:t>
            </a:r>
            <a:r>
              <a:rPr lang="en-US" sz="2800" baseline="30000" dirty="0" smtClean="0">
                <a:solidFill>
                  <a:srgbClr val="FF0000"/>
                </a:solidFill>
              </a:rPr>
              <a:t>-</a:t>
            </a:r>
            <a:r>
              <a:rPr lang="en-US" sz="2800" dirty="0" smtClean="0">
                <a:solidFill>
                  <a:srgbClr val="FF0000"/>
                </a:solidFill>
              </a:rPr>
              <a:t> ions in solution.  Since </a:t>
            </a:r>
            <a:r>
              <a:rPr lang="en-US" sz="2800" dirty="0" err="1" smtClean="0">
                <a:solidFill>
                  <a:srgbClr val="FF0000"/>
                </a:solidFill>
              </a:rPr>
              <a:t>Ca</a:t>
            </a:r>
            <a:r>
              <a:rPr lang="en-US" sz="2800" dirty="0" smtClean="0">
                <a:solidFill>
                  <a:srgbClr val="FF0000"/>
                </a:solidFill>
              </a:rPr>
              <a:t>(OH)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splits up into Ca</a:t>
            </a:r>
            <a:r>
              <a:rPr lang="en-US" sz="2800" baseline="30000" dirty="0" smtClean="0">
                <a:solidFill>
                  <a:srgbClr val="FF0000"/>
                </a:solidFill>
              </a:rPr>
              <a:t>2+</a:t>
            </a:r>
            <a:r>
              <a:rPr lang="en-US" sz="2800" dirty="0" smtClean="0">
                <a:solidFill>
                  <a:srgbClr val="FF0000"/>
                </a:solidFill>
              </a:rPr>
              <a:t> and OH</a:t>
            </a:r>
            <a:r>
              <a:rPr lang="en-US" sz="2800" baseline="30000" dirty="0" smtClean="0">
                <a:solidFill>
                  <a:srgbClr val="FF0000"/>
                </a:solidFill>
              </a:rPr>
              <a:t>-</a:t>
            </a:r>
            <a:r>
              <a:rPr lang="en-US" sz="2800" dirty="0" smtClean="0">
                <a:solidFill>
                  <a:srgbClr val="FF0000"/>
                </a:solidFill>
              </a:rPr>
              <a:t>, it is an Arrhenius base.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6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64380" y="2941577"/>
            <a:ext cx="936506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</a:rPr>
              <a:t>Independent Practice </a:t>
            </a:r>
          </a:p>
        </p:txBody>
      </p:sp>
    </p:spTree>
    <p:extLst>
      <p:ext uri="{BB962C8B-B14F-4D97-AF65-F5344CB8AC3E}">
        <p14:creationId xmlns:p14="http://schemas.microsoft.com/office/powerpoint/2010/main" val="213186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8045" y="2133600"/>
            <a:ext cx="9276567" cy="3777622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How </a:t>
            </a:r>
            <a:r>
              <a:rPr lang="en-US" sz="2800" dirty="0"/>
              <a:t>is an Arrhenius acid different from </a:t>
            </a:r>
            <a:r>
              <a:rPr lang="en-US" sz="2800" dirty="0" smtClean="0"/>
              <a:t>an </a:t>
            </a:r>
            <a:r>
              <a:rPr lang="en-US" sz="2800" dirty="0"/>
              <a:t>Arrhenius base</a:t>
            </a:r>
            <a:r>
              <a:rPr lang="en-US" sz="2800" dirty="0" smtClean="0"/>
              <a:t>?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How is a Bronsted-Lowry </a:t>
            </a:r>
            <a:r>
              <a:rPr lang="en-US" sz="2800" dirty="0"/>
              <a:t>acid vs. Bronsted-Lowry </a:t>
            </a:r>
            <a:r>
              <a:rPr lang="en-US" sz="2800" dirty="0" smtClean="0"/>
              <a:t>Base?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5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86" y="133422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Warm Up: </a:t>
            </a:r>
            <a:r>
              <a:rPr lang="en-US" dirty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 Minutes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0486" y="1584045"/>
            <a:ext cx="7284337" cy="7457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You should be working SILENTLY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711745" y="773350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Stay in your own seat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52605" y="2329829"/>
            <a:ext cx="98820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reaction is shown below:</a:t>
            </a:r>
          </a:p>
          <a:p>
            <a:r>
              <a:rPr lang="en-US" sz="2800" dirty="0"/>
              <a:t> </a:t>
            </a:r>
          </a:p>
          <a:p>
            <a:pPr algn="ctr"/>
            <a:r>
              <a:rPr lang="en-US" sz="2800" dirty="0"/>
              <a:t>NH</a:t>
            </a:r>
            <a:r>
              <a:rPr lang="en-US" sz="2800" baseline="-25000" dirty="0"/>
              <a:t>3</a:t>
            </a:r>
            <a:r>
              <a:rPr lang="en-US" sz="2800" dirty="0"/>
              <a:t> + H</a:t>
            </a:r>
            <a:r>
              <a:rPr lang="en-US" sz="2800" baseline="-25000" dirty="0"/>
              <a:t>2</a:t>
            </a:r>
            <a:r>
              <a:rPr lang="en-US" sz="2800" dirty="0"/>
              <a:t>O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NH</a:t>
            </a:r>
            <a:r>
              <a:rPr lang="en-US" sz="2800" baseline="-25000" dirty="0"/>
              <a:t>4</a:t>
            </a:r>
            <a:r>
              <a:rPr lang="en-US" sz="2800" baseline="30000" dirty="0"/>
              <a:t>+</a:t>
            </a:r>
            <a:r>
              <a:rPr lang="en-US" sz="2800" dirty="0"/>
              <a:t> + OH</a:t>
            </a:r>
            <a:r>
              <a:rPr lang="en-US" sz="2800" baseline="30000" dirty="0"/>
              <a:t>-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Which compound in the </a:t>
            </a:r>
            <a:r>
              <a:rPr lang="en-US" sz="2800" dirty="0" smtClean="0"/>
              <a:t>reaction </a:t>
            </a:r>
            <a:r>
              <a:rPr lang="en-US" sz="2800" dirty="0"/>
              <a:t>functions as the </a:t>
            </a:r>
            <a:r>
              <a:rPr lang="en-US" sz="2800" dirty="0" err="1"/>
              <a:t>Bronsted</a:t>
            </a:r>
            <a:r>
              <a:rPr lang="en-US" sz="2800" dirty="0"/>
              <a:t>-Lowry acid?  The </a:t>
            </a:r>
            <a:r>
              <a:rPr lang="en-US" sz="2800" dirty="0" err="1"/>
              <a:t>Bronsted</a:t>
            </a:r>
            <a:r>
              <a:rPr lang="en-US" sz="2800" dirty="0"/>
              <a:t>-Lowry Base?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018111" y="323428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</a:rPr>
              <a:t>Write the Learning Target</a:t>
            </a:r>
          </a:p>
        </p:txBody>
      </p:sp>
    </p:spTree>
    <p:extLst>
      <p:ext uri="{BB962C8B-B14F-4D97-AF65-F5344CB8AC3E}">
        <p14:creationId xmlns:p14="http://schemas.microsoft.com/office/powerpoint/2010/main" val="187669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Warm Up: 7 Minutes</a:t>
            </a:r>
          </a:p>
          <a:p>
            <a:r>
              <a:rPr lang="en-US" sz="2800" dirty="0" smtClean="0"/>
              <a:t>Redox Reactions Video: 15 Minutes</a:t>
            </a:r>
          </a:p>
          <a:p>
            <a:r>
              <a:rPr lang="en-US" sz="2800" dirty="0" smtClean="0"/>
              <a:t>Guided Practice: 13 Minutes</a:t>
            </a:r>
          </a:p>
          <a:p>
            <a:r>
              <a:rPr lang="en-US" sz="2800" dirty="0" smtClean="0"/>
              <a:t>Independent Practice: 15 Minutes</a:t>
            </a:r>
          </a:p>
          <a:p>
            <a:r>
              <a:rPr lang="en-US" sz="2800" dirty="0" smtClean="0"/>
              <a:t>Closing: 3 Minutes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662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Redox Reactions Video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861110" y="1579656"/>
            <a:ext cx="11276666" cy="4937125"/>
          </a:xfrm>
        </p:spPr>
        <p:txBody>
          <a:bodyPr>
            <a:normAutofit/>
          </a:bodyPr>
          <a:lstStyle/>
          <a:p>
            <a:pPr marL="514350" indent="-514350" eaLnBrk="1" hangingPunct="1">
              <a:buClr>
                <a:srgbClr val="002060"/>
              </a:buClr>
              <a:buFont typeface="+mj-lt"/>
              <a:buAutoNum type="arabicPeriod"/>
            </a:pPr>
            <a:r>
              <a:rPr lang="en-US" sz="3200" dirty="0" smtClean="0"/>
              <a:t>Go to </a:t>
            </a:r>
            <a:r>
              <a:rPr lang="en-US" sz="3200" dirty="0" smtClean="0">
                <a:solidFill>
                  <a:srgbClr val="0070C0"/>
                </a:solidFill>
              </a:rPr>
              <a:t>shschem.weebly.com  </a:t>
            </a:r>
            <a:r>
              <a:rPr lang="en-US" sz="3200" dirty="0" smtClean="0">
                <a:solidFill>
                  <a:srgbClr val="FF0000"/>
                </a:solidFill>
              </a:rPr>
              <a:t>(our class website)</a:t>
            </a:r>
          </a:p>
          <a:p>
            <a:pPr marL="400050" lvl="1" indent="0">
              <a:buClr>
                <a:srgbClr val="002060"/>
              </a:buClr>
              <a:buNone/>
            </a:pPr>
            <a:r>
              <a:rPr lang="en-US" sz="3000" i="1" dirty="0" smtClean="0">
                <a:solidFill>
                  <a:srgbClr val="FF0000"/>
                </a:solidFill>
              </a:rPr>
              <a:t>Bookmark this if you haven’t done so already!!!</a:t>
            </a:r>
          </a:p>
          <a:p>
            <a:pPr marL="514350" indent="-514350" eaLnBrk="1" hangingPunct="1">
              <a:buClr>
                <a:srgbClr val="002060"/>
              </a:buClr>
              <a:buFont typeface="+mj-lt"/>
              <a:buAutoNum type="arabicPeriod"/>
            </a:pPr>
            <a:r>
              <a:rPr lang="en-US" sz="3200" dirty="0" smtClean="0"/>
              <a:t>Hover over my page:</a:t>
            </a:r>
          </a:p>
          <a:p>
            <a:pPr marL="400050" lvl="1" indent="0">
              <a:buClr>
                <a:srgbClr val="002060"/>
              </a:buClr>
              <a:buNone/>
            </a:pPr>
            <a:r>
              <a:rPr lang="en-US" sz="2800" dirty="0" smtClean="0"/>
              <a:t>	Mr. Ghosh </a:t>
            </a:r>
            <a:r>
              <a:rPr lang="en-US" sz="2800" dirty="0" smtClean="0">
                <a:sym typeface="Wingdings" panose="05000000000000000000" pitchFamily="2" charset="2"/>
              </a:rPr>
              <a:t> Video Lessons</a:t>
            </a:r>
            <a:endParaRPr lang="en-US" sz="2800" dirty="0" smtClean="0"/>
          </a:p>
          <a:p>
            <a:pPr marL="514350" indent="-514350" eaLnBrk="1" hangingPunct="1">
              <a:buClr>
                <a:srgbClr val="002060"/>
              </a:buClr>
              <a:buFont typeface="+mj-lt"/>
              <a:buAutoNum type="arabicPeriod"/>
            </a:pPr>
            <a:r>
              <a:rPr lang="en-US" sz="3200" dirty="0" smtClean="0"/>
              <a:t>Watch video for April 8</a:t>
            </a:r>
          </a:p>
          <a:p>
            <a:pPr marL="514350" indent="-514350" eaLnBrk="1" hangingPunct="1">
              <a:buClr>
                <a:srgbClr val="002060"/>
              </a:buClr>
              <a:buFont typeface="+mj-lt"/>
              <a:buAutoNum type="arabicPeriod"/>
            </a:pPr>
            <a:r>
              <a:rPr lang="en-US" sz="3200" dirty="0" smtClean="0"/>
              <a:t>Take notes on your handout</a:t>
            </a:r>
          </a:p>
        </p:txBody>
      </p:sp>
    </p:spTree>
    <p:extLst>
      <p:ext uri="{BB962C8B-B14F-4D97-AF65-F5344CB8AC3E}">
        <p14:creationId xmlns:p14="http://schemas.microsoft.com/office/powerpoint/2010/main" val="264384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Oxidation Numbers</a:t>
            </a:r>
            <a:endParaRPr lang="en-US" dirty="0"/>
          </a:p>
        </p:txBody>
      </p:sp>
      <p:pic>
        <p:nvPicPr>
          <p:cNvPr id="1026" name="Picture 2" descr="http://www.chemistryland.com/CHM130S/06-Nomenclature/LanguageOfChemistry/OxidationNumb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74" y="1905000"/>
            <a:ext cx="6998261" cy="4701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2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Seating Chart: 3 minutes</a:t>
            </a:r>
          </a:p>
          <a:p>
            <a:r>
              <a:rPr lang="en-US" sz="2800" dirty="0" smtClean="0"/>
              <a:t>Warm Up: </a:t>
            </a:r>
            <a:r>
              <a:rPr lang="en-US" sz="2800" dirty="0"/>
              <a:t>6</a:t>
            </a:r>
            <a:r>
              <a:rPr lang="en-US" sz="2800" dirty="0" smtClean="0"/>
              <a:t> Minutes</a:t>
            </a:r>
          </a:p>
          <a:p>
            <a:r>
              <a:rPr lang="en-US" sz="2800" dirty="0" smtClean="0"/>
              <a:t>Acids/Bases Video: 15 Minutes</a:t>
            </a:r>
          </a:p>
          <a:p>
            <a:r>
              <a:rPr lang="en-US" sz="2800" dirty="0" smtClean="0"/>
              <a:t>Guided Practice: 12 Minutes</a:t>
            </a:r>
          </a:p>
          <a:p>
            <a:r>
              <a:rPr lang="en-US" sz="2800" dirty="0" smtClean="0"/>
              <a:t>Independent Practice: 14 Minutes</a:t>
            </a:r>
          </a:p>
          <a:p>
            <a:r>
              <a:rPr lang="en-US" sz="2800" dirty="0" smtClean="0"/>
              <a:t>Closing: 3 Minutes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363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Oxidation Number Rules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3803" y="2133600"/>
            <a:ext cx="9250809" cy="3777622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The oxidation numbers of all atoms add up to the charge on the atoms, molecules, or ion.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Example: In </a:t>
            </a:r>
            <a:r>
              <a:rPr lang="en-US" sz="2400" dirty="0" smtClean="0">
                <a:solidFill>
                  <a:schemeClr val="tx1"/>
                </a:solidFill>
              </a:rPr>
              <a:t>CrO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baseline="30000" dirty="0" smtClean="0">
                <a:solidFill>
                  <a:schemeClr val="tx1"/>
                </a:solidFill>
              </a:rPr>
              <a:t>- </a:t>
            </a:r>
            <a:r>
              <a:rPr lang="en-US" sz="2400" dirty="0">
                <a:solidFill>
                  <a:schemeClr val="tx1"/>
                </a:solidFill>
              </a:rPr>
              <a:t>, the oxidation number of </a:t>
            </a:r>
            <a:r>
              <a:rPr lang="en-US" sz="2400" dirty="0" smtClean="0">
                <a:solidFill>
                  <a:schemeClr val="tx1"/>
                </a:solidFill>
              </a:rPr>
              <a:t>chromium is +7 </a:t>
            </a:r>
            <a:r>
              <a:rPr lang="en-US" sz="2400" dirty="0">
                <a:solidFill>
                  <a:schemeClr val="tx1"/>
                </a:solidFill>
              </a:rPr>
              <a:t>and oxygen is -2 because 1</a:t>
            </a:r>
            <a:r>
              <a:rPr lang="en-US" sz="2400" dirty="0" smtClean="0">
                <a:solidFill>
                  <a:schemeClr val="tx1"/>
                </a:solidFill>
              </a:rPr>
              <a:t>(+7) </a:t>
            </a:r>
            <a:r>
              <a:rPr lang="en-US" sz="2400" dirty="0">
                <a:solidFill>
                  <a:schemeClr val="tx1"/>
                </a:solidFill>
              </a:rPr>
              <a:t>+ </a:t>
            </a:r>
            <a:r>
              <a:rPr lang="en-US" sz="2400" dirty="0" smtClean="0">
                <a:solidFill>
                  <a:schemeClr val="tx1"/>
                </a:solidFill>
              </a:rPr>
              <a:t>4(-2</a:t>
            </a:r>
            <a:r>
              <a:rPr lang="en-US" sz="2400" dirty="0">
                <a:solidFill>
                  <a:schemeClr val="tx1"/>
                </a:solidFill>
              </a:rPr>
              <a:t>) = -</a:t>
            </a:r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The oxidation number of an atom in its elemental form is zero.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Example: For O</a:t>
            </a:r>
            <a:r>
              <a:rPr lang="en-US" sz="2400" baseline="-25000" dirty="0" smtClean="0">
                <a:solidFill>
                  <a:schemeClr val="tx1"/>
                </a:solidFill>
              </a:rPr>
              <a:t>2 </a:t>
            </a:r>
            <a:r>
              <a:rPr lang="en-US" sz="2400" dirty="0" smtClean="0">
                <a:solidFill>
                  <a:schemeClr val="tx1"/>
                </a:solidFill>
              </a:rPr>
              <a:t> or Ag, the oxidation number is zero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The oxidation number for hydrogen is usually +1, but if it is bonded to a metal then it is -1.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76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Redox Reactions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Chemical reactions in which electrons are transferred amongst reactants [</a:t>
            </a:r>
            <a:r>
              <a:rPr lang="en-US" sz="2800" dirty="0" smtClean="0">
                <a:solidFill>
                  <a:schemeClr val="tx1"/>
                </a:solidFill>
              </a:rPr>
              <a:t>AKA</a:t>
            </a:r>
            <a:r>
              <a:rPr lang="en-US" sz="2800" dirty="0" smtClean="0">
                <a:solidFill>
                  <a:srgbClr val="FF0000"/>
                </a:solidFill>
              </a:rPr>
              <a:t> oxidation-reduction reactions]</a:t>
            </a:r>
          </a:p>
          <a:p>
            <a:pPr marL="0" indent="0" algn="ctr"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55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Oxidation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Loss of electrons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             [charge become more positive]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Mg(s) + S(s)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→ MgS(s)</a:t>
            </a:r>
          </a:p>
          <a:p>
            <a:pPr marL="0" indent="0" algn="ctr">
              <a:buNone/>
            </a:pPr>
            <a:endParaRPr lang="en-US" sz="3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Therefore magnesium is being oxidized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76551" y="3822876"/>
            <a:ext cx="450761" cy="4507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791718" y="3822876"/>
            <a:ext cx="541727" cy="4507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7030A0"/>
                </a:solidFill>
              </a:rPr>
              <a:t>+2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0941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Reduction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Gain of electrons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             [charge become more negative]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Mg(s) + S(s)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→ MgS(s)</a:t>
            </a:r>
          </a:p>
          <a:p>
            <a:pPr marL="0" indent="0" algn="ctr">
              <a:buNone/>
            </a:pPr>
            <a:endParaRPr lang="en-US" sz="3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Therefore sulfur is being reduced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09892" y="3822876"/>
            <a:ext cx="450761" cy="4507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190963" y="3833606"/>
            <a:ext cx="541727" cy="4507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-</a:t>
            </a:r>
            <a:r>
              <a:rPr lang="en-US" sz="2400" dirty="0" smtClean="0">
                <a:solidFill>
                  <a:srgbClr val="7030A0"/>
                </a:solidFill>
              </a:rPr>
              <a:t>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8805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Acronym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“</a:t>
            </a:r>
            <a:r>
              <a:rPr lang="en-US" sz="3200" dirty="0" smtClean="0">
                <a:solidFill>
                  <a:srgbClr val="FF0000"/>
                </a:solidFill>
              </a:rPr>
              <a:t>LEO the lion goes GER”</a:t>
            </a:r>
          </a:p>
          <a:p>
            <a:pPr marL="0" indent="0" algn="ctr"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456090" y="4018208"/>
            <a:ext cx="502276" cy="515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02287" y="4868214"/>
            <a:ext cx="3181082" cy="73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Losing Electrons is Oxidation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897154" y="3900151"/>
            <a:ext cx="388514" cy="608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944118" y="4737279"/>
            <a:ext cx="3181082" cy="73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Gaining Electrons is Reduction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5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Example 1</a:t>
            </a:r>
            <a:r>
              <a:rPr lang="en-US" sz="3200" dirty="0" smtClean="0"/>
              <a:t>: Determine what is Oxidized and Reduced in each Reaction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1932" y="2378298"/>
            <a:ext cx="6819207" cy="377762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ZnCl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(</a:t>
            </a:r>
            <a:r>
              <a:rPr lang="en-US" sz="2400" dirty="0" err="1" smtClean="0">
                <a:solidFill>
                  <a:srgbClr val="FF0000"/>
                </a:solidFill>
              </a:rPr>
              <a:t>aq</a:t>
            </a:r>
            <a:r>
              <a:rPr lang="en-US" sz="2400" dirty="0" smtClean="0">
                <a:solidFill>
                  <a:srgbClr val="FF0000"/>
                </a:solidFill>
              </a:rPr>
              <a:t>) + Cu (s) 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→ CuCl</a:t>
            </a:r>
            <a:r>
              <a:rPr lang="en-US" sz="2400" baseline="-25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(</a:t>
            </a:r>
            <a:r>
              <a:rPr lang="en-US" sz="2400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aq</a:t>
            </a:r>
            <a:r>
              <a:rPr lang="en-US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) + Zn (s)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4262" y="2506825"/>
            <a:ext cx="4817326" cy="41387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AutoNum type="arabicPeriod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List the  elements in the reaction. </a:t>
            </a:r>
          </a:p>
          <a:p>
            <a:pPr marL="514350" indent="-514350" algn="ctr">
              <a:buAutoNum type="arabicPeriod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List the charges of the elements on both sides of the reaction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pPr marL="514350" indent="-514350" algn="ctr">
              <a:buAutoNum type="arabicPeriod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Use the definition of reduction and oxidation to determine which element is reduced and which is oxidized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8474927" y="4215161"/>
            <a:ext cx="11151" cy="1750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016007" y="1882747"/>
            <a:ext cx="384592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Steps to Success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64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Example 2</a:t>
            </a:r>
            <a:r>
              <a:rPr lang="en-US" dirty="0" smtClean="0"/>
              <a:t>: </a:t>
            </a:r>
            <a:r>
              <a:rPr lang="en-US" dirty="0"/>
              <a:t>Determine what is Oxidized and Reduced in each Reaction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CH</a:t>
            </a:r>
            <a:r>
              <a:rPr lang="en-US" sz="3600" baseline="-25000" dirty="0" smtClean="0">
                <a:solidFill>
                  <a:srgbClr val="FF0000"/>
                </a:solidFill>
              </a:rPr>
              <a:t>4</a:t>
            </a:r>
            <a:r>
              <a:rPr lang="en-US" sz="3600" dirty="0" smtClean="0">
                <a:solidFill>
                  <a:srgbClr val="FF0000"/>
                </a:solidFill>
              </a:rPr>
              <a:t> + 2 O</a:t>
            </a:r>
            <a:r>
              <a:rPr lang="en-US" sz="3600" baseline="-25000" dirty="0" smtClean="0">
                <a:solidFill>
                  <a:srgbClr val="FF0000"/>
                </a:solidFill>
              </a:rPr>
              <a:t>2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→ CO</a:t>
            </a:r>
            <a:r>
              <a:rPr lang="en-US" sz="3600" baseline="-25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2 </a:t>
            </a:r>
            <a:r>
              <a:rPr lang="en-US" sz="36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+ H</a:t>
            </a:r>
            <a:r>
              <a:rPr lang="en-US" sz="3600" baseline="-25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O </a:t>
            </a:r>
            <a:endParaRPr lang="en-US" sz="3600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7181385" y="3914078"/>
            <a:ext cx="11151" cy="1750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55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Take 16 seconds to determine the charge of the elements  in the reaction. </a:t>
            </a:r>
          </a:p>
          <a:p>
            <a:r>
              <a:rPr lang="en-US" sz="2800" dirty="0" smtClean="0"/>
              <a:t>When Mr. Ghosh indicates that you can talk take 43 seconds with your teammates to decide which elements are oxidized and which are reduced. </a:t>
            </a:r>
          </a:p>
          <a:p>
            <a:r>
              <a:rPr lang="en-US" sz="2800" dirty="0" smtClean="0"/>
              <a:t>When Mr. Ghosh says SWAG, be ready to share your answers.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601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Guided Practice #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lvl="0" algn="ctr"/>
            <a:r>
              <a:rPr lang="en-US" sz="2800" dirty="0"/>
              <a:t>Determine what is oxidized and what is reduced in the following reaction:</a:t>
            </a:r>
          </a:p>
          <a:p>
            <a:pPr marL="0" indent="0" algn="ctr">
              <a:buNone/>
            </a:pPr>
            <a:r>
              <a:rPr lang="en-US" sz="2800" dirty="0"/>
              <a:t> </a:t>
            </a:r>
          </a:p>
          <a:p>
            <a:pPr marL="0" indent="0" algn="ctr">
              <a:buNone/>
            </a:pPr>
            <a:r>
              <a:rPr lang="en-US" sz="2800" dirty="0"/>
              <a:t>4Al (s) + 3 O</a:t>
            </a:r>
            <a:r>
              <a:rPr lang="en-US" sz="2800" baseline="-25000" dirty="0"/>
              <a:t>2</a:t>
            </a:r>
            <a:r>
              <a:rPr lang="en-US" sz="2800" dirty="0"/>
              <a:t> (g) → 2Al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  <a:r>
              <a:rPr lang="en-US" sz="2800" baseline="-25000" dirty="0"/>
              <a:t>3</a:t>
            </a:r>
            <a:r>
              <a:rPr lang="en-US" sz="2800" dirty="0"/>
              <a:t> (s</a:t>
            </a:r>
            <a:r>
              <a:rPr lang="en-US" sz="2800" dirty="0" smtClean="0"/>
              <a:t>)</a:t>
            </a:r>
            <a:r>
              <a:rPr lang="en-US" sz="2800" dirty="0"/>
              <a:t> 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78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Guided Practice #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7151" y="2133600"/>
            <a:ext cx="9207461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lvl="0" algn="ctr"/>
            <a:r>
              <a:rPr lang="en-US" sz="2800" dirty="0"/>
              <a:t>Determine what is oxidized and what is reduced in the following reaction:</a:t>
            </a:r>
          </a:p>
          <a:p>
            <a:pPr marL="0" indent="0" algn="ctr">
              <a:buNone/>
            </a:pPr>
            <a:r>
              <a:rPr lang="en-US" sz="2800" dirty="0"/>
              <a:t> </a:t>
            </a:r>
          </a:p>
          <a:p>
            <a:pPr marL="0" indent="0" algn="ctr">
              <a:buNone/>
            </a:pPr>
            <a:r>
              <a:rPr lang="en-US" sz="2800" dirty="0" smtClean="0"/>
              <a:t>2 Cu + 2 H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 2 Cu</a:t>
            </a:r>
            <a:r>
              <a:rPr lang="en-US" sz="2800" baseline="30000" dirty="0" smtClean="0">
                <a:sym typeface="Wingdings" panose="05000000000000000000" pitchFamily="2" charset="2"/>
              </a:rPr>
              <a:t>+</a:t>
            </a:r>
            <a:r>
              <a:rPr lang="en-US" sz="2800" dirty="0" smtClean="0">
                <a:sym typeface="Wingdings" panose="05000000000000000000" pitchFamily="2" charset="2"/>
              </a:rPr>
              <a:t> + H</a:t>
            </a:r>
            <a:r>
              <a:rPr lang="en-US" sz="2800" baseline="-25000" dirty="0" smtClean="0">
                <a:sym typeface="Wingdings" panose="05000000000000000000" pitchFamily="2" charset="2"/>
              </a:rPr>
              <a:t>2</a:t>
            </a: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 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29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Acids/Bases Video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861110" y="1579656"/>
            <a:ext cx="11276666" cy="4937125"/>
          </a:xfrm>
        </p:spPr>
        <p:txBody>
          <a:bodyPr>
            <a:normAutofit/>
          </a:bodyPr>
          <a:lstStyle/>
          <a:p>
            <a:pPr marL="514350" indent="-514350" eaLnBrk="1" hangingPunct="1">
              <a:buClr>
                <a:srgbClr val="002060"/>
              </a:buClr>
              <a:buFont typeface="+mj-lt"/>
              <a:buAutoNum type="arabicPeriod"/>
            </a:pPr>
            <a:r>
              <a:rPr lang="en-US" sz="3200" dirty="0" smtClean="0"/>
              <a:t>Go to </a:t>
            </a:r>
            <a:r>
              <a:rPr lang="en-US" sz="3200" dirty="0" smtClean="0">
                <a:solidFill>
                  <a:srgbClr val="0070C0"/>
                </a:solidFill>
              </a:rPr>
              <a:t>shschem.weebly.com  </a:t>
            </a:r>
            <a:r>
              <a:rPr lang="en-US" sz="3200" dirty="0" smtClean="0">
                <a:solidFill>
                  <a:srgbClr val="FF0000"/>
                </a:solidFill>
              </a:rPr>
              <a:t>(our class website)</a:t>
            </a:r>
          </a:p>
          <a:p>
            <a:pPr marL="400050" lvl="1" indent="0">
              <a:buClr>
                <a:srgbClr val="002060"/>
              </a:buClr>
              <a:buNone/>
            </a:pPr>
            <a:r>
              <a:rPr lang="en-US" sz="3000" i="1" dirty="0" smtClean="0">
                <a:solidFill>
                  <a:srgbClr val="FF0000"/>
                </a:solidFill>
              </a:rPr>
              <a:t>Bookmark this if you haven’t done so already!!!</a:t>
            </a:r>
          </a:p>
          <a:p>
            <a:pPr marL="514350" indent="-514350" eaLnBrk="1" hangingPunct="1">
              <a:buClr>
                <a:srgbClr val="002060"/>
              </a:buClr>
              <a:buFont typeface="+mj-lt"/>
              <a:buAutoNum type="arabicPeriod"/>
            </a:pPr>
            <a:r>
              <a:rPr lang="en-US" sz="3200" dirty="0" smtClean="0"/>
              <a:t>Hover over my page:</a:t>
            </a:r>
          </a:p>
          <a:p>
            <a:pPr marL="400050" lvl="1" indent="0">
              <a:buClr>
                <a:srgbClr val="002060"/>
              </a:buClr>
              <a:buNone/>
            </a:pPr>
            <a:r>
              <a:rPr lang="en-US" sz="2800" dirty="0" smtClean="0"/>
              <a:t>	Mr. Ghosh </a:t>
            </a:r>
            <a:r>
              <a:rPr lang="en-US" sz="2800" dirty="0" smtClean="0">
                <a:sym typeface="Wingdings" panose="05000000000000000000" pitchFamily="2" charset="2"/>
              </a:rPr>
              <a:t> Video Lessons</a:t>
            </a:r>
            <a:endParaRPr lang="en-US" sz="2800" dirty="0" smtClean="0"/>
          </a:p>
          <a:p>
            <a:pPr marL="514350" indent="-514350" eaLnBrk="1" hangingPunct="1">
              <a:buClr>
                <a:srgbClr val="002060"/>
              </a:buClr>
              <a:buFont typeface="+mj-lt"/>
              <a:buAutoNum type="arabicPeriod"/>
            </a:pPr>
            <a:r>
              <a:rPr lang="en-US" sz="3200" dirty="0" smtClean="0"/>
              <a:t>Watch video for April </a:t>
            </a:r>
            <a:r>
              <a:rPr lang="en-US" sz="3200" dirty="0"/>
              <a:t>7</a:t>
            </a:r>
            <a:endParaRPr lang="en-US" sz="3200" dirty="0" smtClean="0"/>
          </a:p>
          <a:p>
            <a:pPr marL="514350" indent="-514350" eaLnBrk="1" hangingPunct="1">
              <a:buClr>
                <a:srgbClr val="002060"/>
              </a:buClr>
              <a:buFont typeface="+mj-lt"/>
              <a:buAutoNum type="arabicPeriod"/>
            </a:pPr>
            <a:r>
              <a:rPr lang="en-US" sz="3200" dirty="0" smtClean="0"/>
              <a:t>Take notes on your handout</a:t>
            </a:r>
          </a:p>
        </p:txBody>
      </p:sp>
    </p:spTree>
    <p:extLst>
      <p:ext uri="{BB962C8B-B14F-4D97-AF65-F5344CB8AC3E}">
        <p14:creationId xmlns:p14="http://schemas.microsoft.com/office/powerpoint/2010/main" val="10964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Guided Practice #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7151" y="2133600"/>
            <a:ext cx="9207461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lvl="0" algn="ctr"/>
            <a:r>
              <a:rPr lang="en-US" sz="2800" dirty="0"/>
              <a:t>Determine what is oxidized and what is reduced in the following reaction:</a:t>
            </a:r>
          </a:p>
          <a:p>
            <a:pPr marL="0" indent="0" algn="ctr">
              <a:buNone/>
            </a:pPr>
            <a:r>
              <a:rPr lang="en-US" sz="2800" dirty="0"/>
              <a:t> </a:t>
            </a:r>
          </a:p>
          <a:p>
            <a:pPr marL="0" indent="0" algn="ctr">
              <a:buNone/>
            </a:pPr>
            <a:r>
              <a:rPr lang="pt-BR" sz="2800" dirty="0"/>
              <a:t>Br¯ (aq) </a:t>
            </a:r>
            <a:r>
              <a:rPr lang="pt-BR" sz="2800" dirty="0" smtClean="0"/>
              <a:t>+ MnO</a:t>
            </a:r>
            <a:r>
              <a:rPr lang="pt-BR" sz="2800" baseline="-25000" dirty="0" smtClean="0"/>
              <a:t>4</a:t>
            </a:r>
            <a:r>
              <a:rPr lang="pt-BR" sz="2800" dirty="0"/>
              <a:t>¯ (aq)   </a:t>
            </a:r>
            <a:r>
              <a:rPr lang="en-US" sz="2800" dirty="0">
                <a:sym typeface="Symbol" panose="05050102010706020507" pitchFamily="18" charset="2"/>
              </a:rPr>
              <a:t></a:t>
            </a:r>
            <a:r>
              <a:rPr lang="pt-BR" sz="2800" dirty="0"/>
              <a:t>   Br</a:t>
            </a:r>
            <a:r>
              <a:rPr lang="pt-BR" sz="2800" baseline="-25000" dirty="0"/>
              <a:t>2</a:t>
            </a:r>
            <a:r>
              <a:rPr lang="pt-BR" sz="2800" dirty="0"/>
              <a:t> (l) </a:t>
            </a:r>
            <a:r>
              <a:rPr lang="pt-BR" sz="2800" dirty="0" smtClean="0"/>
              <a:t>+ Mn</a:t>
            </a:r>
            <a:r>
              <a:rPr lang="pt-BR" sz="2800" baseline="30000" dirty="0" smtClean="0"/>
              <a:t>2</a:t>
            </a:r>
            <a:r>
              <a:rPr lang="pt-BR" sz="2800" baseline="30000" dirty="0"/>
              <a:t>+ </a:t>
            </a:r>
            <a:r>
              <a:rPr lang="pt-BR" sz="2800" dirty="0"/>
              <a:t>(aq)</a:t>
            </a:r>
            <a:r>
              <a:rPr lang="en-US" sz="2800" dirty="0"/>
              <a:t> 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88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Guided Practice #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7151" y="2133600"/>
            <a:ext cx="9207461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lvl="0" algn="ctr"/>
            <a:r>
              <a:rPr lang="en-US" sz="2800" dirty="0"/>
              <a:t>Determine what is oxidized and what is reduced in the following reaction:</a:t>
            </a:r>
          </a:p>
          <a:p>
            <a:pPr marL="0" indent="0" algn="ctr">
              <a:buNone/>
            </a:pPr>
            <a:r>
              <a:rPr lang="en-US" sz="2800" dirty="0"/>
              <a:t> </a:t>
            </a:r>
          </a:p>
          <a:p>
            <a:pPr marL="0" indent="0" algn="ctr">
              <a:buNone/>
            </a:pPr>
            <a:r>
              <a:rPr lang="en-US" sz="2800" dirty="0"/>
              <a:t> </a:t>
            </a:r>
            <a:r>
              <a:rPr lang="en-US" sz="2800" dirty="0" smtClean="0"/>
              <a:t>2 Na + 2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</a:t>
            </a:r>
            <a:r>
              <a:rPr lang="en-US" sz="2800" dirty="0" smtClean="0">
                <a:sym typeface="Wingdings" panose="05000000000000000000" pitchFamily="2" charset="2"/>
              </a:rPr>
              <a:t> 2 </a:t>
            </a:r>
            <a:r>
              <a:rPr lang="en-US" sz="2800" dirty="0" err="1" smtClean="0">
                <a:sym typeface="Wingdings" panose="05000000000000000000" pitchFamily="2" charset="2"/>
              </a:rPr>
              <a:t>NaOH</a:t>
            </a:r>
            <a:r>
              <a:rPr lang="en-US" sz="2800" dirty="0" smtClean="0">
                <a:sym typeface="Wingdings" panose="05000000000000000000" pitchFamily="2" charset="2"/>
              </a:rPr>
              <a:t> + H</a:t>
            </a:r>
            <a:r>
              <a:rPr lang="en-US" sz="2800" baseline="-25000" dirty="0" smtClean="0">
                <a:sym typeface="Wingdings" panose="05000000000000000000" pitchFamily="2" charset="2"/>
              </a:rPr>
              <a:t>2</a:t>
            </a: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35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64380" y="2941577"/>
            <a:ext cx="936506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Independent Practice </a:t>
            </a:r>
            <a:endParaRPr lang="en-US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239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sz="2800"/>
          </a:p>
          <a:p>
            <a:pPr marL="0" indent="0" algn="ctr">
              <a:buNone/>
            </a:pPr>
            <a:r>
              <a:rPr lang="en-US" sz="2800" smtClean="0"/>
              <a:t>Which </a:t>
            </a:r>
            <a:r>
              <a:rPr lang="en-US" sz="2800" dirty="0" smtClean="0"/>
              <a:t>acronym will help you remember what is getting oxidized and what is getting reduced?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951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86" y="133422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Warm Up: </a:t>
            </a:r>
            <a:r>
              <a:rPr lang="en-US" dirty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 Minutes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0486" y="1584045"/>
            <a:ext cx="7284337" cy="7457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You should be working SILENTLY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711745" y="773350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Stay in your own seat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52605" y="2329829"/>
            <a:ext cx="98820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Zinc metal is reacted with hydrochloric acid to form zinc chloride and hydrogen gas:</a:t>
            </a:r>
          </a:p>
          <a:p>
            <a:r>
              <a:rPr lang="en-US" sz="2800" dirty="0"/>
              <a:t> </a:t>
            </a:r>
          </a:p>
          <a:p>
            <a:pPr algn="ctr"/>
            <a:r>
              <a:rPr lang="en-US" sz="2800" dirty="0"/>
              <a:t>Zn + 2 </a:t>
            </a:r>
            <a:r>
              <a:rPr lang="en-US" sz="2800" dirty="0" err="1"/>
              <a:t>HCl</a:t>
            </a:r>
            <a:r>
              <a:rPr lang="en-US" sz="2800" dirty="0"/>
              <a:t>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ZnCl</a:t>
            </a:r>
            <a:r>
              <a:rPr lang="en-US" sz="2800" baseline="-25000" dirty="0"/>
              <a:t>2</a:t>
            </a:r>
            <a:r>
              <a:rPr lang="en-US" sz="2800" dirty="0"/>
              <a:t> + H</a:t>
            </a:r>
            <a:r>
              <a:rPr lang="en-US" sz="2800" baseline="-25000" dirty="0"/>
              <a:t>2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Which element was oxidized?  Which element was reduced?</a:t>
            </a:r>
          </a:p>
          <a:p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018111" y="323428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</a:rPr>
              <a:t>Write the Learning Target</a:t>
            </a:r>
          </a:p>
        </p:txBody>
      </p:sp>
    </p:spTree>
    <p:extLst>
      <p:ext uri="{BB962C8B-B14F-4D97-AF65-F5344CB8AC3E}">
        <p14:creationId xmlns:p14="http://schemas.microsoft.com/office/powerpoint/2010/main" val="340767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Warm Up: 7 Minutes</a:t>
            </a:r>
          </a:p>
          <a:p>
            <a:r>
              <a:rPr lang="en-US" sz="2800" dirty="0" smtClean="0"/>
              <a:t>Classifying Reactions Video: 15 Minutes</a:t>
            </a:r>
          </a:p>
          <a:p>
            <a:r>
              <a:rPr lang="en-US" sz="2800" dirty="0" smtClean="0"/>
              <a:t>Guided Practice: 13 Minutes</a:t>
            </a:r>
          </a:p>
          <a:p>
            <a:r>
              <a:rPr lang="en-US" sz="2800" dirty="0" smtClean="0"/>
              <a:t>Independent Practice: 15 Minutes</a:t>
            </a:r>
          </a:p>
          <a:p>
            <a:r>
              <a:rPr lang="en-US" sz="2800" dirty="0" smtClean="0"/>
              <a:t>Closing: 3 Minutes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240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Classifying Reactions Video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861110" y="1579656"/>
            <a:ext cx="11276666" cy="4937125"/>
          </a:xfrm>
        </p:spPr>
        <p:txBody>
          <a:bodyPr>
            <a:normAutofit/>
          </a:bodyPr>
          <a:lstStyle/>
          <a:p>
            <a:pPr marL="514350" indent="-514350" eaLnBrk="1" hangingPunct="1">
              <a:buClr>
                <a:srgbClr val="002060"/>
              </a:buClr>
              <a:buFont typeface="+mj-lt"/>
              <a:buAutoNum type="arabicPeriod"/>
            </a:pPr>
            <a:r>
              <a:rPr lang="en-US" sz="3200" dirty="0" smtClean="0"/>
              <a:t>Go to </a:t>
            </a:r>
            <a:r>
              <a:rPr lang="en-US" sz="3200" dirty="0" smtClean="0">
                <a:solidFill>
                  <a:srgbClr val="0070C0"/>
                </a:solidFill>
              </a:rPr>
              <a:t>shschem.weebly.com  </a:t>
            </a:r>
            <a:r>
              <a:rPr lang="en-US" sz="3200" dirty="0" smtClean="0">
                <a:solidFill>
                  <a:srgbClr val="FF0000"/>
                </a:solidFill>
              </a:rPr>
              <a:t>(our class website)</a:t>
            </a:r>
          </a:p>
          <a:p>
            <a:pPr marL="400050" lvl="1" indent="0">
              <a:buClr>
                <a:srgbClr val="002060"/>
              </a:buClr>
              <a:buNone/>
            </a:pPr>
            <a:r>
              <a:rPr lang="en-US" sz="3000" i="1" dirty="0" smtClean="0">
                <a:solidFill>
                  <a:srgbClr val="FF0000"/>
                </a:solidFill>
              </a:rPr>
              <a:t>Bookmark this if you haven’t done so already!!!</a:t>
            </a:r>
          </a:p>
          <a:p>
            <a:pPr marL="514350" indent="-514350" eaLnBrk="1" hangingPunct="1">
              <a:buClr>
                <a:srgbClr val="002060"/>
              </a:buClr>
              <a:buFont typeface="+mj-lt"/>
              <a:buAutoNum type="arabicPeriod"/>
            </a:pPr>
            <a:r>
              <a:rPr lang="en-US" sz="3200" dirty="0" smtClean="0"/>
              <a:t>Hover over my page:</a:t>
            </a:r>
          </a:p>
          <a:p>
            <a:pPr marL="400050" lvl="1" indent="0">
              <a:buClr>
                <a:srgbClr val="002060"/>
              </a:buClr>
              <a:buNone/>
            </a:pPr>
            <a:r>
              <a:rPr lang="en-US" sz="2800" dirty="0" smtClean="0"/>
              <a:t>	Mr. Ghosh </a:t>
            </a:r>
            <a:r>
              <a:rPr lang="en-US" sz="2800" dirty="0" smtClean="0">
                <a:sym typeface="Wingdings" panose="05000000000000000000" pitchFamily="2" charset="2"/>
              </a:rPr>
              <a:t> Video Lessons</a:t>
            </a:r>
            <a:endParaRPr lang="en-US" sz="2800" dirty="0" smtClean="0"/>
          </a:p>
          <a:p>
            <a:pPr marL="514350" indent="-514350" eaLnBrk="1" hangingPunct="1">
              <a:buClr>
                <a:srgbClr val="002060"/>
              </a:buClr>
              <a:buFont typeface="+mj-lt"/>
              <a:buAutoNum type="arabicPeriod"/>
            </a:pPr>
            <a:r>
              <a:rPr lang="en-US" sz="3200" dirty="0" smtClean="0"/>
              <a:t>Watch video for April 9</a:t>
            </a:r>
          </a:p>
          <a:p>
            <a:pPr marL="514350" indent="-514350" eaLnBrk="1" hangingPunct="1">
              <a:buClr>
                <a:srgbClr val="002060"/>
              </a:buClr>
              <a:buFont typeface="+mj-lt"/>
              <a:buAutoNum type="arabicPeriod"/>
            </a:pPr>
            <a:r>
              <a:rPr lang="en-US" sz="3200" dirty="0" smtClean="0"/>
              <a:t>Take notes on your handout</a:t>
            </a:r>
          </a:p>
        </p:txBody>
      </p:sp>
    </p:spTree>
    <p:extLst>
      <p:ext uri="{BB962C8B-B14F-4D97-AF65-F5344CB8AC3E}">
        <p14:creationId xmlns:p14="http://schemas.microsoft.com/office/powerpoint/2010/main" val="425936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Classify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1482" y="2146479"/>
            <a:ext cx="8915400" cy="377762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H</a:t>
            </a:r>
            <a:r>
              <a:rPr lang="en-US" sz="2800" baseline="-25000" dirty="0" smtClean="0">
                <a:solidFill>
                  <a:srgbClr val="00B050"/>
                </a:solidFill>
              </a:rPr>
              <a:t>2</a:t>
            </a:r>
            <a:r>
              <a:rPr lang="en-US" sz="2800" dirty="0" smtClean="0">
                <a:solidFill>
                  <a:srgbClr val="00B050"/>
                </a:solidFill>
              </a:rPr>
              <a:t>SO</a:t>
            </a:r>
            <a:r>
              <a:rPr lang="en-US" sz="2800" baseline="-25000" dirty="0" smtClean="0">
                <a:solidFill>
                  <a:srgbClr val="00B050"/>
                </a:solidFill>
              </a:rPr>
              <a:t>4 </a:t>
            </a:r>
            <a:r>
              <a:rPr lang="en-US" sz="2800" dirty="0" smtClean="0">
                <a:solidFill>
                  <a:srgbClr val="00B050"/>
                </a:solidFill>
              </a:rPr>
              <a:t> (</a:t>
            </a:r>
            <a:r>
              <a:rPr lang="en-US" sz="2800" dirty="0" err="1" smtClean="0">
                <a:solidFill>
                  <a:srgbClr val="00B050"/>
                </a:solidFill>
              </a:rPr>
              <a:t>aq</a:t>
            </a:r>
            <a:r>
              <a:rPr lang="en-US" sz="2800" dirty="0" smtClean="0">
                <a:solidFill>
                  <a:srgbClr val="00B050"/>
                </a:solidFill>
              </a:rPr>
              <a:t>) + </a:t>
            </a:r>
            <a:r>
              <a:rPr lang="en-US" sz="2800" dirty="0" err="1" smtClean="0">
                <a:solidFill>
                  <a:srgbClr val="00B050"/>
                </a:solidFill>
              </a:rPr>
              <a:t>Ca</a:t>
            </a:r>
            <a:r>
              <a:rPr lang="en-US" sz="2800" dirty="0" smtClean="0">
                <a:solidFill>
                  <a:srgbClr val="00B050"/>
                </a:solidFill>
              </a:rPr>
              <a:t>(OH)</a:t>
            </a:r>
            <a:r>
              <a:rPr lang="en-US" sz="2800" baseline="-25000" dirty="0" smtClean="0">
                <a:solidFill>
                  <a:srgbClr val="00B050"/>
                </a:solidFill>
              </a:rPr>
              <a:t>2</a:t>
            </a:r>
            <a:r>
              <a:rPr lang="en-US" sz="2800" dirty="0" smtClean="0">
                <a:solidFill>
                  <a:srgbClr val="00B050"/>
                </a:solidFill>
              </a:rPr>
              <a:t>(</a:t>
            </a:r>
            <a:r>
              <a:rPr lang="en-US" sz="2800" dirty="0" err="1" smtClean="0">
                <a:solidFill>
                  <a:srgbClr val="00B050"/>
                </a:solidFill>
              </a:rPr>
              <a:t>aq</a:t>
            </a:r>
            <a:r>
              <a:rPr lang="en-US" sz="2800" dirty="0" smtClean="0">
                <a:solidFill>
                  <a:srgbClr val="00B050"/>
                </a:solidFill>
              </a:rPr>
              <a:t>)</a:t>
            </a:r>
            <a:r>
              <a:rPr lang="en-US" sz="28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→ CaSO</a:t>
            </a:r>
            <a:r>
              <a:rPr lang="en-US" sz="2800" baseline="-25000" dirty="0" smtClean="0">
                <a:solidFill>
                  <a:srgbClr val="00B050"/>
                </a:solidFill>
              </a:rPr>
              <a:t>4  </a:t>
            </a:r>
            <a:r>
              <a:rPr lang="en-US" sz="2800" dirty="0">
                <a:solidFill>
                  <a:srgbClr val="00B050"/>
                </a:solidFill>
              </a:rPr>
              <a:t>(</a:t>
            </a:r>
            <a:r>
              <a:rPr lang="en-US" sz="2800" dirty="0" err="1">
                <a:solidFill>
                  <a:srgbClr val="00B050"/>
                </a:solidFill>
              </a:rPr>
              <a:t>aq</a:t>
            </a:r>
            <a:r>
              <a:rPr lang="en-US" sz="2800" dirty="0">
                <a:solidFill>
                  <a:srgbClr val="00B050"/>
                </a:solidFill>
              </a:rPr>
              <a:t>)</a:t>
            </a:r>
            <a:r>
              <a:rPr lang="en-US" sz="2800" dirty="0" smtClean="0">
                <a:solidFill>
                  <a:srgbClr val="00B050"/>
                </a:solidFill>
              </a:rPr>
              <a:t> + H</a:t>
            </a:r>
            <a:r>
              <a:rPr lang="en-US" sz="2800" baseline="-25000" dirty="0" smtClean="0">
                <a:solidFill>
                  <a:srgbClr val="00B050"/>
                </a:solidFill>
              </a:rPr>
              <a:t>2</a:t>
            </a:r>
            <a:r>
              <a:rPr lang="en-US" sz="2800" dirty="0" smtClean="0">
                <a:solidFill>
                  <a:srgbClr val="00B050"/>
                </a:solidFill>
              </a:rPr>
              <a:t>O (l)</a:t>
            </a:r>
          </a:p>
          <a:p>
            <a:pPr marL="0" indent="0" algn="ctr">
              <a:buNone/>
            </a:pPr>
            <a:endParaRPr lang="en-US" sz="28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K</a:t>
            </a:r>
            <a:r>
              <a:rPr lang="en-US" sz="2800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>
                <a:solidFill>
                  <a:srgbClr val="C00000"/>
                </a:solidFill>
              </a:rPr>
              <a:t>CrO</a:t>
            </a:r>
            <a:r>
              <a:rPr lang="en-US" sz="2800" baseline="-25000" dirty="0" smtClean="0">
                <a:solidFill>
                  <a:srgbClr val="C00000"/>
                </a:solidFill>
              </a:rPr>
              <a:t>4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>
                <a:solidFill>
                  <a:srgbClr val="C00000"/>
                </a:solidFill>
              </a:rPr>
              <a:t>(</a:t>
            </a:r>
            <a:r>
              <a:rPr lang="en-US" sz="2800" dirty="0" err="1">
                <a:solidFill>
                  <a:srgbClr val="C00000"/>
                </a:solidFill>
              </a:rPr>
              <a:t>aq</a:t>
            </a:r>
            <a:r>
              <a:rPr lang="en-US" sz="2800" dirty="0">
                <a:solidFill>
                  <a:srgbClr val="C00000"/>
                </a:solidFill>
              </a:rPr>
              <a:t>)</a:t>
            </a:r>
            <a:r>
              <a:rPr lang="en-US" sz="2800" dirty="0" smtClean="0">
                <a:solidFill>
                  <a:srgbClr val="C00000"/>
                </a:solidFill>
              </a:rPr>
              <a:t>+ 2AgNO</a:t>
            </a:r>
            <a:r>
              <a:rPr lang="en-US" sz="2800" baseline="-25000" dirty="0" smtClean="0">
                <a:solidFill>
                  <a:srgbClr val="C00000"/>
                </a:solidFill>
              </a:rPr>
              <a:t>3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>
                <a:solidFill>
                  <a:srgbClr val="C00000"/>
                </a:solidFill>
              </a:rPr>
              <a:t>(</a:t>
            </a:r>
            <a:r>
              <a:rPr lang="en-US" sz="2800" dirty="0" err="1">
                <a:solidFill>
                  <a:srgbClr val="C00000"/>
                </a:solidFill>
              </a:rPr>
              <a:t>aq</a:t>
            </a:r>
            <a:r>
              <a:rPr lang="en-US" sz="2800" dirty="0">
                <a:solidFill>
                  <a:srgbClr val="C00000"/>
                </a:solidFill>
              </a:rPr>
              <a:t>)</a:t>
            </a:r>
            <a:r>
              <a:rPr lang="en-US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→ 2KNO</a:t>
            </a:r>
            <a:r>
              <a:rPr lang="en-US" sz="2800" baseline="-25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3 </a:t>
            </a:r>
            <a:r>
              <a:rPr lang="en-US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C00000"/>
                </a:solidFill>
              </a:rPr>
              <a:t>(</a:t>
            </a:r>
            <a:r>
              <a:rPr lang="en-US" sz="2800" dirty="0" err="1">
                <a:solidFill>
                  <a:srgbClr val="C00000"/>
                </a:solidFill>
              </a:rPr>
              <a:t>aq</a:t>
            </a:r>
            <a:r>
              <a:rPr lang="en-US" sz="2800" dirty="0">
                <a:solidFill>
                  <a:srgbClr val="C00000"/>
                </a:solidFill>
              </a:rPr>
              <a:t>)</a:t>
            </a:r>
            <a:r>
              <a:rPr lang="en-US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+ Ag</a:t>
            </a:r>
            <a:r>
              <a:rPr lang="en-US" sz="2800" baseline="-25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  <a:r>
              <a:rPr lang="en-US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CrO</a:t>
            </a:r>
            <a:r>
              <a:rPr lang="en-US" sz="2800" baseline="-25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4 </a:t>
            </a:r>
            <a:r>
              <a:rPr lang="en-US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(s) </a:t>
            </a:r>
          </a:p>
          <a:p>
            <a:pPr marL="0" indent="0" algn="ctr">
              <a:buNone/>
            </a:pPr>
            <a:endParaRPr lang="en-US" sz="28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3Mg(s) + N</a:t>
            </a:r>
            <a:r>
              <a:rPr lang="en-US" sz="2800" baseline="-25000" dirty="0" smtClean="0">
                <a:latin typeface="Century" panose="02040604050505020304" pitchFamily="18" charset="0"/>
              </a:rPr>
              <a:t>2 </a:t>
            </a:r>
            <a:r>
              <a:rPr lang="en-US" sz="2800" dirty="0" smtClean="0">
                <a:latin typeface="Century" panose="02040604050505020304" pitchFamily="18" charset="0"/>
              </a:rPr>
              <a:t>(g)→ Mg</a:t>
            </a:r>
            <a:r>
              <a:rPr lang="en-US" sz="2800" baseline="-25000" dirty="0" smtClean="0">
                <a:latin typeface="Century" panose="02040604050505020304" pitchFamily="18" charset="0"/>
              </a:rPr>
              <a:t>3</a:t>
            </a:r>
            <a:r>
              <a:rPr lang="en-US" sz="2800" dirty="0" smtClean="0">
                <a:latin typeface="Century" panose="02040604050505020304" pitchFamily="18" charset="0"/>
              </a:rPr>
              <a:t>N</a:t>
            </a:r>
            <a:r>
              <a:rPr lang="en-US" sz="2800" baseline="-25000" dirty="0" smtClean="0">
                <a:latin typeface="Century" panose="02040604050505020304" pitchFamily="18" charset="0"/>
              </a:rPr>
              <a:t>2 </a:t>
            </a:r>
            <a:r>
              <a:rPr lang="en-US" sz="2800" dirty="0" smtClean="0">
                <a:latin typeface="Century" panose="02040604050505020304" pitchFamily="18" charset="0"/>
              </a:rPr>
              <a:t>(s)</a:t>
            </a:r>
            <a:endParaRPr lang="en-US" sz="28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19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Acid- Base Reaction</a:t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Reaction that occurs between an </a:t>
            </a:r>
            <a:r>
              <a:rPr lang="en-US" sz="2800" b="1" dirty="0" smtClean="0">
                <a:solidFill>
                  <a:srgbClr val="FF0000"/>
                </a:solidFill>
              </a:rPr>
              <a:t>ACID </a:t>
            </a:r>
            <a:r>
              <a:rPr lang="en-US" sz="2800" dirty="0" smtClean="0">
                <a:solidFill>
                  <a:srgbClr val="FF0000"/>
                </a:solidFill>
              </a:rPr>
              <a:t>and a </a:t>
            </a:r>
            <a:r>
              <a:rPr lang="en-US" sz="2800" b="1" dirty="0" smtClean="0">
                <a:solidFill>
                  <a:srgbClr val="FF0000"/>
                </a:solidFill>
              </a:rPr>
              <a:t>BASE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Forms Water and a Salt</a:t>
            </a: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HCl</a:t>
            </a:r>
            <a:r>
              <a:rPr lang="en-US" sz="2800" baseline="-250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dirty="0" err="1">
                <a:solidFill>
                  <a:srgbClr val="FF0000"/>
                </a:solidFill>
              </a:rPr>
              <a:t>aq</a:t>
            </a:r>
            <a:r>
              <a:rPr lang="en-US" sz="2800" dirty="0">
                <a:solidFill>
                  <a:srgbClr val="FF0000"/>
                </a:solidFill>
              </a:rPr>
              <a:t>) + </a:t>
            </a:r>
            <a:r>
              <a:rPr lang="en-US" sz="2800" dirty="0" err="1">
                <a:solidFill>
                  <a:srgbClr val="FF0000"/>
                </a:solidFill>
              </a:rPr>
              <a:t>Ca</a:t>
            </a:r>
            <a:r>
              <a:rPr lang="en-US" sz="2800" dirty="0">
                <a:solidFill>
                  <a:srgbClr val="FF0000"/>
                </a:solidFill>
              </a:rPr>
              <a:t>(OH)</a:t>
            </a:r>
            <a:r>
              <a:rPr lang="en-US" sz="2800" baseline="-250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dirty="0" err="1">
                <a:solidFill>
                  <a:srgbClr val="FF0000"/>
                </a:solidFill>
              </a:rPr>
              <a:t>aq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→ 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CaCl</a:t>
            </a:r>
            <a:r>
              <a:rPr lang="en-US" sz="2800" baseline="-25000" dirty="0">
                <a:solidFill>
                  <a:srgbClr val="FF0000"/>
                </a:solidFill>
              </a:rPr>
              <a:t>2</a:t>
            </a:r>
            <a:r>
              <a:rPr lang="en-US" sz="2800" baseline="-25000" dirty="0" smtClean="0">
                <a:solidFill>
                  <a:srgbClr val="FF0000"/>
                </a:solidFill>
              </a:rPr>
              <a:t>  </a:t>
            </a: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dirty="0" err="1">
                <a:solidFill>
                  <a:srgbClr val="FF0000"/>
                </a:solidFill>
              </a:rPr>
              <a:t>aq</a:t>
            </a:r>
            <a:r>
              <a:rPr lang="en-US" sz="2800" dirty="0">
                <a:solidFill>
                  <a:srgbClr val="FF0000"/>
                </a:solidFill>
              </a:rPr>
              <a:t>) + </a:t>
            </a:r>
            <a:r>
              <a:rPr lang="en-US" sz="2800" dirty="0" smtClean="0">
                <a:solidFill>
                  <a:srgbClr val="FF0000"/>
                </a:solidFill>
              </a:rPr>
              <a:t>2H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O </a:t>
            </a:r>
            <a:r>
              <a:rPr lang="en-US" sz="2800" dirty="0">
                <a:solidFill>
                  <a:srgbClr val="FF0000"/>
                </a:solidFill>
              </a:rPr>
              <a:t>(l)</a:t>
            </a:r>
          </a:p>
          <a:p>
            <a:pPr marL="0" indent="0" algn="ctr">
              <a:buNone/>
            </a:pPr>
            <a:endParaRPr lang="en-US" sz="28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37929" y="4719918"/>
            <a:ext cx="1815353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689259" y="4719918"/>
            <a:ext cx="1815353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95128" y="4258253"/>
            <a:ext cx="900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Salt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034331" y="4214414"/>
            <a:ext cx="1132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Water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978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Oxidation-Reduction Reaction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sz="2000" dirty="0" smtClean="0">
                <a:solidFill>
                  <a:srgbClr val="7030A0"/>
                </a:solidFill>
              </a:rPr>
              <a:t>Redox Reaction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Any reaction that causes that involves the exchange of an electron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0000"/>
                </a:solidFill>
                <a:latin typeface="Century" panose="02040604050505020304" pitchFamily="18" charset="0"/>
              </a:rPr>
              <a:t>K(s</a:t>
            </a:r>
            <a:r>
              <a:rPr lang="en-US" sz="2800" dirty="0">
                <a:solidFill>
                  <a:srgbClr val="FF0000"/>
                </a:solidFill>
                <a:latin typeface="Century" panose="02040604050505020304" pitchFamily="18" charset="0"/>
              </a:rPr>
              <a:t>) + </a:t>
            </a:r>
            <a:r>
              <a:rPr lang="en-US" sz="2800" dirty="0" smtClean="0">
                <a:solidFill>
                  <a:srgbClr val="FF0000"/>
                </a:solidFill>
                <a:latin typeface="Century" panose="02040604050505020304" pitchFamily="18" charset="0"/>
              </a:rPr>
              <a:t>O</a:t>
            </a:r>
            <a:r>
              <a:rPr lang="en-US" sz="2800" baseline="-25000" dirty="0" smtClean="0">
                <a:solidFill>
                  <a:srgbClr val="FF0000"/>
                </a:solidFill>
                <a:latin typeface="Century" panose="02040604050505020304" pitchFamily="18" charset="0"/>
              </a:rPr>
              <a:t>2 </a:t>
            </a:r>
            <a:r>
              <a:rPr lang="en-US" sz="2800" dirty="0">
                <a:solidFill>
                  <a:srgbClr val="FF0000"/>
                </a:solidFill>
                <a:latin typeface="Century" panose="02040604050505020304" pitchFamily="18" charset="0"/>
              </a:rPr>
              <a:t>(g)→ </a:t>
            </a:r>
            <a:r>
              <a:rPr lang="en-US" sz="2800" dirty="0" smtClean="0">
                <a:solidFill>
                  <a:srgbClr val="FF0000"/>
                </a:solidFill>
                <a:latin typeface="Century" panose="02040604050505020304" pitchFamily="18" charset="0"/>
              </a:rPr>
              <a:t>K</a:t>
            </a:r>
            <a:r>
              <a:rPr lang="en-US" sz="2800" baseline="-25000" dirty="0" smtClean="0">
                <a:solidFill>
                  <a:srgbClr val="FF0000"/>
                </a:solidFill>
                <a:latin typeface="Century" panose="02040604050505020304" pitchFamily="18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Century" panose="02040604050505020304" pitchFamily="18" charset="0"/>
              </a:rPr>
              <a:t>O</a:t>
            </a:r>
            <a:r>
              <a:rPr lang="en-US" sz="2800" baseline="-25000" dirty="0" smtClean="0">
                <a:solidFill>
                  <a:srgbClr val="FF0000"/>
                </a:solidFill>
                <a:latin typeface="Century" panose="020406040505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entury" panose="02040604050505020304" pitchFamily="18" charset="0"/>
              </a:rPr>
              <a:t>(s)</a:t>
            </a:r>
          </a:p>
          <a:p>
            <a:pPr marL="0" indent="0"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8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73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15306" y="2580968"/>
            <a:ext cx="2026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Acids</a:t>
            </a:r>
          </a:p>
        </p:txBody>
      </p:sp>
      <p:sp>
        <p:nvSpPr>
          <p:cNvPr id="5" name="Rectangle 4"/>
          <p:cNvSpPr/>
          <p:nvPr/>
        </p:nvSpPr>
        <p:spPr>
          <a:xfrm>
            <a:off x="7196797" y="2580968"/>
            <a:ext cx="20441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Bases</a:t>
            </a:r>
          </a:p>
        </p:txBody>
      </p:sp>
      <p:sp>
        <p:nvSpPr>
          <p:cNvPr id="6" name="Rectangle 5"/>
          <p:cNvSpPr/>
          <p:nvPr/>
        </p:nvSpPr>
        <p:spPr>
          <a:xfrm>
            <a:off x="5704585" y="2580968"/>
            <a:ext cx="1029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vs.</a:t>
            </a:r>
          </a:p>
        </p:txBody>
      </p:sp>
      <p:sp>
        <p:nvSpPr>
          <p:cNvPr id="3" name="Oval 2"/>
          <p:cNvSpPr/>
          <p:nvPr/>
        </p:nvSpPr>
        <p:spPr>
          <a:xfrm>
            <a:off x="3039035" y="2366682"/>
            <a:ext cx="2420471" cy="153296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6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Precipitation Reaction </a:t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A reaction that occurs when </a:t>
            </a:r>
            <a:r>
              <a:rPr lang="en-US" sz="2800" b="1" dirty="0" smtClean="0">
                <a:solidFill>
                  <a:srgbClr val="FF0000"/>
                </a:solidFill>
              </a:rPr>
              <a:t>two aqueous solution</a:t>
            </a:r>
            <a:r>
              <a:rPr lang="en-US" sz="2800" dirty="0" smtClean="0">
                <a:solidFill>
                  <a:srgbClr val="FF0000"/>
                </a:solidFill>
              </a:rPr>
              <a:t> react and produce a </a:t>
            </a:r>
            <a:r>
              <a:rPr lang="en-US" sz="2800" b="1" dirty="0" smtClean="0">
                <a:solidFill>
                  <a:srgbClr val="FF0000"/>
                </a:solidFill>
              </a:rPr>
              <a:t>solid precipitate</a:t>
            </a:r>
          </a:p>
          <a:p>
            <a:pPr marL="0" indent="0"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3NiCl</a:t>
            </a:r>
            <a:r>
              <a:rPr lang="en-US" sz="2800" baseline="-25000" dirty="0" smtClean="0">
                <a:solidFill>
                  <a:srgbClr val="FF0000"/>
                </a:solidFill>
              </a:rPr>
              <a:t> 2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dirty="0" err="1">
                <a:solidFill>
                  <a:srgbClr val="FF0000"/>
                </a:solidFill>
              </a:rPr>
              <a:t>aq</a:t>
            </a:r>
            <a:r>
              <a:rPr lang="en-US" sz="2800" dirty="0">
                <a:solidFill>
                  <a:srgbClr val="FF0000"/>
                </a:solidFill>
              </a:rPr>
              <a:t>) + </a:t>
            </a:r>
            <a:r>
              <a:rPr lang="en-US" sz="2800" dirty="0" smtClean="0">
                <a:solidFill>
                  <a:srgbClr val="FF0000"/>
                </a:solidFill>
              </a:rPr>
              <a:t>Na</a:t>
            </a:r>
            <a:r>
              <a:rPr lang="en-US" sz="2800" baseline="-25000" dirty="0" smtClean="0">
                <a:solidFill>
                  <a:srgbClr val="FF0000"/>
                </a:solidFill>
              </a:rPr>
              <a:t>3</a:t>
            </a:r>
            <a:r>
              <a:rPr lang="en-US" sz="2800" dirty="0" smtClean="0">
                <a:solidFill>
                  <a:srgbClr val="FF0000"/>
                </a:solidFill>
              </a:rPr>
              <a:t>PO</a:t>
            </a:r>
            <a:r>
              <a:rPr lang="en-US" sz="2800" baseline="-25000" dirty="0">
                <a:solidFill>
                  <a:srgbClr val="FF0000"/>
                </a:solidFill>
              </a:rPr>
              <a:t>4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aq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→ 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Ni</a:t>
            </a:r>
            <a:r>
              <a:rPr lang="en-US" sz="2800" baseline="-25000" dirty="0" smtClean="0">
                <a:solidFill>
                  <a:srgbClr val="FF0000"/>
                </a:solidFill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(PO</a:t>
            </a:r>
            <a:r>
              <a:rPr lang="en-US" sz="2800" baseline="-25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4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)</a:t>
            </a:r>
            <a:r>
              <a:rPr lang="en-US" sz="2800" baseline="-25000" dirty="0" smtClean="0">
                <a:solidFill>
                  <a:srgbClr val="FF0000"/>
                </a:solidFill>
              </a:rPr>
              <a:t>2 </a:t>
            </a:r>
            <a:r>
              <a:rPr lang="en-US" sz="2800" dirty="0" smtClean="0">
                <a:solidFill>
                  <a:srgbClr val="FF0000"/>
                </a:solidFill>
              </a:rPr>
              <a:t>(s) </a:t>
            </a:r>
            <a:r>
              <a:rPr lang="en-US" sz="2800" dirty="0">
                <a:solidFill>
                  <a:srgbClr val="FF0000"/>
                </a:solidFill>
              </a:rPr>
              <a:t>+ </a:t>
            </a:r>
            <a:r>
              <a:rPr lang="en-US" sz="2800" dirty="0" smtClean="0">
                <a:solidFill>
                  <a:srgbClr val="FF0000"/>
                </a:solidFill>
              </a:rPr>
              <a:t>6NaCl </a:t>
            </a:r>
            <a:r>
              <a:rPr lang="en-US" sz="2800" dirty="0">
                <a:solidFill>
                  <a:srgbClr val="FF0000"/>
                </a:solidFill>
              </a:rPr>
              <a:t>(l)</a:t>
            </a:r>
          </a:p>
          <a:p>
            <a:pPr marL="0" indent="0" algn="ctr">
              <a:buNone/>
            </a:pPr>
            <a:endParaRPr lang="en-US" sz="28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99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Check Point: Classify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1482" y="2146479"/>
            <a:ext cx="8915400" cy="377762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H</a:t>
            </a:r>
            <a:r>
              <a:rPr lang="en-US" sz="2800" baseline="-25000" dirty="0" smtClean="0">
                <a:solidFill>
                  <a:srgbClr val="00B050"/>
                </a:solidFill>
              </a:rPr>
              <a:t>2</a:t>
            </a:r>
            <a:r>
              <a:rPr lang="en-US" sz="2800" dirty="0" smtClean="0">
                <a:solidFill>
                  <a:srgbClr val="00B050"/>
                </a:solidFill>
              </a:rPr>
              <a:t>SO</a:t>
            </a:r>
            <a:r>
              <a:rPr lang="en-US" sz="2800" baseline="-25000" dirty="0" smtClean="0">
                <a:solidFill>
                  <a:srgbClr val="00B050"/>
                </a:solidFill>
              </a:rPr>
              <a:t>4 </a:t>
            </a:r>
            <a:r>
              <a:rPr lang="en-US" sz="2800" dirty="0" smtClean="0">
                <a:solidFill>
                  <a:srgbClr val="00B050"/>
                </a:solidFill>
              </a:rPr>
              <a:t> (</a:t>
            </a:r>
            <a:r>
              <a:rPr lang="en-US" sz="2800" dirty="0" err="1" smtClean="0">
                <a:solidFill>
                  <a:srgbClr val="00B050"/>
                </a:solidFill>
              </a:rPr>
              <a:t>aq</a:t>
            </a:r>
            <a:r>
              <a:rPr lang="en-US" sz="2800" dirty="0" smtClean="0">
                <a:solidFill>
                  <a:srgbClr val="00B050"/>
                </a:solidFill>
              </a:rPr>
              <a:t>) + </a:t>
            </a:r>
            <a:r>
              <a:rPr lang="en-US" sz="2800" dirty="0" err="1" smtClean="0">
                <a:solidFill>
                  <a:srgbClr val="00B050"/>
                </a:solidFill>
              </a:rPr>
              <a:t>Ca</a:t>
            </a:r>
            <a:r>
              <a:rPr lang="en-US" sz="2800" dirty="0" smtClean="0">
                <a:solidFill>
                  <a:srgbClr val="00B050"/>
                </a:solidFill>
              </a:rPr>
              <a:t>(OH)</a:t>
            </a:r>
            <a:r>
              <a:rPr lang="en-US" sz="2800" baseline="-25000" dirty="0" smtClean="0">
                <a:solidFill>
                  <a:srgbClr val="00B050"/>
                </a:solidFill>
              </a:rPr>
              <a:t>2</a:t>
            </a:r>
            <a:r>
              <a:rPr lang="en-US" sz="2800" dirty="0" smtClean="0">
                <a:solidFill>
                  <a:srgbClr val="00B050"/>
                </a:solidFill>
              </a:rPr>
              <a:t>(</a:t>
            </a:r>
            <a:r>
              <a:rPr lang="en-US" sz="2800" dirty="0" err="1" smtClean="0">
                <a:solidFill>
                  <a:srgbClr val="00B050"/>
                </a:solidFill>
              </a:rPr>
              <a:t>aq</a:t>
            </a:r>
            <a:r>
              <a:rPr lang="en-US" sz="2800" dirty="0" smtClean="0">
                <a:solidFill>
                  <a:srgbClr val="00B050"/>
                </a:solidFill>
              </a:rPr>
              <a:t>)</a:t>
            </a:r>
            <a:r>
              <a:rPr lang="en-US" sz="28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→ CaSO</a:t>
            </a:r>
            <a:r>
              <a:rPr lang="en-US" sz="2800" baseline="-25000" dirty="0" smtClean="0">
                <a:solidFill>
                  <a:srgbClr val="00B050"/>
                </a:solidFill>
              </a:rPr>
              <a:t>4  </a:t>
            </a:r>
            <a:r>
              <a:rPr lang="en-US" sz="2800" dirty="0">
                <a:solidFill>
                  <a:srgbClr val="00B050"/>
                </a:solidFill>
              </a:rPr>
              <a:t>(</a:t>
            </a:r>
            <a:r>
              <a:rPr lang="en-US" sz="2800" dirty="0" err="1">
                <a:solidFill>
                  <a:srgbClr val="00B050"/>
                </a:solidFill>
              </a:rPr>
              <a:t>aq</a:t>
            </a:r>
            <a:r>
              <a:rPr lang="en-US" sz="2800" dirty="0">
                <a:solidFill>
                  <a:srgbClr val="00B050"/>
                </a:solidFill>
              </a:rPr>
              <a:t>)</a:t>
            </a:r>
            <a:r>
              <a:rPr lang="en-US" sz="2800" dirty="0" smtClean="0">
                <a:solidFill>
                  <a:srgbClr val="00B050"/>
                </a:solidFill>
              </a:rPr>
              <a:t> + H</a:t>
            </a:r>
            <a:r>
              <a:rPr lang="en-US" sz="2800" baseline="-25000" dirty="0" smtClean="0">
                <a:solidFill>
                  <a:srgbClr val="00B050"/>
                </a:solidFill>
              </a:rPr>
              <a:t>2</a:t>
            </a:r>
            <a:r>
              <a:rPr lang="en-US" sz="2800" dirty="0" smtClean="0">
                <a:solidFill>
                  <a:srgbClr val="00B050"/>
                </a:solidFill>
              </a:rPr>
              <a:t>O (l)</a:t>
            </a:r>
          </a:p>
          <a:p>
            <a:pPr marL="0" indent="0" algn="ctr">
              <a:buNone/>
            </a:pPr>
            <a:endParaRPr lang="en-US" sz="28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K</a:t>
            </a:r>
            <a:r>
              <a:rPr lang="en-US" sz="2800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>
                <a:solidFill>
                  <a:srgbClr val="C00000"/>
                </a:solidFill>
              </a:rPr>
              <a:t>CrO</a:t>
            </a:r>
            <a:r>
              <a:rPr lang="en-US" sz="2800" baseline="-25000" dirty="0" smtClean="0">
                <a:solidFill>
                  <a:srgbClr val="C00000"/>
                </a:solidFill>
              </a:rPr>
              <a:t>4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>
                <a:solidFill>
                  <a:srgbClr val="C00000"/>
                </a:solidFill>
              </a:rPr>
              <a:t>(</a:t>
            </a:r>
            <a:r>
              <a:rPr lang="en-US" sz="2800" dirty="0" err="1">
                <a:solidFill>
                  <a:srgbClr val="C00000"/>
                </a:solidFill>
              </a:rPr>
              <a:t>aq</a:t>
            </a:r>
            <a:r>
              <a:rPr lang="en-US" sz="2800" dirty="0">
                <a:solidFill>
                  <a:srgbClr val="C00000"/>
                </a:solidFill>
              </a:rPr>
              <a:t>)</a:t>
            </a:r>
            <a:r>
              <a:rPr lang="en-US" sz="2800" dirty="0" smtClean="0">
                <a:solidFill>
                  <a:srgbClr val="C00000"/>
                </a:solidFill>
              </a:rPr>
              <a:t>+ 2AgNO</a:t>
            </a:r>
            <a:r>
              <a:rPr lang="en-US" sz="2800" baseline="-25000" dirty="0" smtClean="0">
                <a:solidFill>
                  <a:srgbClr val="C00000"/>
                </a:solidFill>
              </a:rPr>
              <a:t>3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>
                <a:solidFill>
                  <a:srgbClr val="C00000"/>
                </a:solidFill>
              </a:rPr>
              <a:t>(</a:t>
            </a:r>
            <a:r>
              <a:rPr lang="en-US" sz="2800" dirty="0" err="1">
                <a:solidFill>
                  <a:srgbClr val="C00000"/>
                </a:solidFill>
              </a:rPr>
              <a:t>aq</a:t>
            </a:r>
            <a:r>
              <a:rPr lang="en-US" sz="2800" dirty="0">
                <a:solidFill>
                  <a:srgbClr val="C00000"/>
                </a:solidFill>
              </a:rPr>
              <a:t>)</a:t>
            </a:r>
            <a:r>
              <a:rPr lang="en-US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→ 2KNO</a:t>
            </a:r>
            <a:r>
              <a:rPr lang="en-US" sz="2800" baseline="-25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3 </a:t>
            </a:r>
            <a:r>
              <a:rPr lang="en-US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C00000"/>
                </a:solidFill>
              </a:rPr>
              <a:t>(</a:t>
            </a:r>
            <a:r>
              <a:rPr lang="en-US" sz="2800" dirty="0" err="1">
                <a:solidFill>
                  <a:srgbClr val="C00000"/>
                </a:solidFill>
              </a:rPr>
              <a:t>aq</a:t>
            </a:r>
            <a:r>
              <a:rPr lang="en-US" sz="2800" dirty="0">
                <a:solidFill>
                  <a:srgbClr val="C00000"/>
                </a:solidFill>
              </a:rPr>
              <a:t>)</a:t>
            </a:r>
            <a:r>
              <a:rPr lang="en-US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+ Ag</a:t>
            </a:r>
            <a:r>
              <a:rPr lang="en-US" sz="2800" baseline="-25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  <a:r>
              <a:rPr lang="en-US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CrO</a:t>
            </a:r>
            <a:r>
              <a:rPr lang="en-US" sz="2800" baseline="-25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4 </a:t>
            </a:r>
            <a:r>
              <a:rPr lang="en-US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(s) </a:t>
            </a:r>
          </a:p>
          <a:p>
            <a:pPr marL="0" indent="0" algn="ctr">
              <a:buNone/>
            </a:pPr>
            <a:endParaRPr lang="en-US" sz="28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Century" panose="02040604050505020304" pitchFamily="18" charset="0"/>
              </a:rPr>
              <a:t>3Mg(s) + N</a:t>
            </a:r>
            <a:r>
              <a:rPr lang="en-US" sz="2800" baseline="-25000" dirty="0" smtClean="0">
                <a:latin typeface="Century" panose="02040604050505020304" pitchFamily="18" charset="0"/>
              </a:rPr>
              <a:t>2 </a:t>
            </a:r>
            <a:r>
              <a:rPr lang="en-US" sz="2800" dirty="0" smtClean="0">
                <a:latin typeface="Century" panose="02040604050505020304" pitchFamily="18" charset="0"/>
              </a:rPr>
              <a:t>(g)→ Mg</a:t>
            </a:r>
            <a:r>
              <a:rPr lang="en-US" sz="2800" baseline="-25000" dirty="0" smtClean="0">
                <a:latin typeface="Century" panose="02040604050505020304" pitchFamily="18" charset="0"/>
              </a:rPr>
              <a:t>3</a:t>
            </a:r>
            <a:r>
              <a:rPr lang="en-US" sz="2800" dirty="0" smtClean="0">
                <a:latin typeface="Century" panose="02040604050505020304" pitchFamily="18" charset="0"/>
              </a:rPr>
              <a:t>N</a:t>
            </a:r>
            <a:r>
              <a:rPr lang="en-US" sz="2800" baseline="-25000" dirty="0" smtClean="0">
                <a:latin typeface="Century" panose="02040604050505020304" pitchFamily="18" charset="0"/>
              </a:rPr>
              <a:t>2 </a:t>
            </a:r>
            <a:r>
              <a:rPr lang="en-US" sz="2800" dirty="0" smtClean="0">
                <a:latin typeface="Century" panose="02040604050505020304" pitchFamily="18" charset="0"/>
              </a:rPr>
              <a:t>(s)</a:t>
            </a:r>
            <a:endParaRPr lang="en-US" sz="28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34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Take 16 seconds to study the reaction. </a:t>
            </a:r>
          </a:p>
          <a:p>
            <a:r>
              <a:rPr lang="en-US" sz="2800" dirty="0" smtClean="0"/>
              <a:t>When Mr. Ghosh indicates that you can talk, take 24 seconds to classify the reaction with your teammates. </a:t>
            </a:r>
          </a:p>
          <a:p>
            <a:r>
              <a:rPr lang="en-US" sz="2800" dirty="0" smtClean="0"/>
              <a:t>When Mr. Ghosh says SWAG, be ready to share  and explain your answers.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23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8675" y="2880575"/>
            <a:ext cx="9825937" cy="3777622"/>
          </a:xfrm>
        </p:spPr>
        <p:txBody>
          <a:bodyPr/>
          <a:lstStyle/>
          <a:p>
            <a:r>
              <a:rPr lang="en-US" sz="2400" dirty="0" smtClean="0"/>
              <a:t>Classify </a:t>
            </a:r>
            <a:r>
              <a:rPr lang="en-US" sz="2400" dirty="0"/>
              <a:t>the </a:t>
            </a:r>
            <a:r>
              <a:rPr lang="en-US" sz="2400" dirty="0" smtClean="0"/>
              <a:t>following reaction </a:t>
            </a:r>
            <a:r>
              <a:rPr lang="en-US" sz="2400" dirty="0"/>
              <a:t>as </a:t>
            </a:r>
            <a:r>
              <a:rPr lang="en-US" sz="2400" dirty="0" smtClean="0"/>
              <a:t>acid-base, precipitation</a:t>
            </a:r>
            <a:r>
              <a:rPr lang="en-US" sz="2400" dirty="0"/>
              <a:t>, or </a:t>
            </a:r>
            <a:r>
              <a:rPr lang="en-US" sz="2400" dirty="0" smtClean="0"/>
              <a:t>oxidation-reduction.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800" dirty="0" smtClean="0"/>
              <a:t>Na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CO</a:t>
            </a:r>
            <a:r>
              <a:rPr lang="en-US" sz="2800" baseline="-25000" dirty="0" smtClean="0"/>
              <a:t>3 </a:t>
            </a:r>
            <a:r>
              <a:rPr lang="en-US" sz="2800" dirty="0"/>
              <a:t>(</a:t>
            </a:r>
            <a:r>
              <a:rPr lang="en-US" sz="2800" dirty="0" err="1"/>
              <a:t>aq</a:t>
            </a:r>
            <a:r>
              <a:rPr lang="en-US" sz="2800" dirty="0"/>
              <a:t>) + MgSO</a:t>
            </a:r>
            <a:r>
              <a:rPr lang="en-US" sz="2800" baseline="-25000" dirty="0"/>
              <a:t>4 </a:t>
            </a:r>
            <a:r>
              <a:rPr lang="en-US" sz="2800" dirty="0"/>
              <a:t>(</a:t>
            </a:r>
            <a:r>
              <a:rPr lang="en-US" sz="2800" dirty="0" err="1"/>
              <a:t>aq</a:t>
            </a:r>
            <a:r>
              <a:rPr lang="en-US" sz="2800" dirty="0"/>
              <a:t>)  </a:t>
            </a:r>
            <a:r>
              <a:rPr lang="en-US" sz="2800" dirty="0" smtClean="0"/>
              <a:t>→ Na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(</a:t>
            </a:r>
            <a:r>
              <a:rPr lang="en-US" sz="2800" dirty="0" err="1" smtClean="0"/>
              <a:t>aq</a:t>
            </a:r>
            <a:r>
              <a:rPr lang="en-US" sz="2800" dirty="0" smtClean="0"/>
              <a:t>) + MgCO</a:t>
            </a:r>
            <a:r>
              <a:rPr lang="en-US" sz="2800" baseline="-25000" dirty="0" smtClean="0"/>
              <a:t>3 </a:t>
            </a:r>
            <a:r>
              <a:rPr lang="en-US" sz="2800" dirty="0" smtClean="0"/>
              <a:t>(s)</a:t>
            </a:r>
            <a:r>
              <a:rPr lang="en-US" sz="2800" baseline="-25000" dirty="0" smtClean="0"/>
              <a:t>  </a:t>
            </a: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883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Guided Practice #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15" y="2880575"/>
            <a:ext cx="10071597" cy="3777622"/>
          </a:xfrm>
        </p:spPr>
        <p:txBody>
          <a:bodyPr/>
          <a:lstStyle/>
          <a:p>
            <a:r>
              <a:rPr lang="en-US" sz="2400" dirty="0"/>
              <a:t>Classify the following reaction as acid-base, precipitation, or oxidation-reduction.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lvl="0" indent="0" algn="ctr">
              <a:buNone/>
            </a:pPr>
            <a:r>
              <a:rPr lang="en-US" sz="2800" dirty="0" err="1"/>
              <a:t>HBr</a:t>
            </a:r>
            <a:r>
              <a:rPr lang="en-US" sz="2800" dirty="0"/>
              <a:t> (</a:t>
            </a:r>
            <a:r>
              <a:rPr lang="en-US" sz="2800" dirty="0" err="1"/>
              <a:t>aq</a:t>
            </a:r>
            <a:r>
              <a:rPr lang="en-US" sz="2800" dirty="0"/>
              <a:t>)  + </a:t>
            </a:r>
            <a:r>
              <a:rPr lang="en-US" sz="2800" dirty="0" err="1"/>
              <a:t>Ca</a:t>
            </a:r>
            <a:r>
              <a:rPr lang="en-US" sz="2800" dirty="0"/>
              <a:t>(OH)</a:t>
            </a:r>
            <a:r>
              <a:rPr lang="en-US" sz="2800" baseline="-25000" dirty="0"/>
              <a:t>2 </a:t>
            </a:r>
            <a:r>
              <a:rPr lang="en-US" sz="2800" dirty="0"/>
              <a:t>(</a:t>
            </a:r>
            <a:r>
              <a:rPr lang="en-US" sz="2800" dirty="0" err="1"/>
              <a:t>aq</a:t>
            </a:r>
            <a:r>
              <a:rPr lang="en-US" sz="2800" dirty="0"/>
              <a:t>) → </a:t>
            </a:r>
            <a:r>
              <a:rPr lang="en-US" sz="2800" dirty="0" smtClean="0"/>
              <a:t>CaBr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(</a:t>
            </a:r>
            <a:r>
              <a:rPr lang="en-US" sz="2800" dirty="0" err="1" smtClean="0"/>
              <a:t>aq</a:t>
            </a:r>
            <a:r>
              <a:rPr lang="en-US" sz="2800" dirty="0" smtClean="0"/>
              <a:t>) +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(l)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660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Guided Practice #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8925" y="2880575"/>
            <a:ext cx="9525687" cy="3777622"/>
          </a:xfrm>
        </p:spPr>
        <p:txBody>
          <a:bodyPr>
            <a:normAutofit/>
          </a:bodyPr>
          <a:lstStyle/>
          <a:p>
            <a:r>
              <a:rPr lang="en-US" sz="2400" dirty="0"/>
              <a:t>Classify the following reaction as acid-base, precipitation, or oxidation-reduction.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800" dirty="0" smtClean="0"/>
              <a:t>2 Al(s</a:t>
            </a:r>
            <a:r>
              <a:rPr lang="en-US" sz="2800" dirty="0"/>
              <a:t>) + </a:t>
            </a:r>
            <a:r>
              <a:rPr lang="en-US" sz="2800" dirty="0" smtClean="0"/>
              <a:t>3 NiCl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aq</a:t>
            </a:r>
            <a:r>
              <a:rPr lang="en-US" sz="2800" dirty="0"/>
              <a:t>) </a:t>
            </a:r>
            <a:r>
              <a:rPr lang="en-US" sz="2800" dirty="0" smtClean="0"/>
              <a:t>→ 2 AlCl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(</a:t>
            </a:r>
            <a:r>
              <a:rPr lang="en-US" sz="2800" dirty="0" err="1" smtClean="0"/>
              <a:t>aq</a:t>
            </a:r>
            <a:r>
              <a:rPr lang="en-US" sz="2800" dirty="0" smtClean="0"/>
              <a:t>) + 3 Ni (s) </a:t>
            </a:r>
            <a:endParaRPr lang="en-US" sz="2800" dirty="0"/>
          </a:p>
          <a:p>
            <a:pPr marL="0" lv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63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64380" y="2941577"/>
            <a:ext cx="936506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Independent Practice </a:t>
            </a:r>
            <a:endParaRPr lang="en-US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128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648" y="2133600"/>
            <a:ext cx="9765964" cy="3777622"/>
          </a:xfrm>
        </p:spPr>
        <p:txBody>
          <a:bodyPr/>
          <a:lstStyle/>
          <a:p>
            <a:r>
              <a:rPr lang="en-US" sz="2800" dirty="0" smtClean="0"/>
              <a:t>How </a:t>
            </a:r>
            <a:r>
              <a:rPr lang="en-US" sz="2800" dirty="0"/>
              <a:t>can you distinguish between an acid-base reactions, precipitation reactions, and oxidation-reduction reactions?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7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86" y="133422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Warm Up: </a:t>
            </a:r>
            <a:r>
              <a:rPr lang="en-US" dirty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 Minutes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0486" y="1584045"/>
            <a:ext cx="7284337" cy="7457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You should be working SILENTLY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711745" y="773350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Stay in your own seat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6663" y="2329829"/>
            <a:ext cx="103879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Classify each </a:t>
            </a:r>
            <a:r>
              <a:rPr lang="en-US" sz="2800" dirty="0" smtClean="0"/>
              <a:t>of </a:t>
            </a:r>
            <a:r>
              <a:rPr lang="en-US" sz="2800" dirty="0"/>
              <a:t>the following reactions as acid-base, precipitation, or redox (oxidation-reduction):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 smtClean="0"/>
              <a:t>Fe(NO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)</a:t>
            </a:r>
            <a:r>
              <a:rPr lang="en-US" sz="2800" baseline="-25000" dirty="0" smtClean="0"/>
              <a:t>2 </a:t>
            </a:r>
            <a:r>
              <a:rPr lang="en-US" sz="2800" dirty="0" smtClean="0"/>
              <a:t>(</a:t>
            </a:r>
            <a:r>
              <a:rPr lang="en-US" sz="2800" dirty="0" err="1" smtClean="0"/>
              <a:t>aq</a:t>
            </a:r>
            <a:r>
              <a:rPr lang="en-US" sz="2800" dirty="0" smtClean="0"/>
              <a:t>) </a:t>
            </a:r>
            <a:r>
              <a:rPr lang="en-US" sz="2800" dirty="0"/>
              <a:t>+ 2 </a:t>
            </a:r>
            <a:r>
              <a:rPr lang="en-US" sz="2800" dirty="0" err="1" smtClean="0"/>
              <a:t>NaOH</a:t>
            </a:r>
            <a:r>
              <a:rPr lang="en-US" sz="2800" dirty="0" smtClean="0"/>
              <a:t> (</a:t>
            </a:r>
            <a:r>
              <a:rPr lang="en-US" sz="2800" dirty="0" err="1" smtClean="0"/>
              <a:t>aq</a:t>
            </a:r>
            <a:r>
              <a:rPr lang="en-US" sz="2800" dirty="0" smtClean="0"/>
              <a:t>)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  <a:r>
              <a:rPr lang="en-US" sz="2800" dirty="0" smtClean="0"/>
              <a:t>Fe(OH)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(s) </a:t>
            </a:r>
            <a:r>
              <a:rPr lang="en-US" sz="2800" dirty="0"/>
              <a:t>+ 2 </a:t>
            </a:r>
            <a:r>
              <a:rPr lang="en-US" sz="2800" dirty="0" smtClean="0"/>
              <a:t>NaNO</a:t>
            </a:r>
            <a:r>
              <a:rPr lang="en-US" sz="2800" baseline="-25000" dirty="0" smtClean="0"/>
              <a:t>3 </a:t>
            </a:r>
            <a:r>
              <a:rPr lang="en-US" sz="2800" dirty="0" smtClean="0"/>
              <a:t>(</a:t>
            </a:r>
            <a:r>
              <a:rPr lang="en-US" sz="2800" dirty="0" err="1" smtClean="0"/>
              <a:t>aq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2 </a:t>
            </a:r>
            <a:r>
              <a:rPr lang="en-US" sz="2800" dirty="0" err="1" smtClean="0"/>
              <a:t>HCl</a:t>
            </a:r>
            <a:r>
              <a:rPr lang="en-US" sz="2800" dirty="0" smtClean="0"/>
              <a:t> (</a:t>
            </a:r>
            <a:r>
              <a:rPr lang="en-US" sz="2800" dirty="0" err="1" smtClean="0"/>
              <a:t>aq</a:t>
            </a:r>
            <a:r>
              <a:rPr lang="en-US" sz="2800" dirty="0" smtClean="0"/>
              <a:t>) </a:t>
            </a:r>
            <a:r>
              <a:rPr lang="en-US" sz="2800" dirty="0"/>
              <a:t>+ </a:t>
            </a:r>
            <a:r>
              <a:rPr lang="en-US" sz="2800" dirty="0" err="1" smtClean="0"/>
              <a:t>Ca</a:t>
            </a:r>
            <a:r>
              <a:rPr lang="en-US" sz="2800" dirty="0" smtClean="0"/>
              <a:t>(OH)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(</a:t>
            </a:r>
            <a:r>
              <a:rPr lang="en-US" sz="2800" dirty="0" err="1" smtClean="0"/>
              <a:t>aq</a:t>
            </a:r>
            <a:r>
              <a:rPr lang="en-US" sz="2800" dirty="0" smtClean="0"/>
              <a:t>)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  <a:r>
              <a:rPr lang="en-US" sz="2800" dirty="0" smtClean="0"/>
              <a:t>CaCl</a:t>
            </a:r>
            <a:r>
              <a:rPr lang="en-US" sz="2800" baseline="-25000" dirty="0" smtClean="0"/>
              <a:t>2 </a:t>
            </a:r>
            <a:r>
              <a:rPr lang="en-US" sz="2800" dirty="0" smtClean="0"/>
              <a:t>(</a:t>
            </a:r>
            <a:r>
              <a:rPr lang="en-US" sz="2800" dirty="0" err="1" smtClean="0"/>
              <a:t>aq</a:t>
            </a:r>
            <a:r>
              <a:rPr lang="en-US" sz="2800" dirty="0"/>
              <a:t>)</a:t>
            </a:r>
            <a:r>
              <a:rPr lang="en-US" sz="2800" dirty="0" smtClean="0"/>
              <a:t> </a:t>
            </a:r>
            <a:r>
              <a:rPr lang="en-US" sz="2800" dirty="0"/>
              <a:t>+ 2 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(l)</a:t>
            </a:r>
            <a:endParaRPr lang="en-US" sz="2800" dirty="0"/>
          </a:p>
        </p:txBody>
      </p:sp>
      <p:sp>
        <p:nvSpPr>
          <p:cNvPr id="11" name="Rounded Rectangle 10"/>
          <p:cNvSpPr/>
          <p:nvPr/>
        </p:nvSpPr>
        <p:spPr>
          <a:xfrm>
            <a:off x="8018111" y="323428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</a:rPr>
              <a:t>Write the Learning Target</a:t>
            </a:r>
          </a:p>
        </p:txBody>
      </p:sp>
    </p:spTree>
    <p:extLst>
      <p:ext uri="{BB962C8B-B14F-4D97-AF65-F5344CB8AC3E}">
        <p14:creationId xmlns:p14="http://schemas.microsoft.com/office/powerpoint/2010/main" val="224227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Warm Up: 7 Minutes</a:t>
            </a:r>
          </a:p>
          <a:p>
            <a:r>
              <a:rPr lang="en-US" sz="2800" dirty="0" smtClean="0"/>
              <a:t>pH Scale Video: 15 Minutes</a:t>
            </a:r>
          </a:p>
          <a:p>
            <a:r>
              <a:rPr lang="en-US" sz="2800" dirty="0" smtClean="0"/>
              <a:t>Guided Practice: 13 Minutes</a:t>
            </a:r>
          </a:p>
          <a:p>
            <a:r>
              <a:rPr lang="en-US" sz="2800" dirty="0" smtClean="0"/>
              <a:t>Independent Practice: 15 Minutes</a:t>
            </a:r>
          </a:p>
          <a:p>
            <a:r>
              <a:rPr lang="en-US" sz="2800" dirty="0" smtClean="0"/>
              <a:t>Closing: 3 Minutes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785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Acids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 compound  that is corrosive with a sweet or sour taste that produces hydrogen ions (H</a:t>
            </a:r>
            <a:r>
              <a:rPr lang="en-US" sz="2800" baseline="30000" dirty="0" smtClean="0">
                <a:solidFill>
                  <a:schemeClr val="tx1"/>
                </a:solidFill>
              </a:rPr>
              <a:t>+</a:t>
            </a:r>
            <a:r>
              <a:rPr lang="en-US" sz="2800" dirty="0" smtClean="0">
                <a:solidFill>
                  <a:schemeClr val="tx1"/>
                </a:solidFill>
              </a:rPr>
              <a:t>) in solutions.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Picture 17" descr="lemons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8662" y="3430073"/>
            <a:ext cx="31559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35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pH Scale Video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861110" y="1579656"/>
            <a:ext cx="11276666" cy="4937125"/>
          </a:xfrm>
        </p:spPr>
        <p:txBody>
          <a:bodyPr>
            <a:normAutofit/>
          </a:bodyPr>
          <a:lstStyle/>
          <a:p>
            <a:pPr marL="514350" indent="-514350" eaLnBrk="1" hangingPunct="1">
              <a:buClr>
                <a:srgbClr val="002060"/>
              </a:buClr>
              <a:buFont typeface="+mj-lt"/>
              <a:buAutoNum type="arabicPeriod"/>
            </a:pPr>
            <a:r>
              <a:rPr lang="en-US" sz="3200" dirty="0" smtClean="0"/>
              <a:t>Go to </a:t>
            </a:r>
            <a:r>
              <a:rPr lang="en-US" sz="3200" dirty="0" smtClean="0">
                <a:solidFill>
                  <a:srgbClr val="0070C0"/>
                </a:solidFill>
              </a:rPr>
              <a:t>shschem.weebly.com  </a:t>
            </a:r>
            <a:r>
              <a:rPr lang="en-US" sz="3200" dirty="0" smtClean="0">
                <a:solidFill>
                  <a:srgbClr val="FF0000"/>
                </a:solidFill>
              </a:rPr>
              <a:t>(our class website)</a:t>
            </a:r>
          </a:p>
          <a:p>
            <a:pPr marL="400050" lvl="1" indent="0">
              <a:buClr>
                <a:srgbClr val="002060"/>
              </a:buClr>
              <a:buNone/>
            </a:pPr>
            <a:r>
              <a:rPr lang="en-US" sz="3000" i="1" dirty="0" smtClean="0">
                <a:solidFill>
                  <a:srgbClr val="FF0000"/>
                </a:solidFill>
              </a:rPr>
              <a:t>Bookmark this if you haven’t done so already!!!</a:t>
            </a:r>
          </a:p>
          <a:p>
            <a:pPr marL="514350" indent="-514350" eaLnBrk="1" hangingPunct="1">
              <a:buClr>
                <a:srgbClr val="002060"/>
              </a:buClr>
              <a:buFont typeface="+mj-lt"/>
              <a:buAutoNum type="arabicPeriod"/>
            </a:pPr>
            <a:r>
              <a:rPr lang="en-US" sz="3200" dirty="0" smtClean="0"/>
              <a:t>Hover over my page:</a:t>
            </a:r>
          </a:p>
          <a:p>
            <a:pPr marL="400050" lvl="1" indent="0">
              <a:buClr>
                <a:srgbClr val="002060"/>
              </a:buClr>
              <a:buNone/>
            </a:pPr>
            <a:r>
              <a:rPr lang="en-US" sz="2800" dirty="0" smtClean="0"/>
              <a:t>	Mr. Ghosh </a:t>
            </a:r>
            <a:r>
              <a:rPr lang="en-US" sz="2800" dirty="0" smtClean="0">
                <a:sym typeface="Wingdings" panose="05000000000000000000" pitchFamily="2" charset="2"/>
              </a:rPr>
              <a:t> Video Lessons</a:t>
            </a:r>
            <a:endParaRPr lang="en-US" sz="2800" dirty="0" smtClean="0"/>
          </a:p>
          <a:p>
            <a:pPr marL="514350" indent="-514350" eaLnBrk="1" hangingPunct="1">
              <a:buClr>
                <a:srgbClr val="002060"/>
              </a:buClr>
              <a:buFont typeface="+mj-lt"/>
              <a:buAutoNum type="arabicPeriod"/>
            </a:pPr>
            <a:r>
              <a:rPr lang="en-US" sz="3200" dirty="0" smtClean="0"/>
              <a:t>Watch video for April 10</a:t>
            </a:r>
          </a:p>
          <a:p>
            <a:pPr marL="514350" indent="-514350" eaLnBrk="1" hangingPunct="1">
              <a:buClr>
                <a:srgbClr val="002060"/>
              </a:buClr>
              <a:buFont typeface="+mj-lt"/>
              <a:buAutoNum type="arabicPeriod"/>
            </a:pPr>
            <a:r>
              <a:rPr lang="en-US" sz="3200" dirty="0" smtClean="0"/>
              <a:t>Take notes on your handout</a:t>
            </a:r>
          </a:p>
        </p:txBody>
      </p:sp>
    </p:spTree>
    <p:extLst>
      <p:ext uri="{BB962C8B-B14F-4D97-AF65-F5344CB8AC3E}">
        <p14:creationId xmlns:p14="http://schemas.microsoft.com/office/powerpoint/2010/main" val="230914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is one item that we can use to determine whether or not a substance is acidic or basic?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Font typeface="Wingdings 2" panose="05020102010507070707" pitchFamily="18" charset="2"/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http://t1.gstatic.com/images?q=tbn:ANd9GcTZHk1PVf9bgQyneWbvZAfNNTG2pAk9AtRBK-xxzy1nkHlMaSM7thfQz5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395" y="3331841"/>
            <a:ext cx="4285730" cy="3227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286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dirty="0" smtClean="0"/>
              <a:t>How Else Can You Distinguish an Acid from a Base?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endParaRPr lang="en-US" smtClean="0"/>
          </a:p>
          <a:p>
            <a:pPr>
              <a:buFont typeface="Wingdings 2" panose="05020102010507070707" pitchFamily="18" charset="2"/>
              <a:buNone/>
            </a:pPr>
            <a:endParaRPr lang="en-US" smtClean="0"/>
          </a:p>
          <a:p>
            <a:pPr>
              <a:buFont typeface="Wingdings 2" panose="05020102010507070707" pitchFamily="18" charset="2"/>
              <a:buNone/>
            </a:pPr>
            <a:r>
              <a:rPr lang="en-US" sz="6000"/>
              <a:t>                   </a:t>
            </a:r>
            <a:r>
              <a:rPr lang="en-US" sz="7200" b="1">
                <a:solidFill>
                  <a:srgbClr val="C00000"/>
                </a:solidFill>
              </a:rPr>
              <a:t> </a:t>
            </a:r>
            <a:r>
              <a:rPr lang="en-US" sz="11500" b="1">
                <a:solidFill>
                  <a:srgbClr val="7030A0"/>
                </a:solidFill>
              </a:rPr>
              <a:t>pH</a:t>
            </a:r>
            <a:endParaRPr lang="en-US" sz="8800" b="1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58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</a:rPr>
              <a:t>pH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tells you the concentration of H</a:t>
            </a:r>
            <a:r>
              <a:rPr lang="en-US" sz="3600" baseline="30000" dirty="0" smtClean="0">
                <a:solidFill>
                  <a:srgbClr val="FF0000"/>
                </a:solidFill>
              </a:rPr>
              <a:t>+</a:t>
            </a:r>
            <a:r>
              <a:rPr lang="en-US" sz="3600" dirty="0" smtClean="0">
                <a:solidFill>
                  <a:srgbClr val="FF0000"/>
                </a:solidFill>
              </a:rPr>
              <a:t> ions in a solution. </a:t>
            </a:r>
          </a:p>
          <a:p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pH = -log </a:t>
            </a:r>
            <a:r>
              <a:rPr lang="en-US" sz="3600" dirty="0">
                <a:solidFill>
                  <a:srgbClr val="FF0000"/>
                </a:solidFill>
              </a:rPr>
              <a:t>[</a:t>
            </a:r>
            <a:r>
              <a:rPr lang="en-US" sz="3600" dirty="0" smtClean="0">
                <a:solidFill>
                  <a:srgbClr val="FF0000"/>
                </a:solidFill>
              </a:rPr>
              <a:t>H+]</a:t>
            </a:r>
          </a:p>
          <a:p>
            <a:endParaRPr lang="en-US" sz="3600" dirty="0" smtClean="0">
              <a:solidFill>
                <a:srgbClr val="FF0000"/>
              </a:solidFill>
            </a:endParaRPr>
          </a:p>
          <a:p>
            <a:pPr>
              <a:buFont typeface="Wingdings 2" panose="05020102010507070707" pitchFamily="18" charset="2"/>
              <a:buNone/>
            </a:pPr>
            <a:endParaRPr lang="en-US" sz="3600" dirty="0" smtClean="0">
              <a:solidFill>
                <a:srgbClr val="FF0000"/>
              </a:solidFill>
            </a:endParaRPr>
          </a:p>
          <a:p>
            <a:pPr>
              <a:buFont typeface="Wingdings 2" panose="05020102010507070707" pitchFamily="18" charset="2"/>
              <a:buNone/>
            </a:pPr>
            <a:endParaRPr lang="en-US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06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0070C0"/>
                </a:solidFill>
              </a:rPr>
              <a:t>pOH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tells you the concentration of OH- in a solution. </a:t>
            </a:r>
          </a:p>
          <a:p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err="1" smtClean="0">
                <a:solidFill>
                  <a:srgbClr val="FF0000"/>
                </a:solidFill>
              </a:rPr>
              <a:t>pOH</a:t>
            </a:r>
            <a:r>
              <a:rPr lang="en-US" sz="3600" dirty="0" smtClean="0">
                <a:solidFill>
                  <a:srgbClr val="FF0000"/>
                </a:solidFill>
              </a:rPr>
              <a:t> = -log </a:t>
            </a:r>
            <a:r>
              <a:rPr lang="en-US" sz="3600" dirty="0">
                <a:solidFill>
                  <a:srgbClr val="FF0000"/>
                </a:solidFill>
              </a:rPr>
              <a:t>[</a:t>
            </a:r>
            <a:r>
              <a:rPr lang="en-US" sz="3600" dirty="0" smtClean="0">
                <a:solidFill>
                  <a:srgbClr val="FF0000"/>
                </a:solidFill>
              </a:rPr>
              <a:t>OH-</a:t>
            </a:r>
            <a:r>
              <a:rPr lang="en-US" sz="3600" dirty="0">
                <a:solidFill>
                  <a:srgbClr val="FF0000"/>
                </a:solidFill>
              </a:rPr>
              <a:t>]</a:t>
            </a:r>
            <a:endParaRPr lang="en-US" sz="3600" dirty="0" smtClean="0">
              <a:solidFill>
                <a:srgbClr val="FF0000"/>
              </a:solidFill>
            </a:endParaRPr>
          </a:p>
          <a:p>
            <a:endParaRPr lang="en-US" sz="3600" dirty="0" smtClean="0">
              <a:solidFill>
                <a:srgbClr val="FF0000"/>
              </a:solidFill>
            </a:endParaRPr>
          </a:p>
          <a:p>
            <a:pPr>
              <a:buFont typeface="Wingdings 2" panose="05020102010507070707" pitchFamily="18" charset="2"/>
              <a:buNone/>
            </a:pPr>
            <a:endParaRPr lang="en-US" sz="3600" dirty="0" smtClean="0">
              <a:solidFill>
                <a:srgbClr val="FF0000"/>
              </a:solidFill>
            </a:endParaRPr>
          </a:p>
          <a:p>
            <a:pPr>
              <a:buFont typeface="Wingdings 2" panose="05020102010507070707" pitchFamily="18" charset="2"/>
              <a:buNone/>
            </a:pPr>
            <a:endParaRPr lang="en-US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84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3637638" y="2967335"/>
            <a:ext cx="491673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pH +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pOH</a:t>
            </a:r>
            <a:r>
              <a:rPr lang="en-U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 = 14</a:t>
            </a:r>
          </a:p>
        </p:txBody>
      </p:sp>
    </p:spTree>
    <p:extLst>
      <p:ext uri="{BB962C8B-B14F-4D97-AF65-F5344CB8AC3E}">
        <p14:creationId xmlns:p14="http://schemas.microsoft.com/office/powerpoint/2010/main" val="334636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1524000" y="394102"/>
            <a:ext cx="2743200" cy="731838"/>
          </a:xfrm>
        </p:spPr>
        <p:txBody>
          <a:bodyPr>
            <a:no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n-US" sz="4400" b="1">
                <a:solidFill>
                  <a:srgbClr val="0070C0"/>
                </a:solidFill>
              </a:rPr>
              <a:t>pH Scale </a:t>
            </a:r>
          </a:p>
        </p:txBody>
      </p:sp>
      <p:pic>
        <p:nvPicPr>
          <p:cNvPr id="63491" name="Picture 8" descr="acid-base-sol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112" y="1125940"/>
            <a:ext cx="7054975" cy="5701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0" y="3657601"/>
            <a:ext cx="350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F7090F"/>
                </a:solidFill>
              </a:rPr>
              <a:t>Scale runs from 0 to 14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800600" y="3124200"/>
            <a:ext cx="1905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876800" y="4114800"/>
            <a:ext cx="15240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972300" y="192686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F7090F"/>
                </a:solidFill>
              </a:rPr>
              <a:t>Lower pH, More H+ ions </a:t>
            </a:r>
          </a:p>
        </p:txBody>
      </p:sp>
      <p:cxnSp>
        <p:nvCxnSpPr>
          <p:cNvPr id="63496" name="Straight Arrow Connector 11"/>
          <p:cNvCxnSpPr>
            <a:cxnSpLocks noChangeShapeType="1"/>
            <a:stCxn id="10" idx="2"/>
          </p:cNvCxnSpPr>
          <p:nvPr/>
        </p:nvCxnSpPr>
        <p:spPr bwMode="auto">
          <a:xfrm flipH="1">
            <a:off x="8039100" y="649886"/>
            <a:ext cx="800100" cy="1143000"/>
          </a:xfrm>
          <a:prstGeom prst="straightConnector1">
            <a:avLst/>
          </a:prstGeom>
          <a:noFill/>
          <a:ln w="9525" algn="ctr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639300" y="1745208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 dirty="0">
                <a:solidFill>
                  <a:srgbClr val="F7090F"/>
                </a:solidFill>
              </a:rPr>
              <a:t>(More Acidic)</a:t>
            </a:r>
          </a:p>
        </p:txBody>
      </p:sp>
      <p:cxnSp>
        <p:nvCxnSpPr>
          <p:cNvPr id="15" name="Straight Arrow Connector 14"/>
          <p:cNvCxnSpPr>
            <a:stCxn id="19" idx="3"/>
          </p:cNvCxnSpPr>
          <p:nvPr/>
        </p:nvCxnSpPr>
        <p:spPr>
          <a:xfrm>
            <a:off x="4953000" y="6098234"/>
            <a:ext cx="1981200" cy="226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39483" y="5867401"/>
            <a:ext cx="38135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F7090F"/>
                </a:solidFill>
              </a:rPr>
              <a:t>Higher pH, More OH- ions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9639300" y="5998368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F7090F"/>
                </a:solidFill>
              </a:rPr>
              <a:t>(More Basic)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9928287" y="3529330"/>
            <a:ext cx="1828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b="1" dirty="0">
                <a:solidFill>
                  <a:srgbClr val="F7090F"/>
                </a:solidFill>
              </a:rPr>
              <a:t>pH=7, </a:t>
            </a:r>
            <a:r>
              <a:rPr lang="en-US" sz="2000" b="1" dirty="0" smtClean="0">
                <a:solidFill>
                  <a:srgbClr val="F7090F"/>
                </a:solidFill>
              </a:rPr>
              <a:t>Neutral </a:t>
            </a:r>
            <a:endParaRPr lang="en-US" sz="2000" b="1" dirty="0">
              <a:solidFill>
                <a:srgbClr val="F7090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15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3" grpId="0" build="p"/>
      <p:bldP spid="19" grpId="0"/>
      <p:bldP spid="24" grpId="0" build="allAtOnce"/>
      <p:bldP spid="25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</a:rPr>
              <a:t>Summary of pH scale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8812" y="1512627"/>
            <a:ext cx="10602036" cy="44196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Solutions with pH values 0-6 are </a:t>
            </a:r>
            <a:r>
              <a:rPr lang="en-US" sz="3200" b="1" dirty="0" smtClean="0">
                <a:solidFill>
                  <a:srgbClr val="FF0000"/>
                </a:solidFill>
              </a:rPr>
              <a:t>ACIDIC</a:t>
            </a:r>
          </a:p>
          <a:p>
            <a:pPr marL="400050" lvl="1" indent="0">
              <a:buNone/>
            </a:pPr>
            <a:r>
              <a:rPr lang="en-US" sz="2400" dirty="0" smtClean="0"/>
              <a:t>[solutions </a:t>
            </a:r>
            <a:r>
              <a:rPr lang="en-US" sz="2400" dirty="0"/>
              <a:t>with a pH of 0 has more H+ ions making those solutions the strongest acids, solutions with a pH of 6 has the least amount of H+  ions making those solutions the least acidic]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Solutions with pH value of 7 are </a:t>
            </a:r>
            <a:r>
              <a:rPr lang="en-US" sz="3200" b="1" dirty="0" smtClean="0">
                <a:solidFill>
                  <a:srgbClr val="FF0000"/>
                </a:solidFill>
              </a:rPr>
              <a:t>NEUTRAL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/>
              <a:t>[equal </a:t>
            </a:r>
            <a:r>
              <a:rPr lang="en-US" sz="2400" dirty="0"/>
              <a:t>amounts of H+ and OH- ions]</a:t>
            </a:r>
            <a:r>
              <a:rPr lang="en-US" sz="3200" dirty="0"/>
              <a:t> </a:t>
            </a:r>
            <a:endParaRPr lang="en-US" sz="28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Solutions with pH values 8-14 are </a:t>
            </a:r>
            <a:r>
              <a:rPr lang="en-US" sz="3200" b="1" dirty="0" smtClean="0">
                <a:solidFill>
                  <a:srgbClr val="FF0000"/>
                </a:solidFill>
              </a:rPr>
              <a:t>BASIC </a:t>
            </a:r>
          </a:p>
          <a:p>
            <a:pPr marL="0" indent="0">
              <a:buNone/>
            </a:pPr>
            <a:r>
              <a:rPr lang="en-US" sz="2400" dirty="0" smtClean="0"/>
              <a:t>[</a:t>
            </a:r>
            <a:r>
              <a:rPr lang="en-US" sz="2400" dirty="0"/>
              <a:t>solutions with a pH of 8 have the least amount of OH- ions making those solutions the weakest base,  solutions with a pH of 14 have the most amount of OH- ions making those the solutions the strongest </a:t>
            </a:r>
            <a:r>
              <a:rPr lang="en-US" sz="2400" dirty="0" smtClean="0"/>
              <a:t>bases]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971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Check Point</a:t>
            </a:r>
            <a:endParaRPr lang="en-US" dirty="0"/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A solution has a pH of 3. Which ion has a greater concentration , H+ or OH-?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pPr algn="ctr">
              <a:buFont typeface="Wingdings 2" panose="05020102010507070707" pitchFamily="18" charset="2"/>
              <a:buNone/>
            </a:pPr>
            <a:endParaRPr lang="en-US" sz="3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958152" y="4341125"/>
            <a:ext cx="108876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/>
                <a:solidFill>
                  <a:schemeClr val="accent3"/>
                </a:solidFill>
                <a:latin typeface="Arial" charset="0"/>
              </a:rPr>
              <a:t>H+</a:t>
            </a:r>
          </a:p>
        </p:txBody>
      </p:sp>
    </p:spTree>
    <p:extLst>
      <p:ext uri="{BB962C8B-B14F-4D97-AF65-F5344CB8AC3E}">
        <p14:creationId xmlns:p14="http://schemas.microsoft.com/office/powerpoint/2010/main" val="219023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Check Point</a:t>
            </a:r>
            <a:endParaRPr lang="en-US" dirty="0"/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A solution has equal amounts of H+ and OH- ions. What is the pH of this solution?</a:t>
            </a:r>
          </a:p>
          <a:p>
            <a:pPr>
              <a:buFont typeface="Wingdings 2" panose="05020102010507070707" pitchFamily="18" charset="2"/>
              <a:buNone/>
            </a:pPr>
            <a:endParaRPr lang="en-US" sz="3600" dirty="0" smtClean="0"/>
          </a:p>
          <a:p>
            <a:pPr>
              <a:buFont typeface="Wingdings 2" panose="05020102010507070707" pitchFamily="18" charset="2"/>
              <a:buNone/>
            </a:pPr>
            <a:endParaRPr lang="en-US" sz="3600" dirty="0" smtClean="0"/>
          </a:p>
          <a:p>
            <a:pPr>
              <a:buFont typeface="Wingdings 2" panose="05020102010507070707" pitchFamily="18" charset="2"/>
              <a:buNone/>
            </a:pPr>
            <a:endParaRPr lang="en-US" sz="3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279486" y="4495800"/>
            <a:ext cx="56938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/>
                <a:solidFill>
                  <a:schemeClr val="accent3"/>
                </a:solidFill>
                <a:latin typeface="Arial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9427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15306" y="2580968"/>
            <a:ext cx="2026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Acids</a:t>
            </a:r>
          </a:p>
        </p:txBody>
      </p:sp>
      <p:sp>
        <p:nvSpPr>
          <p:cNvPr id="5" name="Rectangle 4"/>
          <p:cNvSpPr/>
          <p:nvPr/>
        </p:nvSpPr>
        <p:spPr>
          <a:xfrm>
            <a:off x="7196797" y="2580968"/>
            <a:ext cx="20441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Bases</a:t>
            </a:r>
          </a:p>
        </p:txBody>
      </p:sp>
      <p:sp>
        <p:nvSpPr>
          <p:cNvPr id="6" name="Rectangle 5"/>
          <p:cNvSpPr/>
          <p:nvPr/>
        </p:nvSpPr>
        <p:spPr>
          <a:xfrm>
            <a:off x="5704585" y="2580968"/>
            <a:ext cx="1029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vs.</a:t>
            </a:r>
          </a:p>
        </p:txBody>
      </p:sp>
      <p:sp>
        <p:nvSpPr>
          <p:cNvPr id="7" name="Oval 6"/>
          <p:cNvSpPr/>
          <p:nvPr/>
        </p:nvSpPr>
        <p:spPr>
          <a:xfrm>
            <a:off x="7008636" y="2276150"/>
            <a:ext cx="2420471" cy="153296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4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5588" y="673596"/>
            <a:ext cx="8911687" cy="128089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/>
              <a:t>Guided Practice: </a:t>
            </a:r>
            <a:r>
              <a:rPr lang="en-US" dirty="0" smtClean="0"/>
              <a:t>Take 4 minutes to fill in pH scale with the following terms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  <p:grpSp>
        <p:nvGrpSpPr>
          <p:cNvPr id="67587" name="Group 2"/>
          <p:cNvGrpSpPr>
            <a:grpSpLocks noGrp="1"/>
          </p:cNvGrpSpPr>
          <p:nvPr/>
        </p:nvGrpSpPr>
        <p:grpSpPr bwMode="auto">
          <a:xfrm>
            <a:off x="2133600" y="4724395"/>
            <a:ext cx="8229600" cy="1458207"/>
            <a:chOff x="900" y="9042"/>
            <a:chExt cx="9540" cy="560"/>
          </a:xfrm>
        </p:grpSpPr>
        <p:sp>
          <p:nvSpPr>
            <p:cNvPr id="67589" name="Line 3"/>
            <p:cNvSpPr>
              <a:spLocks noChangeShapeType="1"/>
            </p:cNvSpPr>
            <p:nvPr/>
          </p:nvSpPr>
          <p:spPr bwMode="auto">
            <a:xfrm>
              <a:off x="900" y="9401"/>
              <a:ext cx="9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0" name="Line 4"/>
            <p:cNvSpPr>
              <a:spLocks noChangeShapeType="1"/>
            </p:cNvSpPr>
            <p:nvPr/>
          </p:nvSpPr>
          <p:spPr bwMode="auto">
            <a:xfrm>
              <a:off x="900" y="9042"/>
              <a:ext cx="0" cy="5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1" name="Line 5"/>
            <p:cNvSpPr>
              <a:spLocks noChangeShapeType="1"/>
            </p:cNvSpPr>
            <p:nvPr/>
          </p:nvSpPr>
          <p:spPr bwMode="auto">
            <a:xfrm>
              <a:off x="10440" y="9042"/>
              <a:ext cx="0" cy="5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2" name="Line 6"/>
            <p:cNvSpPr>
              <a:spLocks noChangeShapeType="1"/>
            </p:cNvSpPr>
            <p:nvPr/>
          </p:nvSpPr>
          <p:spPr bwMode="auto">
            <a:xfrm flipH="1">
              <a:off x="5546" y="9042"/>
              <a:ext cx="34" cy="5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588" name="Rectangle 8"/>
          <p:cNvSpPr>
            <a:spLocks noChangeArrowheads="1"/>
          </p:cNvSpPr>
          <p:nvPr/>
        </p:nvSpPr>
        <p:spPr bwMode="auto">
          <a:xfrm>
            <a:off x="1752600" y="2895600"/>
            <a:ext cx="8915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Acids		Bases 		Least H+ 	Least OH -  	Most H+ 	Most OH- 	Neutral    Produces H+	           </a:t>
            </a:r>
          </a:p>
          <a:p>
            <a:pPr eaLnBrk="1" hangingPunct="1"/>
            <a:r>
              <a:rPr lang="en-US" sz="240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Produces OH- 	                  Strongest acid	      Strongest base	Weakest acid   	                           Weakest base</a:t>
            </a:r>
            <a:endParaRPr lang="en-US" sz="400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6121132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0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905500" y="6122959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7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0178593" y="6047197"/>
            <a:ext cx="75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8291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918" y="377477"/>
            <a:ext cx="8911687" cy="128089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400" dirty="0" smtClean="0">
                <a:solidFill>
                  <a:srgbClr val="002060"/>
                </a:solidFill>
              </a:rPr>
              <a:t>Answers: </a:t>
            </a:r>
            <a:br>
              <a:rPr lang="en-US" sz="4400" dirty="0" smtClean="0">
                <a:solidFill>
                  <a:srgbClr val="002060"/>
                </a:solidFill>
              </a:rPr>
            </a:br>
            <a:endParaRPr lang="en-US" sz="4400" dirty="0">
              <a:solidFill>
                <a:srgbClr val="002060"/>
              </a:solidFill>
            </a:endParaRPr>
          </a:p>
        </p:txBody>
      </p:sp>
      <p:grpSp>
        <p:nvGrpSpPr>
          <p:cNvPr id="9" name="Group 2"/>
          <p:cNvGrpSpPr>
            <a:grpSpLocks noGrp="1"/>
          </p:cNvGrpSpPr>
          <p:nvPr/>
        </p:nvGrpSpPr>
        <p:grpSpPr bwMode="auto">
          <a:xfrm>
            <a:off x="2397005" y="3219152"/>
            <a:ext cx="8229600" cy="1458207"/>
            <a:chOff x="900" y="9042"/>
            <a:chExt cx="9540" cy="560"/>
          </a:xfrm>
        </p:grpSpPr>
        <p:sp>
          <p:nvSpPr>
            <p:cNvPr id="10" name="Line 3"/>
            <p:cNvSpPr>
              <a:spLocks noChangeShapeType="1"/>
            </p:cNvSpPr>
            <p:nvPr/>
          </p:nvSpPr>
          <p:spPr bwMode="auto">
            <a:xfrm>
              <a:off x="900" y="9401"/>
              <a:ext cx="9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4"/>
            <p:cNvSpPr>
              <a:spLocks noChangeShapeType="1"/>
            </p:cNvSpPr>
            <p:nvPr/>
          </p:nvSpPr>
          <p:spPr bwMode="auto">
            <a:xfrm>
              <a:off x="900" y="9042"/>
              <a:ext cx="0" cy="5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10440" y="9042"/>
              <a:ext cx="0" cy="5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6"/>
            <p:cNvSpPr>
              <a:spLocks noChangeShapeType="1"/>
            </p:cNvSpPr>
            <p:nvPr/>
          </p:nvSpPr>
          <p:spPr bwMode="auto">
            <a:xfrm flipH="1">
              <a:off x="5546" y="9042"/>
              <a:ext cx="34" cy="5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092205" y="4615889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0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168905" y="4617716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7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10441998" y="4541954"/>
            <a:ext cx="75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14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3829947" y="3401003"/>
            <a:ext cx="906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Acids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47909" y="3392192"/>
            <a:ext cx="10855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Bases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41517" y="2695932"/>
            <a:ext cx="13708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Least H+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12098" y="2866622"/>
            <a:ext cx="16898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Least OH -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2437" y="2258057"/>
            <a:ext cx="12891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H+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47511" y="2258057"/>
            <a:ext cx="15263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OH-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83846" y="2866622"/>
            <a:ext cx="12153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Neutral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17921" y="4319401"/>
            <a:ext cx="18950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Produces H+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464228" y="4327007"/>
            <a:ext cx="21323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Produces OH-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74981" y="5060253"/>
            <a:ext cx="2066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Strongest acid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596543" y="5060253"/>
            <a:ext cx="21643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Strongest base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664798" y="5578552"/>
            <a:ext cx="2027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Weakest acid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65934" y="5524018"/>
            <a:ext cx="2043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Weakest base</a:t>
            </a:r>
            <a:endParaRPr lang="en-US" sz="4400" dirty="0">
              <a:solidFill>
                <a:srgbClr val="FF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8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7" grpId="0"/>
      <p:bldP spid="18" grpId="0"/>
      <p:bldP spid="19" grpId="0"/>
      <p:bldP spid="20" grpId="0"/>
      <p:bldP spid="22" grpId="0"/>
      <p:bldP spid="2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Take 16 seconds to study the problem. </a:t>
            </a:r>
          </a:p>
          <a:p>
            <a:r>
              <a:rPr lang="en-US" sz="2800" dirty="0" smtClean="0"/>
              <a:t>When Mr. Ghosh indicates that you can talk, take 32 seconds to work the problem with your teammates. </a:t>
            </a:r>
          </a:p>
          <a:p>
            <a:r>
              <a:rPr lang="en-US" sz="2800" dirty="0" smtClean="0"/>
              <a:t>When Mr. Ghosh says SWAG, be ready to share  and explain your answers.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461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Guided </a:t>
            </a:r>
            <a:r>
              <a:rPr lang="en-US" dirty="0" smtClean="0"/>
              <a:t>Practice #1</a:t>
            </a:r>
            <a:endParaRPr lang="en-US" dirty="0"/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>
          <a:xfrm>
            <a:off x="2895600" y="2286000"/>
            <a:ext cx="749935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List the following compounds in order of </a:t>
            </a:r>
            <a:r>
              <a:rPr lang="en-US" sz="2800" dirty="0" smtClean="0"/>
              <a:t>de</a:t>
            </a:r>
            <a:r>
              <a:rPr lang="en-US" sz="2800" dirty="0" smtClean="0"/>
              <a:t>creasing </a:t>
            </a:r>
            <a:r>
              <a:rPr lang="en-US" sz="2800" dirty="0" smtClean="0"/>
              <a:t>hydrogen ions (H</a:t>
            </a:r>
            <a:r>
              <a:rPr lang="en-US" sz="2800" baseline="30000" dirty="0" smtClean="0"/>
              <a:t>+ </a:t>
            </a:r>
            <a:r>
              <a:rPr lang="en-US" sz="2800" dirty="0" smtClean="0"/>
              <a:t>). </a:t>
            </a:r>
          </a:p>
          <a:p>
            <a:pPr lvl="1">
              <a:buFont typeface="Franklin Gothic Medium" panose="020B0603020102020204" pitchFamily="34" charset="0"/>
              <a:buAutoNum type="alphaUcPeriod"/>
            </a:pPr>
            <a:r>
              <a:rPr lang="en-US" sz="2600" dirty="0" smtClean="0"/>
              <a:t>Urine (pH- 4.9)</a:t>
            </a:r>
          </a:p>
          <a:p>
            <a:pPr lvl="1">
              <a:buFont typeface="Franklin Gothic Medium" panose="020B0603020102020204" pitchFamily="34" charset="0"/>
              <a:buAutoNum type="alphaUcPeriod"/>
            </a:pPr>
            <a:r>
              <a:rPr lang="en-US" sz="2600" dirty="0" smtClean="0"/>
              <a:t>Soap (pH- 9.9)</a:t>
            </a:r>
          </a:p>
          <a:p>
            <a:pPr lvl="1">
              <a:buFont typeface="Franklin Gothic Medium" panose="020B0603020102020204" pitchFamily="34" charset="0"/>
              <a:buAutoNum type="alphaUcPeriod"/>
            </a:pPr>
            <a:r>
              <a:rPr lang="en-US" sz="2600" dirty="0" smtClean="0"/>
              <a:t>Blood (pH-7.4)</a:t>
            </a:r>
          </a:p>
          <a:p>
            <a:pPr lvl="1">
              <a:buFont typeface="Franklin Gothic Medium" panose="020B0603020102020204" pitchFamily="34" charset="0"/>
              <a:buAutoNum type="alphaUcPeriod"/>
            </a:pPr>
            <a:r>
              <a:rPr lang="en-US" sz="2600" dirty="0" smtClean="0"/>
              <a:t>Soft Drink (pH-2.9)</a:t>
            </a:r>
          </a:p>
          <a:p>
            <a:pPr>
              <a:buFont typeface="Wingdings 2" panose="05020102010507070707" pitchFamily="18" charset="2"/>
              <a:buNone/>
            </a:pPr>
            <a:endParaRPr lang="en-US" sz="2800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en-US" sz="2800" dirty="0" smtClean="0"/>
              <a:t> </a:t>
            </a:r>
          </a:p>
          <a:p>
            <a:endParaRPr lang="en-US" sz="2800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86902" y="5735472"/>
            <a:ext cx="59049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rgbClr val="FF0000"/>
                </a:solidFill>
              </a:rPr>
              <a:t>Soft Drink, Urine, Blood, Soap</a:t>
            </a:r>
          </a:p>
        </p:txBody>
      </p:sp>
    </p:spTree>
    <p:extLst>
      <p:ext uri="{BB962C8B-B14F-4D97-AF65-F5344CB8AC3E}">
        <p14:creationId xmlns:p14="http://schemas.microsoft.com/office/powerpoint/2010/main" val="132302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Guided Practice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2971800" y="2057400"/>
            <a:ext cx="749935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List the following compounds in order of increasing hydroxide ions (OH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).</a:t>
            </a:r>
          </a:p>
          <a:p>
            <a:pPr lvl="1">
              <a:buFont typeface="Franklin Gothic Medium" panose="020B0603020102020204" pitchFamily="34" charset="0"/>
              <a:buAutoNum type="alphaUcPeriod"/>
            </a:pPr>
            <a:r>
              <a:rPr lang="en-US" sz="2600" dirty="0" smtClean="0"/>
              <a:t>Sodium Hydroxide (pH-13)</a:t>
            </a:r>
          </a:p>
          <a:p>
            <a:pPr lvl="1">
              <a:buFont typeface="Franklin Gothic Medium" panose="020B0603020102020204" pitchFamily="34" charset="0"/>
              <a:buAutoNum type="alphaUcPeriod"/>
            </a:pPr>
            <a:r>
              <a:rPr lang="en-US" sz="2600" dirty="0" smtClean="0"/>
              <a:t>Hydrochloric Acid (pH- 1) </a:t>
            </a:r>
          </a:p>
          <a:p>
            <a:pPr lvl="1">
              <a:buFont typeface="Franklin Gothic Medium" panose="020B0603020102020204" pitchFamily="34" charset="0"/>
              <a:buAutoNum type="alphaUcPeriod"/>
            </a:pPr>
            <a:r>
              <a:rPr lang="en-US" sz="2600" dirty="0" smtClean="0"/>
              <a:t>Bleach (pH-9)</a:t>
            </a:r>
          </a:p>
          <a:p>
            <a:pPr lvl="1">
              <a:buFont typeface="Franklin Gothic Medium" panose="020B0603020102020204" pitchFamily="34" charset="0"/>
              <a:buAutoNum type="alphaUcPeriod"/>
            </a:pPr>
            <a:r>
              <a:rPr lang="en-US" sz="2600" dirty="0" smtClean="0"/>
              <a:t>Water (pH-7)</a:t>
            </a:r>
          </a:p>
          <a:p>
            <a:endParaRPr lang="en-US" sz="2800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42514" y="5831006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 dirty="0">
                <a:solidFill>
                  <a:srgbClr val="FF0000"/>
                </a:solidFill>
              </a:rPr>
              <a:t>Hydrochloric Acid, Water, Bleach, Sodium Hydroxide </a:t>
            </a:r>
          </a:p>
        </p:txBody>
      </p:sp>
    </p:spTree>
    <p:extLst>
      <p:ext uri="{BB962C8B-B14F-4D97-AF65-F5344CB8AC3E}">
        <p14:creationId xmlns:p14="http://schemas.microsoft.com/office/powerpoint/2010/main" val="105772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Guided Practice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2971800" y="2057400"/>
            <a:ext cx="749935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List the following compounds in order of </a:t>
            </a:r>
            <a:r>
              <a:rPr lang="en-US" sz="2800" dirty="0" smtClean="0"/>
              <a:t>in</a:t>
            </a:r>
            <a:r>
              <a:rPr lang="en-US" sz="2800" dirty="0" smtClean="0"/>
              <a:t>creasing </a:t>
            </a:r>
            <a:r>
              <a:rPr lang="en-US" sz="2800" dirty="0" smtClean="0"/>
              <a:t>hydrogen ions (H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)</a:t>
            </a:r>
          </a:p>
          <a:p>
            <a:pPr>
              <a:buFont typeface="Franklin Gothic Medium" panose="020B0603020102020204" pitchFamily="34" charset="0"/>
              <a:buAutoNum type="alphaUcPeriod"/>
            </a:pPr>
            <a:r>
              <a:rPr lang="en-US" sz="2800" dirty="0" smtClean="0"/>
              <a:t>Black Coffee (pH-4)</a:t>
            </a:r>
          </a:p>
          <a:p>
            <a:pPr>
              <a:buFont typeface="Franklin Gothic Medium" panose="020B0603020102020204" pitchFamily="34" charset="0"/>
              <a:buAutoNum type="alphaUcPeriod"/>
            </a:pPr>
            <a:r>
              <a:rPr lang="en-US" sz="2800" dirty="0" smtClean="0"/>
              <a:t>Ammonia (pH-10.5)</a:t>
            </a:r>
          </a:p>
          <a:p>
            <a:pPr>
              <a:buFont typeface="Franklin Gothic Medium" panose="020B0603020102020204" pitchFamily="34" charset="0"/>
              <a:buAutoNum type="alphaUcPeriod"/>
            </a:pPr>
            <a:r>
              <a:rPr lang="en-US" sz="2800" dirty="0" smtClean="0"/>
              <a:t>Battery Acid (pH-0)</a:t>
            </a:r>
          </a:p>
          <a:p>
            <a:pPr>
              <a:buFont typeface="Franklin Gothic Medium" panose="020B0603020102020204" pitchFamily="34" charset="0"/>
              <a:buAutoNum type="alphaUcPeriod"/>
            </a:pPr>
            <a:r>
              <a:rPr lang="en-US" sz="2800" dirty="0" smtClean="0"/>
              <a:t>Oven Cleaner (pH- 13.2)</a:t>
            </a:r>
          </a:p>
          <a:p>
            <a:pPr>
              <a:buFont typeface="Wingdings 2" panose="05020102010507070707" pitchFamily="18" charset="2"/>
              <a:buNone/>
            </a:pPr>
            <a:endParaRPr lang="en-US" sz="2800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19400" y="61722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FF0000"/>
                </a:solidFill>
              </a:rPr>
              <a:t>Oven Cleaner, Ammonia, Black Coffee, Battery Acid</a:t>
            </a:r>
          </a:p>
        </p:txBody>
      </p:sp>
    </p:spTree>
    <p:extLst>
      <p:ext uri="{BB962C8B-B14F-4D97-AF65-F5344CB8AC3E}">
        <p14:creationId xmlns:p14="http://schemas.microsoft.com/office/powerpoint/2010/main" val="388442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743200" y="3200400"/>
          <a:ext cx="6621462" cy="1874840"/>
        </p:xfrm>
        <a:graphic>
          <a:graphicData uri="http://schemas.openxmlformats.org/drawingml/2006/table">
            <a:tbl>
              <a:tblPr/>
              <a:tblGrid>
                <a:gridCol w="2207154"/>
                <a:gridCol w="2207154"/>
                <a:gridCol w="2207154"/>
              </a:tblGrid>
              <a:tr h="4687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mic Sans MS"/>
                          <a:ea typeface="Calibri"/>
                          <a:cs typeface="Times New Roman"/>
                        </a:rPr>
                        <a:t>Question #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omic Sans MS"/>
                          <a:ea typeface="Calibri"/>
                          <a:cs typeface="Times New Roman"/>
                        </a:rPr>
                        <a:t>Strongest Acid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omic Sans MS"/>
                          <a:ea typeface="Calibri"/>
                          <a:cs typeface="Times New Roman"/>
                        </a:rPr>
                        <a:t>Strongest Base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7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mic Sans MS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7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omic Sans MS"/>
                          <a:ea typeface="Calibri"/>
                          <a:cs typeface="Times New Roman"/>
                        </a:rPr>
                        <a:t>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7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omic Sans MS"/>
                          <a:ea typeface="Calibri"/>
                          <a:cs typeface="Times New Roman"/>
                        </a:rPr>
                        <a:t>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06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743201" y="2819401"/>
          <a:ext cx="6621463" cy="1874839"/>
        </p:xfrm>
        <a:graphic>
          <a:graphicData uri="http://schemas.openxmlformats.org/drawingml/2006/table">
            <a:tbl>
              <a:tblPr/>
              <a:tblGrid>
                <a:gridCol w="2206625"/>
                <a:gridCol w="2208213"/>
                <a:gridCol w="2206625"/>
              </a:tblGrid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 pitchFamily="34" charset="0"/>
                          <a:cs typeface="Times New Roman" pitchFamily="18" charset="0"/>
                        </a:rPr>
                        <a:t>Question #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 pitchFamily="34" charset="0"/>
                          <a:cs typeface="Times New Roman" pitchFamily="18" charset="0"/>
                        </a:rPr>
                        <a:t>Strongest Acid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 pitchFamily="34" charset="0"/>
                          <a:cs typeface="Times New Roman" pitchFamily="18" charset="0"/>
                        </a:rPr>
                        <a:t>Strongest Base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 pitchFamily="34" charset="0"/>
                          <a:cs typeface="Times New Roman" pitchFamily="18" charset="0"/>
                        </a:rPr>
                        <a:t>Soft Drink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 pitchFamily="34" charset="0"/>
                          <a:cs typeface="Times New Roman" pitchFamily="18" charset="0"/>
                        </a:rPr>
                        <a:t>Soap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8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71706" name="Group 26"/>
          <p:cNvGraphicFramePr>
            <a:graphicFrameLocks noGrp="1"/>
          </p:cNvGraphicFramePr>
          <p:nvPr>
            <p:ph idx="1"/>
          </p:nvPr>
        </p:nvGraphicFramePr>
        <p:xfrm>
          <a:off x="2590801" y="2743200"/>
          <a:ext cx="6621463" cy="2108200"/>
        </p:xfrm>
        <a:graphic>
          <a:graphicData uri="http://schemas.openxmlformats.org/drawingml/2006/table">
            <a:tbl>
              <a:tblPr/>
              <a:tblGrid>
                <a:gridCol w="2206625"/>
                <a:gridCol w="2208213"/>
                <a:gridCol w="2206625"/>
              </a:tblGrid>
              <a:tr h="4684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 pitchFamily="34" charset="0"/>
                          <a:cs typeface="Times New Roman" pitchFamily="18" charset="0"/>
                        </a:rPr>
                        <a:t>Question #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 pitchFamily="34" charset="0"/>
                          <a:cs typeface="Times New Roman" pitchFamily="18" charset="0"/>
                        </a:rPr>
                        <a:t>Strongest Acid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 pitchFamily="34" charset="0"/>
                          <a:cs typeface="Times New Roman" pitchFamily="18" charset="0"/>
                        </a:rPr>
                        <a:t>Strongest Base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 pitchFamily="34" charset="0"/>
                          <a:cs typeface="Times New Roman" pitchFamily="18" charset="0"/>
                        </a:rPr>
                        <a:t>Soft Drink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 pitchFamily="34" charset="0"/>
                          <a:cs typeface="Times New Roman" pitchFamily="18" charset="0"/>
                        </a:rPr>
                        <a:t>Soap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 pitchFamily="34" charset="0"/>
                          <a:cs typeface="Times New Roman" pitchFamily="18" charset="0"/>
                        </a:rPr>
                        <a:t>Hydrochloric Acid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 pitchFamily="34" charset="0"/>
                          <a:cs typeface="Times New Roman" pitchFamily="18" charset="0"/>
                        </a:rPr>
                        <a:t>Sodium Hydroxide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4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21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72730" name="Group 26"/>
          <p:cNvGraphicFramePr>
            <a:graphicFrameLocks noGrp="1"/>
          </p:cNvGraphicFramePr>
          <p:nvPr>
            <p:ph idx="1"/>
          </p:nvPr>
        </p:nvGraphicFramePr>
        <p:xfrm>
          <a:off x="2590801" y="3276600"/>
          <a:ext cx="6621463" cy="2108200"/>
        </p:xfrm>
        <a:graphic>
          <a:graphicData uri="http://schemas.openxmlformats.org/drawingml/2006/table">
            <a:tbl>
              <a:tblPr/>
              <a:tblGrid>
                <a:gridCol w="2206625"/>
                <a:gridCol w="2208213"/>
                <a:gridCol w="2206625"/>
              </a:tblGrid>
              <a:tr h="4684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 pitchFamily="34" charset="0"/>
                          <a:cs typeface="Times New Roman" pitchFamily="18" charset="0"/>
                        </a:rPr>
                        <a:t>Question #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 pitchFamily="34" charset="0"/>
                          <a:cs typeface="Times New Roman" pitchFamily="18" charset="0"/>
                        </a:rPr>
                        <a:t>Strongest Acid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 pitchFamily="34" charset="0"/>
                          <a:cs typeface="Times New Roman" pitchFamily="18" charset="0"/>
                        </a:rPr>
                        <a:t>Strongest Base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 pitchFamily="34" charset="0"/>
                          <a:cs typeface="Times New Roman" pitchFamily="18" charset="0"/>
                        </a:rPr>
                        <a:t>Soft Drink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 pitchFamily="34" charset="0"/>
                          <a:cs typeface="Times New Roman" pitchFamily="18" charset="0"/>
                        </a:rPr>
                        <a:t>Soap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 pitchFamily="34" charset="0"/>
                          <a:cs typeface="Times New Roman" pitchFamily="18" charset="0"/>
                        </a:rPr>
                        <a:t>Hydrochloric Acid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 pitchFamily="34" charset="0"/>
                          <a:cs typeface="Times New Roman" pitchFamily="18" charset="0"/>
                        </a:rPr>
                        <a:t>Sodium Hydroxide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4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 pitchFamily="34" charset="0"/>
                          <a:cs typeface="Times New Roman" pitchFamily="18" charset="0"/>
                        </a:rPr>
                        <a:t>Battery Acid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 pitchFamily="34" charset="0"/>
                          <a:cs typeface="Times New Roman" pitchFamily="18" charset="0"/>
                        </a:rPr>
                        <a:t>Oven Cleaner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41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Bases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A compound with a bitter taste and a soapy feel that produces hydroxide, OH</a:t>
            </a:r>
            <a:r>
              <a:rPr lang="en-US" sz="3200" baseline="30000" dirty="0" smtClean="0">
                <a:solidFill>
                  <a:schemeClr val="tx1"/>
                </a:solidFill>
              </a:rPr>
              <a:t>- </a:t>
            </a:r>
            <a:r>
              <a:rPr lang="en-US" sz="3200" dirty="0" smtClean="0">
                <a:solidFill>
                  <a:schemeClr val="tx1"/>
                </a:solidFill>
              </a:rPr>
              <a:t>, ions in solution. 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www.dreamstime.com/bar-of-soap-thumb184098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6878" y="4165242"/>
            <a:ext cx="2743200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598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mtClean="0">
                <a:effectLst/>
              </a:rPr>
              <a:t>Independent Practice</a:t>
            </a:r>
          </a:p>
        </p:txBody>
      </p:sp>
      <p:sp>
        <p:nvSpPr>
          <p:cNvPr id="71682" name="Rectangle 3"/>
          <p:cNvSpPr>
            <a:spLocks noGrp="1"/>
          </p:cNvSpPr>
          <p:nvPr>
            <p:ph type="body" idx="4294967295"/>
          </p:nvPr>
        </p:nvSpPr>
        <p:spPr>
          <a:xfrm>
            <a:off x="1433384" y="1711657"/>
            <a:ext cx="10758616" cy="496099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 smtClean="0"/>
              <a:t>Answer </a:t>
            </a:r>
            <a:r>
              <a:rPr lang="en-US" sz="2800" dirty="0"/>
              <a:t>the following questions in an ESSAY.  You must write at least three paragraphs. 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/>
              <a:t>What is an acid? </a:t>
            </a:r>
            <a:endParaRPr lang="en-US" sz="2800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What </a:t>
            </a:r>
            <a:r>
              <a:rPr lang="en-US" sz="2800" dirty="0"/>
              <a:t>is a base? </a:t>
            </a:r>
            <a:endParaRPr lang="en-US" sz="2800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How </a:t>
            </a:r>
            <a:r>
              <a:rPr lang="en-US" sz="2800" dirty="0"/>
              <a:t>are these items different in terms of their properties? </a:t>
            </a:r>
            <a:endParaRPr lang="en-US" sz="2800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How </a:t>
            </a:r>
            <a:r>
              <a:rPr lang="en-US" sz="2800" dirty="0"/>
              <a:t>can you distinguish between acids and bases? (reference examples from classes)</a:t>
            </a:r>
          </a:p>
          <a:p>
            <a:pPr algn="ctr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2800" dirty="0"/>
              <a:t>[Use the terms: pH, H+, OH-, Litmus Paper,]</a:t>
            </a:r>
          </a:p>
        </p:txBody>
      </p:sp>
    </p:spTree>
    <p:extLst>
      <p:ext uri="{BB962C8B-B14F-4D97-AF65-F5344CB8AC3E}">
        <p14:creationId xmlns:p14="http://schemas.microsoft.com/office/powerpoint/2010/main" val="133501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1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Extension Activity</a:t>
            </a:r>
            <a:endParaRPr lang="en-US" dirty="0"/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Read pages 582-586. </a:t>
            </a:r>
          </a:p>
          <a:p>
            <a:endParaRPr lang="en-US" sz="3200" dirty="0" smtClean="0"/>
          </a:p>
          <a:p>
            <a:r>
              <a:rPr lang="en-US" sz="3200" dirty="0" smtClean="0"/>
              <a:t>Write the definition for all bold words. </a:t>
            </a:r>
          </a:p>
        </p:txBody>
      </p:sp>
    </p:spTree>
    <p:extLst>
      <p:ext uri="{BB962C8B-B14F-4D97-AF65-F5344CB8AC3E}">
        <p14:creationId xmlns:p14="http://schemas.microsoft.com/office/powerpoint/2010/main" val="92088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Closing </a:t>
            </a:r>
            <a:endParaRPr lang="en-US" dirty="0"/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>
          <a:xfrm>
            <a:off x="2819400" y="2057400"/>
            <a:ext cx="749935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is pH? </a:t>
            </a:r>
          </a:p>
          <a:p>
            <a:pPr>
              <a:buFont typeface="Wingdings 2" panose="05020102010507070707" pitchFamily="18" charset="2"/>
              <a:buNone/>
            </a:pPr>
            <a:endParaRPr lang="en-US" sz="2800" dirty="0" smtClean="0"/>
          </a:p>
          <a:p>
            <a:r>
              <a:rPr lang="en-US" sz="2800" dirty="0" smtClean="0"/>
              <a:t>How can a substance have a low pH?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sz="2800" dirty="0" smtClean="0"/>
              <a:t> </a:t>
            </a:r>
          </a:p>
          <a:p>
            <a:r>
              <a:rPr lang="en-US" sz="2800" dirty="0" smtClean="0"/>
              <a:t>How can a substance have a high pH? </a:t>
            </a:r>
          </a:p>
          <a:p>
            <a:pPr>
              <a:buFont typeface="Wingdings 2" panose="05020102010507070707" pitchFamily="18" charset="2"/>
              <a:buNone/>
            </a:pPr>
            <a:endParaRPr lang="en-US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35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15306" y="2580968"/>
            <a:ext cx="2026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Acids</a:t>
            </a:r>
          </a:p>
        </p:txBody>
      </p:sp>
      <p:sp>
        <p:nvSpPr>
          <p:cNvPr id="5" name="Rectangle 4"/>
          <p:cNvSpPr/>
          <p:nvPr/>
        </p:nvSpPr>
        <p:spPr>
          <a:xfrm>
            <a:off x="7196797" y="2580968"/>
            <a:ext cx="20441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Bases</a:t>
            </a:r>
          </a:p>
        </p:txBody>
      </p:sp>
      <p:sp>
        <p:nvSpPr>
          <p:cNvPr id="6" name="Rectangle 5"/>
          <p:cNvSpPr/>
          <p:nvPr/>
        </p:nvSpPr>
        <p:spPr>
          <a:xfrm>
            <a:off x="5704585" y="2580968"/>
            <a:ext cx="1029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vs.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884868" y="3657600"/>
            <a:ext cx="746974" cy="13394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443420" y="5150305"/>
            <a:ext cx="235032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Arrhenius </a:t>
            </a:r>
          </a:p>
          <a:p>
            <a:pPr algn="ctr"/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Acid</a:t>
            </a:r>
          </a:p>
        </p:txBody>
      </p:sp>
    </p:spTree>
    <p:extLst>
      <p:ext uri="{BB962C8B-B14F-4D97-AF65-F5344CB8AC3E}">
        <p14:creationId xmlns:p14="http://schemas.microsoft.com/office/powerpoint/2010/main" val="294500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3950</TotalTime>
  <Words>2329</Words>
  <Application>Microsoft Office PowerPoint</Application>
  <PresentationFormat>Widescreen</PresentationFormat>
  <Paragraphs>497</Paragraphs>
  <Slides>82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82</vt:i4>
      </vt:variant>
    </vt:vector>
  </HeadingPairs>
  <TitlesOfParts>
    <vt:vector size="97" baseType="lpstr">
      <vt:lpstr>Arial</vt:lpstr>
      <vt:lpstr>Arial Narrow</vt:lpstr>
      <vt:lpstr>Calibri</vt:lpstr>
      <vt:lpstr>Calibri Light</vt:lpstr>
      <vt:lpstr>Century</vt:lpstr>
      <vt:lpstr>Century Gothic</vt:lpstr>
      <vt:lpstr>Comic Sans MS</vt:lpstr>
      <vt:lpstr>Franklin Gothic Medium</vt:lpstr>
      <vt:lpstr>Symbol</vt:lpstr>
      <vt:lpstr>Times New Roman</vt:lpstr>
      <vt:lpstr>Wingdings</vt:lpstr>
      <vt:lpstr>Wingdings 2</vt:lpstr>
      <vt:lpstr>Wingdings 3</vt:lpstr>
      <vt:lpstr>Office Theme</vt:lpstr>
      <vt:lpstr>Wisp</vt:lpstr>
      <vt:lpstr>Week 30 Chemistry</vt:lpstr>
      <vt:lpstr>Warm Up: 4 Minutes</vt:lpstr>
      <vt:lpstr>Agenda</vt:lpstr>
      <vt:lpstr>Acids/Bases Video</vt:lpstr>
      <vt:lpstr>PowerPoint Presentation</vt:lpstr>
      <vt:lpstr>Acids</vt:lpstr>
      <vt:lpstr>PowerPoint Presentation</vt:lpstr>
      <vt:lpstr>Bases</vt:lpstr>
      <vt:lpstr>PowerPoint Presentation</vt:lpstr>
      <vt:lpstr>Arrhenius Acid </vt:lpstr>
      <vt:lpstr>PowerPoint Presentation</vt:lpstr>
      <vt:lpstr>Bronsted-Lowry Acid </vt:lpstr>
      <vt:lpstr>Check Point</vt:lpstr>
      <vt:lpstr>PowerPoint Presentation</vt:lpstr>
      <vt:lpstr>Arrhenius Base</vt:lpstr>
      <vt:lpstr>PowerPoint Presentation</vt:lpstr>
      <vt:lpstr>Bronsted-Lowry Base</vt:lpstr>
      <vt:lpstr>Check Point</vt:lpstr>
      <vt:lpstr>Let’s Review…</vt:lpstr>
      <vt:lpstr>Guided Practice</vt:lpstr>
      <vt:lpstr>Guided Practice #1</vt:lpstr>
      <vt:lpstr>Guided Practice #2</vt:lpstr>
      <vt:lpstr>Guided Practice #3</vt:lpstr>
      <vt:lpstr>PowerPoint Presentation</vt:lpstr>
      <vt:lpstr>Closing</vt:lpstr>
      <vt:lpstr>Warm Up: 4 Minutes</vt:lpstr>
      <vt:lpstr>Agenda</vt:lpstr>
      <vt:lpstr>Redox Reactions Video</vt:lpstr>
      <vt:lpstr>Oxidation Numbers</vt:lpstr>
      <vt:lpstr>Oxidation Number Rules</vt:lpstr>
      <vt:lpstr>Redox Reactions</vt:lpstr>
      <vt:lpstr>Oxidation</vt:lpstr>
      <vt:lpstr>Reduction</vt:lpstr>
      <vt:lpstr>Acronym</vt:lpstr>
      <vt:lpstr>Example 1: Determine what is Oxidized and Reduced in each Reaction</vt:lpstr>
      <vt:lpstr>Example 2: Determine what is Oxidized and Reduced in each Reaction</vt:lpstr>
      <vt:lpstr>Guided Practice</vt:lpstr>
      <vt:lpstr>Guided Practice #1</vt:lpstr>
      <vt:lpstr>Guided Practice #2</vt:lpstr>
      <vt:lpstr>Guided Practice #3</vt:lpstr>
      <vt:lpstr>Guided Practice #4</vt:lpstr>
      <vt:lpstr>PowerPoint Presentation</vt:lpstr>
      <vt:lpstr>Closing </vt:lpstr>
      <vt:lpstr>Warm Up: 4 Minutes</vt:lpstr>
      <vt:lpstr>Agenda</vt:lpstr>
      <vt:lpstr>Classifying Reactions Video</vt:lpstr>
      <vt:lpstr>Classify Reactions</vt:lpstr>
      <vt:lpstr>Acid- Base Reaction </vt:lpstr>
      <vt:lpstr>Oxidation-Reduction Reaction  Redox Reaction</vt:lpstr>
      <vt:lpstr>Precipitation Reaction  </vt:lpstr>
      <vt:lpstr>Check Point: Classify Reactions</vt:lpstr>
      <vt:lpstr>Guided Practice</vt:lpstr>
      <vt:lpstr>Guided Practice #1</vt:lpstr>
      <vt:lpstr>Guided Practice #2</vt:lpstr>
      <vt:lpstr>Guided Practice #3</vt:lpstr>
      <vt:lpstr>PowerPoint Presentation</vt:lpstr>
      <vt:lpstr>Closing</vt:lpstr>
      <vt:lpstr>Warm Up: 4 Minutes</vt:lpstr>
      <vt:lpstr>Agenda</vt:lpstr>
      <vt:lpstr>pH Scale Video</vt:lpstr>
      <vt:lpstr>Review </vt:lpstr>
      <vt:lpstr>How Else Can You Distinguish an Acid from a Base?</vt:lpstr>
      <vt:lpstr>pH</vt:lpstr>
      <vt:lpstr>pOH</vt:lpstr>
      <vt:lpstr>PowerPoint Presentation</vt:lpstr>
      <vt:lpstr>PowerPoint Presentation</vt:lpstr>
      <vt:lpstr>Summary of pH scale </vt:lpstr>
      <vt:lpstr>Check Point</vt:lpstr>
      <vt:lpstr>Check Point</vt:lpstr>
      <vt:lpstr>Guided Practice: Take 4 minutes to fill in pH scale with the following terms   </vt:lpstr>
      <vt:lpstr>Answers:  </vt:lpstr>
      <vt:lpstr>Guided Practice</vt:lpstr>
      <vt:lpstr>Guided Practice #1</vt:lpstr>
      <vt:lpstr>Guided Practice #2</vt:lpstr>
      <vt:lpstr>Guided Practice #3</vt:lpstr>
      <vt:lpstr>PowerPoint Presentation</vt:lpstr>
      <vt:lpstr>PowerPoint Presentation</vt:lpstr>
      <vt:lpstr>PowerPoint Presentation</vt:lpstr>
      <vt:lpstr>PowerPoint Presentation</vt:lpstr>
      <vt:lpstr>Independent Practice</vt:lpstr>
      <vt:lpstr>Extension Activity</vt:lpstr>
      <vt:lpstr>Closing 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30 Chemistry</dc:title>
  <dc:creator>Ghosh, Niloy</dc:creator>
  <cp:lastModifiedBy>Ghosh, Niloy</cp:lastModifiedBy>
  <cp:revision>66</cp:revision>
  <dcterms:created xsi:type="dcterms:W3CDTF">2014-04-04T21:25:20Z</dcterms:created>
  <dcterms:modified xsi:type="dcterms:W3CDTF">2014-04-07T22:55:54Z</dcterms:modified>
</cp:coreProperties>
</file>