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sldIdLst>
    <p:sldId id="256" r:id="rId4"/>
    <p:sldId id="257" r:id="rId5"/>
    <p:sldId id="279" r:id="rId6"/>
    <p:sldId id="258" r:id="rId7"/>
    <p:sldId id="259" r:id="rId8"/>
    <p:sldId id="260" r:id="rId9"/>
    <p:sldId id="265" r:id="rId10"/>
    <p:sldId id="266" r:id="rId11"/>
    <p:sldId id="268" r:id="rId12"/>
    <p:sldId id="267" r:id="rId13"/>
    <p:sldId id="269" r:id="rId14"/>
    <p:sldId id="271" r:id="rId15"/>
    <p:sldId id="272" r:id="rId16"/>
    <p:sldId id="273" r:id="rId17"/>
    <p:sldId id="274" r:id="rId18"/>
    <p:sldId id="270" r:id="rId19"/>
    <p:sldId id="275" r:id="rId20"/>
    <p:sldId id="280" r:id="rId21"/>
    <p:sldId id="281" r:id="rId22"/>
    <p:sldId id="282" r:id="rId23"/>
    <p:sldId id="261" r:id="rId24"/>
    <p:sldId id="262" r:id="rId25"/>
    <p:sldId id="276" r:id="rId26"/>
    <p:sldId id="277" r:id="rId27"/>
    <p:sldId id="278" r:id="rId28"/>
    <p:sldId id="263" r:id="rId29"/>
    <p:sldId id="264" r:id="rId30"/>
    <p:sldId id="283" r:id="rId31"/>
    <p:sldId id="284" r:id="rId32"/>
    <p:sldId id="288" r:id="rId33"/>
    <p:sldId id="289" r:id="rId34"/>
    <p:sldId id="290" r:id="rId35"/>
    <p:sldId id="291" r:id="rId36"/>
    <p:sldId id="286" r:id="rId37"/>
    <p:sldId id="287" r:id="rId38"/>
    <p:sldId id="292" r:id="rId39"/>
    <p:sldId id="359" r:id="rId40"/>
    <p:sldId id="293" r:id="rId41"/>
    <p:sldId id="294" r:id="rId42"/>
    <p:sldId id="295" r:id="rId43"/>
    <p:sldId id="296" r:id="rId44"/>
    <p:sldId id="297" r:id="rId45"/>
    <p:sldId id="298" r:id="rId46"/>
    <p:sldId id="299" r:id="rId47"/>
    <p:sldId id="300" r:id="rId48"/>
    <p:sldId id="301" r:id="rId49"/>
    <p:sldId id="332" r:id="rId50"/>
    <p:sldId id="333" r:id="rId51"/>
    <p:sldId id="357" r:id="rId52"/>
    <p:sldId id="354" r:id="rId53"/>
    <p:sldId id="336" r:id="rId54"/>
    <p:sldId id="337" r:id="rId55"/>
    <p:sldId id="338" r:id="rId56"/>
    <p:sldId id="339" r:id="rId57"/>
    <p:sldId id="340" r:id="rId58"/>
    <p:sldId id="356" r:id="rId59"/>
    <p:sldId id="342" r:id="rId60"/>
    <p:sldId id="343" r:id="rId61"/>
    <p:sldId id="344" r:id="rId62"/>
    <p:sldId id="345" r:id="rId63"/>
    <p:sldId id="346" r:id="rId64"/>
    <p:sldId id="347" r:id="rId65"/>
    <p:sldId id="358" r:id="rId66"/>
    <p:sldId id="355" r:id="rId67"/>
    <p:sldId id="353" r:id="rId68"/>
    <p:sldId id="351" r:id="rId69"/>
    <p:sldId id="352" r:id="rId70"/>
    <p:sldId id="323" r:id="rId71"/>
    <p:sldId id="324" r:id="rId72"/>
    <p:sldId id="325" r:id="rId73"/>
    <p:sldId id="326" r:id="rId74"/>
    <p:sldId id="327" r:id="rId75"/>
    <p:sldId id="328" r:id="rId76"/>
    <p:sldId id="329" r:id="rId77"/>
    <p:sldId id="330" r:id="rId78"/>
    <p:sldId id="394" r:id="rId79"/>
    <p:sldId id="331" r:id="rId80"/>
    <p:sldId id="387" r:id="rId81"/>
    <p:sldId id="388" r:id="rId82"/>
    <p:sldId id="360" r:id="rId83"/>
    <p:sldId id="361" r:id="rId84"/>
    <p:sldId id="362" r:id="rId85"/>
    <p:sldId id="363" r:id="rId86"/>
    <p:sldId id="364" r:id="rId87"/>
    <p:sldId id="365" r:id="rId88"/>
    <p:sldId id="366" r:id="rId89"/>
    <p:sldId id="389" r:id="rId90"/>
    <p:sldId id="390" r:id="rId91"/>
    <p:sldId id="391" r:id="rId92"/>
    <p:sldId id="370" r:id="rId93"/>
    <p:sldId id="371" r:id="rId94"/>
    <p:sldId id="395" r:id="rId95"/>
    <p:sldId id="372" r:id="rId96"/>
    <p:sldId id="373" r:id="rId97"/>
    <p:sldId id="374" r:id="rId98"/>
    <p:sldId id="375" r:id="rId99"/>
    <p:sldId id="376" r:id="rId100"/>
    <p:sldId id="377" r:id="rId101"/>
    <p:sldId id="378" r:id="rId102"/>
    <p:sldId id="379" r:id="rId103"/>
    <p:sldId id="380" r:id="rId104"/>
    <p:sldId id="381" r:id="rId105"/>
    <p:sldId id="382" r:id="rId106"/>
    <p:sldId id="383" r:id="rId107"/>
    <p:sldId id="384" r:id="rId108"/>
    <p:sldId id="392" r:id="rId109"/>
    <p:sldId id="386"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90" y="54"/>
      </p:cViewPr>
      <p:guideLst/>
    </p:cSldViewPr>
  </p:slideViewPr>
  <p:notesTextViewPr>
    <p:cViewPr>
      <p:scale>
        <a:sx n="1" d="1"/>
        <a:sy n="1" d="1"/>
      </p:scale>
      <p:origin x="0" y="0"/>
    </p:cViewPr>
  </p:notesTextViewPr>
  <p:sorterViewPr>
    <p:cViewPr>
      <p:scale>
        <a:sx n="100" d="100"/>
        <a:sy n="100" d="100"/>
      </p:scale>
      <p:origin x="0" y="-171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FC779-0547-47E9-8BCE-92EF920222FE}"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1778E-B492-4BDA-A4CE-867209AF1674}" type="slidenum">
              <a:rPr lang="en-US" smtClean="0"/>
              <a:t>‹#›</a:t>
            </a:fld>
            <a:endParaRPr lang="en-US"/>
          </a:p>
        </p:txBody>
      </p:sp>
    </p:spTree>
    <p:extLst>
      <p:ext uri="{BB962C8B-B14F-4D97-AF65-F5344CB8AC3E}">
        <p14:creationId xmlns:p14="http://schemas.microsoft.com/office/powerpoint/2010/main" val="47222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FC779-0547-47E9-8BCE-92EF920222FE}"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1778E-B492-4BDA-A4CE-867209AF1674}" type="slidenum">
              <a:rPr lang="en-US" smtClean="0"/>
              <a:t>‹#›</a:t>
            </a:fld>
            <a:endParaRPr lang="en-US"/>
          </a:p>
        </p:txBody>
      </p:sp>
    </p:spTree>
    <p:extLst>
      <p:ext uri="{BB962C8B-B14F-4D97-AF65-F5344CB8AC3E}">
        <p14:creationId xmlns:p14="http://schemas.microsoft.com/office/powerpoint/2010/main" val="254717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FC779-0547-47E9-8BCE-92EF920222FE}"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1778E-B492-4BDA-A4CE-867209AF1674}" type="slidenum">
              <a:rPr lang="en-US" smtClean="0"/>
              <a:t>‹#›</a:t>
            </a:fld>
            <a:endParaRPr lang="en-US"/>
          </a:p>
        </p:txBody>
      </p:sp>
    </p:spTree>
    <p:extLst>
      <p:ext uri="{BB962C8B-B14F-4D97-AF65-F5344CB8AC3E}">
        <p14:creationId xmlns:p14="http://schemas.microsoft.com/office/powerpoint/2010/main" val="2689027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E9FB20-F900-4940-B248-FFBBB325569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5680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E9FB20-F900-4940-B248-FFBBB325569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4411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E9FB20-F900-4940-B248-FFBBB325569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07202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E9FB20-F900-4940-B248-FFBBB325569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95342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1E9FB20-F900-4940-B248-FFBBB325569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38965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1E9FB20-F900-4940-B248-FFBBB325569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02090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1E9FB20-F900-4940-B248-FFBBB325569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99556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E9FB20-F900-4940-B248-FFBBB325569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81020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BFC779-0547-47E9-8BCE-92EF920222FE}"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1778E-B492-4BDA-A4CE-867209AF1674}" type="slidenum">
              <a:rPr lang="en-US" smtClean="0"/>
              <a:t>‹#›</a:t>
            </a:fld>
            <a:endParaRPr lang="en-US"/>
          </a:p>
        </p:txBody>
      </p:sp>
    </p:spTree>
    <p:extLst>
      <p:ext uri="{BB962C8B-B14F-4D97-AF65-F5344CB8AC3E}">
        <p14:creationId xmlns:p14="http://schemas.microsoft.com/office/powerpoint/2010/main" val="1372358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E9FB20-F900-4940-B248-FFBBB325569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516574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E9FB20-F900-4940-B248-FFBBB325569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61682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E9FB20-F900-4940-B248-FFBBB325569F}"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445520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E9FB20-F900-4940-B248-FFBBB325569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2236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E9FB20-F900-4940-B248-FFBBB325569F}"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454887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E9FB20-F900-4940-B248-FFBBB325569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851626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E9FB20-F900-4940-B248-FFBBB325569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698816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E9FB20-F900-4940-B248-FFBBB325569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532443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solidFill>
                  <a:prstClr val="black"/>
                </a:solidFill>
              </a:rPr>
              <a:pPr/>
              <a:t>4/4/2014</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4079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4/4/2014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0074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BFC779-0547-47E9-8BCE-92EF920222FE}"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1778E-B492-4BDA-A4CE-867209AF1674}" type="slidenum">
              <a:rPr lang="en-US" smtClean="0"/>
              <a:t>‹#›</a:t>
            </a:fld>
            <a:endParaRPr lang="en-US"/>
          </a:p>
        </p:txBody>
      </p:sp>
    </p:spTree>
    <p:extLst>
      <p:ext uri="{BB962C8B-B14F-4D97-AF65-F5344CB8AC3E}">
        <p14:creationId xmlns:p14="http://schemas.microsoft.com/office/powerpoint/2010/main" val="21590683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4/4/2014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3476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4/4/2014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29562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black"/>
                </a:solidFill>
              </a:rPr>
              <a:pPr/>
              <a:t>4/4/2014</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748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solidFill>
              </a:rPr>
              <a:pPr/>
              <a:t>4/4/2014</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851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black"/>
                </a:solidFill>
              </a:rPr>
              <a:pPr/>
              <a:t>4/4/2014</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99355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4/4/2014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890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4/4/2014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36886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solidFill>
              </a:rPr>
              <a:pPr/>
              <a:t>4/4/2014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52418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4/4/2014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67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4/4/2014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53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BFC779-0547-47E9-8BCE-92EF920222FE}"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1778E-B492-4BDA-A4CE-867209AF1674}" type="slidenum">
              <a:rPr lang="en-US" smtClean="0"/>
              <a:t>‹#›</a:t>
            </a:fld>
            <a:endParaRPr lang="en-US"/>
          </a:p>
        </p:txBody>
      </p:sp>
    </p:spTree>
    <p:extLst>
      <p:ext uri="{BB962C8B-B14F-4D97-AF65-F5344CB8AC3E}">
        <p14:creationId xmlns:p14="http://schemas.microsoft.com/office/powerpoint/2010/main" val="535315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4/4/2014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80405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A98445-0C89-49E8-AD97-F10A35BA1666}" type="datetimeFigureOut">
              <a:rPr lang="en-US" smtClean="0">
                <a:solidFill>
                  <a:prstClr val="black"/>
                </a:solidFill>
              </a:rPr>
              <a:pPr/>
              <a:t>4/4/2014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672AE5E-3350-447B-B45B-6EA2E45D0294}" type="slidenum">
              <a:rPr lang="en-US" smtClean="0">
                <a:solidFill>
                  <a:prstClr val="black"/>
                </a:solidFill>
              </a:rPr>
              <a:pPr/>
              <a:t>‹#›</a:t>
            </a:fld>
            <a:endParaRPr lang="en-US">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4003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A98445-0C89-49E8-AD97-F10A35BA1666}" type="datetimeFigureOut">
              <a:rPr lang="en-US" smtClean="0">
                <a:solidFill>
                  <a:prstClr val="black"/>
                </a:solidFill>
              </a:rPr>
              <a:pPr/>
              <a:t>4/4/2014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672AE5E-3350-447B-B45B-6EA2E45D0294}"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859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4/4/2014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426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solidFill>
              </a:rPr>
              <a:pPr/>
              <a:t>4/4/2014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679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BFC779-0547-47E9-8BCE-92EF920222FE}" type="datetimeFigureOut">
              <a:rPr lang="en-US" smtClean="0"/>
              <a:t>4/4/2014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A1778E-B492-4BDA-A4CE-867209AF1674}" type="slidenum">
              <a:rPr lang="en-US" smtClean="0"/>
              <a:t>‹#›</a:t>
            </a:fld>
            <a:endParaRPr lang="en-US"/>
          </a:p>
        </p:txBody>
      </p:sp>
    </p:spTree>
    <p:extLst>
      <p:ext uri="{BB962C8B-B14F-4D97-AF65-F5344CB8AC3E}">
        <p14:creationId xmlns:p14="http://schemas.microsoft.com/office/powerpoint/2010/main" val="130260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BFC779-0547-47E9-8BCE-92EF920222FE}" type="datetimeFigureOut">
              <a:rPr lang="en-US" smtClean="0"/>
              <a:t>4/4/2014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A1778E-B492-4BDA-A4CE-867209AF1674}" type="slidenum">
              <a:rPr lang="en-US" smtClean="0"/>
              <a:t>‹#›</a:t>
            </a:fld>
            <a:endParaRPr lang="en-US"/>
          </a:p>
        </p:txBody>
      </p:sp>
    </p:spTree>
    <p:extLst>
      <p:ext uri="{BB962C8B-B14F-4D97-AF65-F5344CB8AC3E}">
        <p14:creationId xmlns:p14="http://schemas.microsoft.com/office/powerpoint/2010/main" val="135344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FC779-0547-47E9-8BCE-92EF920222FE}" type="datetimeFigureOut">
              <a:rPr lang="en-US" smtClean="0"/>
              <a:t>4/4/2014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A1778E-B492-4BDA-A4CE-867209AF1674}" type="slidenum">
              <a:rPr lang="en-US" smtClean="0"/>
              <a:t>‹#›</a:t>
            </a:fld>
            <a:endParaRPr lang="en-US"/>
          </a:p>
        </p:txBody>
      </p:sp>
    </p:spTree>
    <p:extLst>
      <p:ext uri="{BB962C8B-B14F-4D97-AF65-F5344CB8AC3E}">
        <p14:creationId xmlns:p14="http://schemas.microsoft.com/office/powerpoint/2010/main" val="100503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FC779-0547-47E9-8BCE-92EF920222FE}"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1778E-B492-4BDA-A4CE-867209AF1674}" type="slidenum">
              <a:rPr lang="en-US" smtClean="0"/>
              <a:t>‹#›</a:t>
            </a:fld>
            <a:endParaRPr lang="en-US"/>
          </a:p>
        </p:txBody>
      </p:sp>
    </p:spTree>
    <p:extLst>
      <p:ext uri="{BB962C8B-B14F-4D97-AF65-F5344CB8AC3E}">
        <p14:creationId xmlns:p14="http://schemas.microsoft.com/office/powerpoint/2010/main" val="1256119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FC779-0547-47E9-8BCE-92EF920222FE}"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1778E-B492-4BDA-A4CE-867209AF1674}" type="slidenum">
              <a:rPr lang="en-US" smtClean="0"/>
              <a:t>‹#›</a:t>
            </a:fld>
            <a:endParaRPr lang="en-US"/>
          </a:p>
        </p:txBody>
      </p:sp>
    </p:spTree>
    <p:extLst>
      <p:ext uri="{BB962C8B-B14F-4D97-AF65-F5344CB8AC3E}">
        <p14:creationId xmlns:p14="http://schemas.microsoft.com/office/powerpoint/2010/main" val="428077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FC779-0547-47E9-8BCE-92EF920222FE}" type="datetimeFigureOut">
              <a:rPr lang="en-US" smtClean="0"/>
              <a:t>4/4/2014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1778E-B492-4BDA-A4CE-867209AF1674}" type="slidenum">
              <a:rPr lang="en-US" smtClean="0"/>
              <a:t>‹#›</a:t>
            </a:fld>
            <a:endParaRPr lang="en-US"/>
          </a:p>
        </p:txBody>
      </p:sp>
    </p:spTree>
    <p:extLst>
      <p:ext uri="{BB962C8B-B14F-4D97-AF65-F5344CB8AC3E}">
        <p14:creationId xmlns:p14="http://schemas.microsoft.com/office/powerpoint/2010/main" val="475837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6435B2-54DB-4AF5-8D23-BB546C8982B9}" type="datetimeFigureOut">
              <a:rPr lang="en-US" smtClean="0">
                <a:solidFill>
                  <a:prstClr val="black">
                    <a:tint val="75000"/>
                  </a:prstClr>
                </a:solidFill>
              </a:rPr>
              <a:pPr/>
              <a:t>4/4/2014</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1E9FB20-F900-4940-B248-FFBBB325569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821969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A98445-0C89-49E8-AD97-F10A35BA1666}" type="datetimeFigureOut">
              <a:rPr lang="en-US" smtClean="0">
                <a:solidFill>
                  <a:prstClr val="black"/>
                </a:solidFill>
              </a:rPr>
              <a:pPr/>
              <a:t>4/4/2014</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72AE5E-3350-447B-B45B-6EA2E45D02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66150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0.jpe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1.jpeg"/><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2.png"/><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1.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1.jpeg"/><Relationship Id="rId4" Type="http://schemas.openxmlformats.org/officeDocument/2006/relationships/image" Target="../media/image19.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8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p:txBody>
          <a:bodyPr/>
          <a:lstStyle/>
          <a:p>
            <a:pPr eaLnBrk="1" hangingPunct="1"/>
            <a:r>
              <a:rPr lang="en-US" dirty="0" smtClean="0"/>
              <a:t>Factors affecting Solubility, Unit 8 Assessment, Intro to Acids/Bases </a:t>
            </a:r>
          </a:p>
        </p:txBody>
      </p:sp>
      <p:sp>
        <p:nvSpPr>
          <p:cNvPr id="7171" name="Title 1"/>
          <p:cNvSpPr>
            <a:spLocks noGrp="1"/>
          </p:cNvSpPr>
          <p:nvPr>
            <p:ph type="ctrTitle"/>
          </p:nvPr>
        </p:nvSpPr>
        <p:spPr>
          <a:xfrm>
            <a:off x="291368" y="2580808"/>
            <a:ext cx="9995632" cy="1470025"/>
          </a:xfrm>
        </p:spPr>
        <p:txBody>
          <a:bodyPr/>
          <a:lstStyle/>
          <a:p>
            <a:pPr eaLnBrk="1" hangingPunct="1"/>
            <a:r>
              <a:rPr lang="en-US" dirty="0" smtClean="0"/>
              <a:t>Week 29 Chemistry</a:t>
            </a:r>
            <a:endParaRPr dirty="0" smtClean="0"/>
          </a:p>
        </p:txBody>
      </p:sp>
    </p:spTree>
    <p:extLst>
      <p:ext uri="{BB962C8B-B14F-4D97-AF65-F5344CB8AC3E}">
        <p14:creationId xmlns:p14="http://schemas.microsoft.com/office/powerpoint/2010/main" val="431113074"/>
      </p:ext>
    </p:extLst>
  </p:cSld>
  <p:clrMapOvr>
    <a:masterClrMapping/>
  </p:clrMapOvr>
  <mc:AlternateContent xmlns:mc="http://schemas.openxmlformats.org/markup-compatibility/2006" xmlns:p14="http://schemas.microsoft.com/office/powerpoint/2010/main">
    <mc:Choice Requires="p14">
      <p:transition spd="slow" p14:dur="2000" advTm="1577"/>
    </mc:Choice>
    <mc:Fallback xmlns="">
      <p:transition spd="slow" advTm="157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Ways to increase rate of dissolving (Solids)</a:t>
            </a:r>
            <a:endParaRPr lang="en-US" dirty="0">
              <a:solidFill>
                <a:srgbClr val="002060"/>
              </a:solidFill>
            </a:endParaRPr>
          </a:p>
        </p:txBody>
      </p:sp>
      <p:sp>
        <p:nvSpPr>
          <p:cNvPr id="3" name="Content Placeholder 2"/>
          <p:cNvSpPr>
            <a:spLocks noGrp="1"/>
          </p:cNvSpPr>
          <p:nvPr>
            <p:ph idx="1"/>
          </p:nvPr>
        </p:nvSpPr>
        <p:spPr>
          <a:xfrm>
            <a:off x="677334" y="1930400"/>
            <a:ext cx="8596668" cy="3179298"/>
          </a:xfrm>
        </p:spPr>
        <p:txBody>
          <a:bodyPr>
            <a:normAutofit/>
          </a:bodyPr>
          <a:lstStyle/>
          <a:p>
            <a:pPr marL="0" indent="0">
              <a:buNone/>
            </a:pPr>
            <a:r>
              <a:rPr lang="en-US" sz="3000" dirty="0" smtClean="0">
                <a:solidFill>
                  <a:srgbClr val="0070C0"/>
                </a:solidFill>
              </a:rPr>
              <a:t>Increase Surface Area</a:t>
            </a:r>
          </a:p>
          <a:p>
            <a:pPr marL="0" indent="0">
              <a:buNone/>
            </a:pPr>
            <a:endParaRPr lang="en-US" sz="3000" dirty="0" smtClean="0">
              <a:solidFill>
                <a:srgbClr val="0070C0"/>
              </a:solidFill>
            </a:endParaRPr>
          </a:p>
          <a:p>
            <a:pPr marL="0" indent="0">
              <a:buNone/>
            </a:pPr>
            <a:r>
              <a:rPr lang="en-US" sz="3000" dirty="0" smtClean="0">
                <a:solidFill>
                  <a:srgbClr val="0070C0"/>
                </a:solidFill>
              </a:rPr>
              <a:t>Example:</a:t>
            </a:r>
          </a:p>
          <a:p>
            <a:pPr marL="0" indent="0">
              <a:buNone/>
            </a:pPr>
            <a:endParaRPr lang="en-US" sz="3000" dirty="0"/>
          </a:p>
          <a:p>
            <a:pPr marL="0" indent="0">
              <a:buNone/>
            </a:pPr>
            <a:r>
              <a:rPr lang="en-US" sz="3000" dirty="0" smtClean="0"/>
              <a:t>Why??? </a:t>
            </a:r>
          </a:p>
          <a:p>
            <a:pPr marL="0" indent="0">
              <a:buNone/>
            </a:pPr>
            <a:endParaRPr lang="en-US" sz="3000" dirty="0"/>
          </a:p>
        </p:txBody>
      </p:sp>
      <p:sp>
        <p:nvSpPr>
          <p:cNvPr id="4" name="Rectangle 3"/>
          <p:cNvSpPr/>
          <p:nvPr/>
        </p:nvSpPr>
        <p:spPr>
          <a:xfrm>
            <a:off x="2556024" y="3083221"/>
            <a:ext cx="6855261" cy="553998"/>
          </a:xfrm>
          <a:prstGeom prst="rect">
            <a:avLst/>
          </a:prstGeom>
        </p:spPr>
        <p:txBody>
          <a:bodyPr wrap="square">
            <a:spAutoFit/>
          </a:bodyPr>
          <a:lstStyle/>
          <a:p>
            <a:r>
              <a:rPr lang="en-US" sz="3000" dirty="0" smtClean="0">
                <a:solidFill>
                  <a:srgbClr val="FF0000"/>
                </a:solidFill>
              </a:rPr>
              <a:t>Sugar cubes vs. Sugar packets</a:t>
            </a:r>
            <a:endParaRPr lang="en-US" sz="3000" dirty="0">
              <a:solidFill>
                <a:srgbClr val="FF0000"/>
              </a:solidFill>
            </a:endParaRPr>
          </a:p>
        </p:txBody>
      </p:sp>
      <p:sp>
        <p:nvSpPr>
          <p:cNvPr id="5" name="Rectangle 4"/>
          <p:cNvSpPr/>
          <p:nvPr/>
        </p:nvSpPr>
        <p:spPr>
          <a:xfrm>
            <a:off x="677334" y="4832699"/>
            <a:ext cx="8987171" cy="1477328"/>
          </a:xfrm>
          <a:prstGeom prst="rect">
            <a:avLst/>
          </a:prstGeom>
        </p:spPr>
        <p:txBody>
          <a:bodyPr wrap="square">
            <a:spAutoFit/>
          </a:bodyPr>
          <a:lstStyle/>
          <a:p>
            <a:r>
              <a:rPr lang="en-US" sz="3000" i="1" dirty="0" smtClean="0">
                <a:solidFill>
                  <a:srgbClr val="002060"/>
                </a:solidFill>
              </a:rPr>
              <a:t>Smaller pieces dissolve more quickly because there are more places to interact between solvent and solute</a:t>
            </a:r>
            <a:endParaRPr lang="en-US" sz="3000" i="1" dirty="0">
              <a:solidFill>
                <a:srgbClr val="002060"/>
              </a:solidFill>
            </a:endParaRPr>
          </a:p>
        </p:txBody>
      </p:sp>
      <p:sp>
        <p:nvSpPr>
          <p:cNvPr id="7" name="Rectangle 6"/>
          <p:cNvSpPr/>
          <p:nvPr/>
        </p:nvSpPr>
        <p:spPr>
          <a:xfrm>
            <a:off x="4499939" y="1969854"/>
            <a:ext cx="4774063" cy="461665"/>
          </a:xfrm>
          <a:prstGeom prst="rect">
            <a:avLst/>
          </a:prstGeom>
        </p:spPr>
        <p:txBody>
          <a:bodyPr wrap="none">
            <a:spAutoFit/>
          </a:bodyPr>
          <a:lstStyle/>
          <a:p>
            <a:pPr algn="ctr"/>
            <a:r>
              <a:rPr lang="en-US" sz="2400" dirty="0" smtClean="0"/>
              <a:t>(Usually by crushing or smashing)</a:t>
            </a:r>
            <a:endParaRPr lang="en-US" sz="2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2" y="438165"/>
            <a:ext cx="2139226" cy="1742578"/>
          </a:xfrm>
          <a:prstGeom prst="rect">
            <a:avLst/>
          </a:prstGeom>
        </p:spPr>
      </p:pic>
      <p:pic>
        <p:nvPicPr>
          <p:cNvPr id="9" name="Picture 8"/>
          <p:cNvPicPr>
            <a:picLocks noChangeAspect="1"/>
          </p:cNvPicPr>
          <p:nvPr/>
        </p:nvPicPr>
        <p:blipFill>
          <a:blip r:embed="rId3"/>
          <a:stretch>
            <a:fillRect/>
          </a:stretch>
        </p:blipFill>
        <p:spPr>
          <a:xfrm>
            <a:off x="9411285" y="2980883"/>
            <a:ext cx="2508152" cy="2508152"/>
          </a:xfrm>
          <a:prstGeom prst="rect">
            <a:avLst/>
          </a:prstGeom>
        </p:spPr>
      </p:pic>
    </p:spTree>
    <p:extLst>
      <p:ext uri="{BB962C8B-B14F-4D97-AF65-F5344CB8AC3E}">
        <p14:creationId xmlns:p14="http://schemas.microsoft.com/office/powerpoint/2010/main" val="365938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1000"/>
                                        <p:tgtEl>
                                          <p:spTgt spid="4">
                                            <p:txEl>
                                              <p:pRg st="0" end="0"/>
                                            </p:txEl>
                                          </p:spTgt>
                                        </p:tgtEl>
                                      </p:cBhvr>
                                    </p:animEffect>
                                    <p:anim calcmode="lin" valueType="num">
                                      <p:cBhvr>
                                        <p:cTn id="3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fade">
                                      <p:cBhvr>
                                        <p:cTn id="52" dur="1000"/>
                                        <p:tgtEl>
                                          <p:spTgt spid="5">
                                            <p:txEl>
                                              <p:pRg st="0" end="0"/>
                                            </p:txEl>
                                          </p:spTgt>
                                        </p:tgtEl>
                                      </p:cBhvr>
                                    </p:animEffect>
                                    <p:anim calcmode="lin" valueType="num">
                                      <p:cBhvr>
                                        <p:cTn id="5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Answer Key</a:t>
            </a:r>
            <a:endParaRPr lang="en-US" dirty="0"/>
          </a:p>
        </p:txBody>
      </p:sp>
      <p:graphicFrame>
        <p:nvGraphicFramePr>
          <p:cNvPr id="48174" name="Group 46"/>
          <p:cNvGraphicFramePr>
            <a:graphicFrameLocks noGrp="1"/>
          </p:cNvGraphicFramePr>
          <p:nvPr>
            <p:ph idx="1"/>
            <p:extLst>
              <p:ext uri="{D42A27DB-BD31-4B8C-83A1-F6EECF244321}">
                <p14:modId xmlns:p14="http://schemas.microsoft.com/office/powerpoint/2010/main" val="2881460621"/>
              </p:ext>
            </p:extLst>
          </p:nvPr>
        </p:nvGraphicFramePr>
        <p:xfrm>
          <a:off x="3505200" y="2590800"/>
          <a:ext cx="5689600" cy="4103686"/>
        </p:xfrm>
        <a:graphic>
          <a:graphicData uri="http://schemas.openxmlformats.org/drawingml/2006/table">
            <a:tbl>
              <a:tblPr/>
              <a:tblGrid>
                <a:gridCol w="1676400"/>
                <a:gridCol w="1350963"/>
                <a:gridCol w="1341437"/>
                <a:gridCol w="1320800"/>
              </a:tblGrid>
              <a:tr h="112185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Substance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Before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After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Acid or Base?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Vinegar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Windex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Shampoo</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Orange 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a:latin typeface="Comic Sans MS" pitchFamily="66" charset="0"/>
                          <a:ea typeface="Calibri"/>
                          <a:cs typeface="Times New Roman"/>
                        </a:rPr>
                        <a:t>Bleach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Lime </a:t>
                      </a:r>
                      <a:r>
                        <a:rPr lang="en-US" sz="1600" b="1" dirty="0">
                          <a:latin typeface="Comic Sans MS" pitchFamily="66" charset="0"/>
                          <a:ea typeface="Calibri"/>
                          <a:cs typeface="Times New Roman"/>
                        </a:rPr>
                        <a:t>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859474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Answer Key</a:t>
            </a:r>
            <a:endParaRPr lang="en-US" dirty="0"/>
          </a:p>
        </p:txBody>
      </p:sp>
      <p:graphicFrame>
        <p:nvGraphicFramePr>
          <p:cNvPr id="49198" name="Group 46"/>
          <p:cNvGraphicFramePr>
            <a:graphicFrameLocks noGrp="1"/>
          </p:cNvGraphicFramePr>
          <p:nvPr>
            <p:ph idx="1"/>
            <p:extLst>
              <p:ext uri="{D42A27DB-BD31-4B8C-83A1-F6EECF244321}">
                <p14:modId xmlns:p14="http://schemas.microsoft.com/office/powerpoint/2010/main" val="129979965"/>
              </p:ext>
            </p:extLst>
          </p:nvPr>
        </p:nvGraphicFramePr>
        <p:xfrm>
          <a:off x="3505200" y="2590800"/>
          <a:ext cx="5689600" cy="4103686"/>
        </p:xfrm>
        <a:graphic>
          <a:graphicData uri="http://schemas.openxmlformats.org/drawingml/2006/table">
            <a:tbl>
              <a:tblPr/>
              <a:tblGrid>
                <a:gridCol w="1676400"/>
                <a:gridCol w="1350963"/>
                <a:gridCol w="1341437"/>
                <a:gridCol w="1320800"/>
              </a:tblGrid>
              <a:tr h="112185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Substance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Before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After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Acid or Base?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Vinegar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Windex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Shampoo</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Orange 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a:latin typeface="Comic Sans MS" pitchFamily="66" charset="0"/>
                          <a:ea typeface="Calibri"/>
                          <a:cs typeface="Times New Roman"/>
                        </a:rPr>
                        <a:t>Bleach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Lime </a:t>
                      </a:r>
                      <a:r>
                        <a:rPr lang="en-US" sz="1600" b="1" dirty="0">
                          <a:latin typeface="Comic Sans MS" pitchFamily="66" charset="0"/>
                          <a:ea typeface="Calibri"/>
                          <a:cs typeface="Times New Roman"/>
                        </a:rPr>
                        <a:t>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7615099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Answer Key</a:t>
            </a:r>
            <a:endParaRPr lang="en-US" dirty="0"/>
          </a:p>
        </p:txBody>
      </p:sp>
      <p:graphicFrame>
        <p:nvGraphicFramePr>
          <p:cNvPr id="50222" name="Group 46"/>
          <p:cNvGraphicFramePr>
            <a:graphicFrameLocks noGrp="1"/>
          </p:cNvGraphicFramePr>
          <p:nvPr>
            <p:ph idx="1"/>
            <p:extLst>
              <p:ext uri="{D42A27DB-BD31-4B8C-83A1-F6EECF244321}">
                <p14:modId xmlns:p14="http://schemas.microsoft.com/office/powerpoint/2010/main" val="1663763357"/>
              </p:ext>
            </p:extLst>
          </p:nvPr>
        </p:nvGraphicFramePr>
        <p:xfrm>
          <a:off x="3505200" y="2590800"/>
          <a:ext cx="5689600" cy="4103686"/>
        </p:xfrm>
        <a:graphic>
          <a:graphicData uri="http://schemas.openxmlformats.org/drawingml/2006/table">
            <a:tbl>
              <a:tblPr/>
              <a:tblGrid>
                <a:gridCol w="1676400"/>
                <a:gridCol w="1350963"/>
                <a:gridCol w="1341437"/>
                <a:gridCol w="1320800"/>
              </a:tblGrid>
              <a:tr h="112185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Substance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Before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After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Acid or Base?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Vinegar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Windex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Shampoo</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Orange 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a:latin typeface="Comic Sans MS" pitchFamily="66" charset="0"/>
                          <a:ea typeface="Calibri"/>
                          <a:cs typeface="Times New Roman"/>
                        </a:rPr>
                        <a:t>Bleach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Lime </a:t>
                      </a:r>
                      <a:r>
                        <a:rPr lang="en-US" sz="1600" b="1" dirty="0">
                          <a:latin typeface="Comic Sans MS" pitchFamily="66" charset="0"/>
                          <a:ea typeface="Calibri"/>
                          <a:cs typeface="Times New Roman"/>
                        </a:rPr>
                        <a:t>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954136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Answer Key</a:t>
            </a:r>
            <a:endParaRPr lang="en-US" dirty="0"/>
          </a:p>
        </p:txBody>
      </p:sp>
      <p:graphicFrame>
        <p:nvGraphicFramePr>
          <p:cNvPr id="51246" name="Group 46"/>
          <p:cNvGraphicFramePr>
            <a:graphicFrameLocks noGrp="1"/>
          </p:cNvGraphicFramePr>
          <p:nvPr>
            <p:ph idx="1"/>
            <p:extLst>
              <p:ext uri="{D42A27DB-BD31-4B8C-83A1-F6EECF244321}">
                <p14:modId xmlns:p14="http://schemas.microsoft.com/office/powerpoint/2010/main" val="848610183"/>
              </p:ext>
            </p:extLst>
          </p:nvPr>
        </p:nvGraphicFramePr>
        <p:xfrm>
          <a:off x="3505200" y="2590800"/>
          <a:ext cx="5689600" cy="4103686"/>
        </p:xfrm>
        <a:graphic>
          <a:graphicData uri="http://schemas.openxmlformats.org/drawingml/2006/table">
            <a:tbl>
              <a:tblPr/>
              <a:tblGrid>
                <a:gridCol w="1676400"/>
                <a:gridCol w="1350963"/>
                <a:gridCol w="1341437"/>
                <a:gridCol w="1320800"/>
              </a:tblGrid>
              <a:tr h="112185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Substance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Before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After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Acid or Base?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Vinegar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Windex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Shampoo</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Orange 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a:latin typeface="Comic Sans MS" pitchFamily="66" charset="0"/>
                          <a:ea typeface="Calibri"/>
                          <a:cs typeface="Times New Roman"/>
                        </a:rPr>
                        <a:t>Bleach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Lime </a:t>
                      </a:r>
                      <a:r>
                        <a:rPr lang="en-US" sz="1600" b="1" dirty="0">
                          <a:latin typeface="Comic Sans MS" pitchFamily="66" charset="0"/>
                          <a:ea typeface="Calibri"/>
                          <a:cs typeface="Times New Roman"/>
                        </a:rPr>
                        <a:t>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6842999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Answer Key</a:t>
            </a:r>
            <a:endParaRPr lang="en-US" dirty="0"/>
          </a:p>
        </p:txBody>
      </p:sp>
      <p:graphicFrame>
        <p:nvGraphicFramePr>
          <p:cNvPr id="52270" name="Group 46"/>
          <p:cNvGraphicFramePr>
            <a:graphicFrameLocks noGrp="1"/>
          </p:cNvGraphicFramePr>
          <p:nvPr>
            <p:ph idx="1"/>
            <p:extLst>
              <p:ext uri="{D42A27DB-BD31-4B8C-83A1-F6EECF244321}">
                <p14:modId xmlns:p14="http://schemas.microsoft.com/office/powerpoint/2010/main" val="2891285940"/>
              </p:ext>
            </p:extLst>
          </p:nvPr>
        </p:nvGraphicFramePr>
        <p:xfrm>
          <a:off x="3505200" y="2590800"/>
          <a:ext cx="5689600" cy="4103686"/>
        </p:xfrm>
        <a:graphic>
          <a:graphicData uri="http://schemas.openxmlformats.org/drawingml/2006/table">
            <a:tbl>
              <a:tblPr/>
              <a:tblGrid>
                <a:gridCol w="1676400"/>
                <a:gridCol w="1350963"/>
                <a:gridCol w="1341437"/>
                <a:gridCol w="1320800"/>
              </a:tblGrid>
              <a:tr h="112185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Substance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Before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After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Acid or Base?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Vinegar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Windex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Shampoo</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Orange 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a:latin typeface="Comic Sans MS" pitchFamily="66" charset="0"/>
                          <a:ea typeface="Calibri"/>
                          <a:cs typeface="Times New Roman"/>
                        </a:rPr>
                        <a:t>Bleach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Lime </a:t>
                      </a:r>
                      <a:r>
                        <a:rPr lang="en-US" sz="1600" b="1" dirty="0">
                          <a:latin typeface="Comic Sans MS" pitchFamily="66" charset="0"/>
                          <a:ea typeface="Calibri"/>
                          <a:cs typeface="Times New Roman"/>
                        </a:rPr>
                        <a:t>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0699256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Answer Key</a:t>
            </a:r>
            <a:endParaRPr lang="en-US" dirty="0"/>
          </a:p>
        </p:txBody>
      </p:sp>
      <p:graphicFrame>
        <p:nvGraphicFramePr>
          <p:cNvPr id="4" name="Content Placeholder 3"/>
          <p:cNvGraphicFramePr>
            <a:graphicFrameLocks noGrp="1"/>
          </p:cNvGraphicFramePr>
          <p:nvPr>
            <p:ph idx="1"/>
          </p:nvPr>
        </p:nvGraphicFramePr>
        <p:xfrm>
          <a:off x="3505200" y="2590801"/>
          <a:ext cx="5689600" cy="4100512"/>
        </p:xfrm>
        <a:graphic>
          <a:graphicData uri="http://schemas.openxmlformats.org/drawingml/2006/table">
            <a:tbl>
              <a:tblPr/>
              <a:tblGrid>
                <a:gridCol w="1676107"/>
                <a:gridCol w="1350596"/>
                <a:gridCol w="1342390"/>
                <a:gridCol w="1320507"/>
              </a:tblGrid>
              <a:tr h="1121728">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Substance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omic Sans MS" pitchFamily="66" charset="0"/>
                          <a:ea typeface="Calibri"/>
                          <a:cs typeface="Times New Roman"/>
                        </a:rPr>
                        <a:t>Before Color of Litmus Paper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omic Sans MS" pitchFamily="66" charset="0"/>
                          <a:ea typeface="Calibri"/>
                          <a:cs typeface="Times New Roman"/>
                        </a:rPr>
                        <a:t>After Color of Litmus Paper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omic Sans MS" pitchFamily="66" charset="0"/>
                          <a:ea typeface="Calibri"/>
                          <a:cs typeface="Times New Roman"/>
                        </a:rPr>
                        <a:t>Acid or Base?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464">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Vinegar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464">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Windex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464">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Shampoo</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464">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Orange 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464">
                <a:tc>
                  <a:txBody>
                    <a:bodyPr/>
                    <a:lstStyle/>
                    <a:p>
                      <a:pPr marL="0" marR="0" algn="ctr">
                        <a:lnSpc>
                          <a:spcPct val="115000"/>
                        </a:lnSpc>
                        <a:spcBef>
                          <a:spcPts val="0"/>
                        </a:spcBef>
                        <a:spcAft>
                          <a:spcPts val="0"/>
                        </a:spcAft>
                      </a:pPr>
                      <a:r>
                        <a:rPr lang="en-US" sz="1600" b="1">
                          <a:latin typeface="Comic Sans MS" pitchFamily="66" charset="0"/>
                          <a:ea typeface="Calibri"/>
                          <a:cs typeface="Times New Roman"/>
                        </a:rPr>
                        <a:t>Bleach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464">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Lime </a:t>
                      </a:r>
                      <a:r>
                        <a:rPr lang="en-US" sz="1600" b="1" dirty="0">
                          <a:latin typeface="Comic Sans MS" pitchFamily="66" charset="0"/>
                          <a:ea typeface="Calibri"/>
                          <a:cs typeface="Times New Roman"/>
                        </a:rPr>
                        <a:t>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9182405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satMod val="130000"/>
                  </a:schemeClr>
                </a:solidFill>
              </a:rPr>
              <a:t>Independent Practice</a:t>
            </a:r>
            <a:endParaRPr lang="en-US" dirty="0">
              <a:solidFill>
                <a:schemeClr val="tx2">
                  <a:satMod val="130000"/>
                </a:schemeClr>
              </a:solidFill>
            </a:endParaRPr>
          </a:p>
        </p:txBody>
      </p:sp>
      <p:sp>
        <p:nvSpPr>
          <p:cNvPr id="18435" name="Content Placeholder 2"/>
          <p:cNvSpPr>
            <a:spLocks noGrp="1"/>
          </p:cNvSpPr>
          <p:nvPr>
            <p:ph idx="1"/>
          </p:nvPr>
        </p:nvSpPr>
        <p:spPr>
          <a:xfrm>
            <a:off x="677334" y="1815353"/>
            <a:ext cx="8934450" cy="4800600"/>
          </a:xfrm>
        </p:spPr>
        <p:txBody>
          <a:bodyPr/>
          <a:lstStyle/>
          <a:p>
            <a:pPr marL="53975" indent="-53975" eaLnBrk="1" hangingPunct="1">
              <a:buFont typeface="Wingdings 2" panose="05020102010507070707" pitchFamily="18" charset="2"/>
              <a:buNone/>
            </a:pPr>
            <a:r>
              <a:rPr lang="en-US" sz="3600" dirty="0" smtClean="0"/>
              <a:t>Take some time to practice applying your knowledge of acids and bases</a:t>
            </a:r>
            <a:endParaRPr lang="en-US" sz="3600" dirty="0"/>
          </a:p>
        </p:txBody>
      </p:sp>
      <p:sp>
        <p:nvSpPr>
          <p:cNvPr id="4" name="Rounded Rectangle 3"/>
          <p:cNvSpPr/>
          <p:nvPr/>
        </p:nvSpPr>
        <p:spPr>
          <a:xfrm>
            <a:off x="1669311" y="4566024"/>
            <a:ext cx="32004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2060"/>
                </a:solidFill>
              </a:rPr>
              <a:t>Practice makes Perfect</a:t>
            </a:r>
          </a:p>
        </p:txBody>
      </p:sp>
      <p:sp>
        <p:nvSpPr>
          <p:cNvPr id="5" name="Isosceles Triangle 4"/>
          <p:cNvSpPr/>
          <p:nvPr/>
        </p:nvSpPr>
        <p:spPr>
          <a:xfrm>
            <a:off x="7196052" y="3136153"/>
            <a:ext cx="2362200" cy="266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solidFill>
                  <a:srgbClr val="002060"/>
                </a:solidFill>
              </a:rPr>
              <a:t>85%</a:t>
            </a:r>
          </a:p>
        </p:txBody>
      </p:sp>
    </p:spTree>
    <p:extLst>
      <p:ext uri="{BB962C8B-B14F-4D97-AF65-F5344CB8AC3E}">
        <p14:creationId xmlns:p14="http://schemas.microsoft.com/office/powerpoint/2010/main" val="174565653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2060"/>
                </a:solidFill>
              </a:rPr>
              <a:t>Closing</a:t>
            </a: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sz="2800" dirty="0" smtClean="0"/>
              <a:t>What are properties of an acid? </a:t>
            </a:r>
          </a:p>
          <a:p>
            <a:r>
              <a:rPr lang="en-US" sz="2800" dirty="0" smtClean="0"/>
              <a:t>What are properties of a base? </a:t>
            </a:r>
          </a:p>
          <a:p>
            <a:r>
              <a:rPr lang="en-US" sz="2800" dirty="0" smtClean="0"/>
              <a:t>What color does litmus paper turn in an acid? </a:t>
            </a:r>
          </a:p>
          <a:p>
            <a:r>
              <a:rPr lang="en-US" sz="2800" dirty="0" smtClean="0"/>
              <a:t>What color does litmus paper turn in a base?</a:t>
            </a:r>
          </a:p>
          <a:p>
            <a:pPr>
              <a:buFont typeface="Wingdings 2" panose="05020102010507070707" pitchFamily="18" charset="2"/>
              <a:buNone/>
            </a:pPr>
            <a:endParaRPr lang="en-US" sz="2800" dirty="0" smtClean="0"/>
          </a:p>
          <a:p>
            <a:endParaRPr lang="en-US" sz="2800" dirty="0" smtClean="0"/>
          </a:p>
        </p:txBody>
      </p:sp>
    </p:spTree>
    <p:extLst>
      <p:ext uri="{BB962C8B-B14F-4D97-AF65-F5344CB8AC3E}">
        <p14:creationId xmlns:p14="http://schemas.microsoft.com/office/powerpoint/2010/main" val="1185834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766694"/>
            <a:ext cx="8960936" cy="3880773"/>
          </a:xfrm>
        </p:spPr>
        <p:txBody>
          <a:bodyPr>
            <a:normAutofit/>
          </a:bodyPr>
          <a:lstStyle/>
          <a:p>
            <a:pPr marL="0" indent="0" eaLnBrk="1" hangingPunct="1">
              <a:buNone/>
            </a:pPr>
            <a:r>
              <a:rPr lang="en-US" sz="4300" dirty="0" smtClean="0"/>
              <a:t>Which would dissolve better, whole candy or crushed candy? </a:t>
            </a:r>
            <a:endParaRPr lang="en-US" sz="4300" dirty="0"/>
          </a:p>
          <a:p>
            <a:pPr eaLnBrk="1" hangingPunct="1"/>
            <a:endParaRPr lang="en-US" sz="3600" dirty="0"/>
          </a:p>
          <a:p>
            <a:pPr marL="0" indent="0" eaLnBrk="1" hangingPunct="1">
              <a:buNone/>
            </a:pPr>
            <a:endParaRPr lang="en-US" sz="3600" dirty="0" smtClean="0">
              <a:solidFill>
                <a:srgbClr val="FF0000"/>
              </a:solidFill>
            </a:endParaRPr>
          </a:p>
        </p:txBody>
      </p:sp>
      <p:sp>
        <p:nvSpPr>
          <p:cNvPr id="3" name="Title 2"/>
          <p:cNvSpPr>
            <a:spLocks noGrp="1"/>
          </p:cNvSpPr>
          <p:nvPr>
            <p:ph type="title"/>
          </p:nvPr>
        </p:nvSpPr>
        <p:spPr/>
        <p:txBody>
          <a:bodyPr>
            <a:normAutofit/>
          </a:bodyPr>
          <a:lstStyle/>
          <a:p>
            <a:pPr>
              <a:defRPr/>
            </a:pPr>
            <a:r>
              <a:rPr lang="en-US" sz="4400" dirty="0" smtClean="0">
                <a:solidFill>
                  <a:srgbClr val="002060"/>
                </a:solidFill>
              </a:rPr>
              <a:t>Check Point</a:t>
            </a:r>
            <a:endParaRPr lang="en-US" sz="4400" dirty="0">
              <a:solidFill>
                <a:srgbClr val="002060"/>
              </a:solidFill>
            </a:endParaRPr>
          </a:p>
        </p:txBody>
      </p:sp>
      <p:sp>
        <p:nvSpPr>
          <p:cNvPr id="4" name="Rectangle 3"/>
          <p:cNvSpPr/>
          <p:nvPr/>
        </p:nvSpPr>
        <p:spPr>
          <a:xfrm>
            <a:off x="989737" y="4735510"/>
            <a:ext cx="8336129" cy="646331"/>
          </a:xfrm>
          <a:prstGeom prst="rect">
            <a:avLst/>
          </a:prstGeom>
        </p:spPr>
        <p:txBody>
          <a:bodyPr wrap="none">
            <a:spAutoFit/>
          </a:bodyPr>
          <a:lstStyle/>
          <a:p>
            <a:pPr algn="ctr"/>
            <a:r>
              <a:rPr lang="en-US" sz="3600" dirty="0" smtClean="0">
                <a:solidFill>
                  <a:srgbClr val="00B050"/>
                </a:solidFill>
              </a:rPr>
              <a:t>Crushed Candy (Greater Surface Area)  </a:t>
            </a:r>
            <a:endParaRPr lang="en-US" sz="3600" dirty="0">
              <a:solidFill>
                <a:srgbClr val="00B050"/>
              </a:solidFill>
            </a:endParaRPr>
          </a:p>
        </p:txBody>
      </p:sp>
    </p:spTree>
    <p:extLst>
      <p:ext uri="{BB962C8B-B14F-4D97-AF65-F5344CB8AC3E}">
        <p14:creationId xmlns:p14="http://schemas.microsoft.com/office/powerpoint/2010/main" val="240324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What about Gases?</a:t>
            </a:r>
            <a:endParaRPr lang="en-US" dirty="0">
              <a:solidFill>
                <a:srgbClr val="002060"/>
              </a:solidFill>
            </a:endParaRPr>
          </a:p>
        </p:txBody>
      </p:sp>
      <p:pic>
        <p:nvPicPr>
          <p:cNvPr id="3" name="Picture 2"/>
          <p:cNvPicPr>
            <a:picLocks noChangeAspect="1"/>
          </p:cNvPicPr>
          <p:nvPr/>
        </p:nvPicPr>
        <p:blipFill>
          <a:blip r:embed="rId2"/>
          <a:stretch>
            <a:fillRect/>
          </a:stretch>
        </p:blipFill>
        <p:spPr>
          <a:xfrm>
            <a:off x="689418" y="1790700"/>
            <a:ext cx="4286250" cy="4286250"/>
          </a:xfrm>
          <a:prstGeom prst="rect">
            <a:avLst/>
          </a:prstGeom>
        </p:spPr>
      </p:pic>
      <p:sp>
        <p:nvSpPr>
          <p:cNvPr id="6" name="Rectangle 5"/>
          <p:cNvSpPr/>
          <p:nvPr/>
        </p:nvSpPr>
        <p:spPr>
          <a:xfrm>
            <a:off x="4987752" y="2271150"/>
            <a:ext cx="4346959" cy="646331"/>
          </a:xfrm>
          <a:prstGeom prst="rect">
            <a:avLst/>
          </a:prstGeom>
        </p:spPr>
        <p:txBody>
          <a:bodyPr wrap="none">
            <a:spAutoFit/>
          </a:bodyPr>
          <a:lstStyle/>
          <a:p>
            <a:pPr algn="ctr"/>
            <a:r>
              <a:rPr lang="en-US" sz="3600" dirty="0" smtClean="0"/>
              <a:t>Did You Know That…</a:t>
            </a:r>
            <a:endParaRPr lang="en-US" sz="3600" dirty="0"/>
          </a:p>
        </p:txBody>
      </p:sp>
      <p:sp>
        <p:nvSpPr>
          <p:cNvPr id="7" name="Rectangle 6"/>
          <p:cNvSpPr/>
          <p:nvPr/>
        </p:nvSpPr>
        <p:spPr>
          <a:xfrm>
            <a:off x="4528138" y="3207692"/>
            <a:ext cx="5266185" cy="646331"/>
          </a:xfrm>
          <a:prstGeom prst="rect">
            <a:avLst/>
          </a:prstGeom>
        </p:spPr>
        <p:txBody>
          <a:bodyPr wrap="none">
            <a:spAutoFit/>
          </a:bodyPr>
          <a:lstStyle/>
          <a:p>
            <a:pPr algn="ctr"/>
            <a:r>
              <a:rPr lang="en-US" sz="3600" dirty="0" smtClean="0"/>
              <a:t>Soda is a gas in solution?</a:t>
            </a:r>
          </a:p>
        </p:txBody>
      </p:sp>
      <p:sp>
        <p:nvSpPr>
          <p:cNvPr id="8" name="Rectangle 7"/>
          <p:cNvSpPr/>
          <p:nvPr/>
        </p:nvSpPr>
        <p:spPr>
          <a:xfrm>
            <a:off x="4388823" y="4180656"/>
            <a:ext cx="5992346" cy="523220"/>
          </a:xfrm>
          <a:prstGeom prst="rect">
            <a:avLst/>
          </a:prstGeom>
        </p:spPr>
        <p:txBody>
          <a:bodyPr wrap="none">
            <a:spAutoFit/>
          </a:bodyPr>
          <a:lstStyle/>
          <a:p>
            <a:pPr algn="ctr"/>
            <a:r>
              <a:rPr lang="en-US" sz="2800" dirty="0" smtClean="0"/>
              <a:t>Carbon Dioxide is dissolved in water</a:t>
            </a:r>
          </a:p>
        </p:txBody>
      </p:sp>
    </p:spTree>
    <p:extLst>
      <p:ext uri="{BB962C8B-B14F-4D97-AF65-F5344CB8AC3E}">
        <p14:creationId xmlns:p14="http://schemas.microsoft.com/office/powerpoint/2010/main" val="412035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Ways to increase rate of dissolving (Gases)</a:t>
            </a:r>
            <a:endParaRPr lang="en-US" dirty="0">
              <a:solidFill>
                <a:srgbClr val="002060"/>
              </a:solidFill>
            </a:endParaRPr>
          </a:p>
        </p:txBody>
      </p:sp>
      <p:sp>
        <p:nvSpPr>
          <p:cNvPr id="3" name="Content Placeholder 2"/>
          <p:cNvSpPr>
            <a:spLocks noGrp="1"/>
          </p:cNvSpPr>
          <p:nvPr>
            <p:ph idx="1"/>
          </p:nvPr>
        </p:nvSpPr>
        <p:spPr>
          <a:xfrm>
            <a:off x="677334" y="1930400"/>
            <a:ext cx="8596668" cy="3179298"/>
          </a:xfrm>
        </p:spPr>
        <p:txBody>
          <a:bodyPr>
            <a:normAutofit/>
          </a:bodyPr>
          <a:lstStyle/>
          <a:p>
            <a:pPr marL="0" indent="0">
              <a:buNone/>
            </a:pPr>
            <a:r>
              <a:rPr lang="en-US" sz="3000" dirty="0" smtClean="0">
                <a:solidFill>
                  <a:srgbClr val="0070C0"/>
                </a:solidFill>
              </a:rPr>
              <a:t>Decrease Temperature</a:t>
            </a:r>
          </a:p>
          <a:p>
            <a:pPr marL="0" indent="0">
              <a:buNone/>
            </a:pPr>
            <a:endParaRPr lang="en-US" sz="3000" dirty="0"/>
          </a:p>
          <a:p>
            <a:pPr marL="0" indent="0">
              <a:buNone/>
            </a:pPr>
            <a:r>
              <a:rPr lang="en-US" sz="3000" dirty="0" smtClean="0">
                <a:solidFill>
                  <a:srgbClr val="0070C0"/>
                </a:solidFill>
              </a:rPr>
              <a:t>Example:</a:t>
            </a:r>
          </a:p>
          <a:p>
            <a:pPr marL="0" indent="0">
              <a:buNone/>
            </a:pPr>
            <a:endParaRPr lang="en-US" sz="3000" dirty="0"/>
          </a:p>
          <a:p>
            <a:pPr marL="0" indent="0">
              <a:buNone/>
            </a:pPr>
            <a:r>
              <a:rPr lang="en-US" sz="3000" dirty="0" smtClean="0"/>
              <a:t>Why??? </a:t>
            </a:r>
          </a:p>
          <a:p>
            <a:pPr marL="0" indent="0">
              <a:buNone/>
            </a:pPr>
            <a:endParaRPr lang="en-US" sz="3000" dirty="0"/>
          </a:p>
        </p:txBody>
      </p:sp>
      <p:sp>
        <p:nvSpPr>
          <p:cNvPr id="4" name="Rectangle 3"/>
          <p:cNvSpPr/>
          <p:nvPr/>
        </p:nvSpPr>
        <p:spPr>
          <a:xfrm>
            <a:off x="2556024" y="3083221"/>
            <a:ext cx="6855261" cy="1015663"/>
          </a:xfrm>
          <a:prstGeom prst="rect">
            <a:avLst/>
          </a:prstGeom>
        </p:spPr>
        <p:txBody>
          <a:bodyPr wrap="square">
            <a:spAutoFit/>
          </a:bodyPr>
          <a:lstStyle/>
          <a:p>
            <a:r>
              <a:rPr lang="en-US" sz="3000" dirty="0" smtClean="0">
                <a:solidFill>
                  <a:srgbClr val="FF0000"/>
                </a:solidFill>
              </a:rPr>
              <a:t>Cold soda has more carbonation (fizz) than </a:t>
            </a:r>
            <a:r>
              <a:rPr lang="en-US" sz="3000" dirty="0">
                <a:solidFill>
                  <a:srgbClr val="FF0000"/>
                </a:solidFill>
              </a:rPr>
              <a:t>w</a:t>
            </a:r>
            <a:r>
              <a:rPr lang="en-US" sz="3000" dirty="0" smtClean="0">
                <a:solidFill>
                  <a:srgbClr val="FF0000"/>
                </a:solidFill>
              </a:rPr>
              <a:t>arm </a:t>
            </a:r>
            <a:r>
              <a:rPr lang="en-US" sz="3000" dirty="0">
                <a:solidFill>
                  <a:srgbClr val="FF0000"/>
                </a:solidFill>
              </a:rPr>
              <a:t>s</a:t>
            </a:r>
            <a:r>
              <a:rPr lang="en-US" sz="3000" dirty="0" smtClean="0">
                <a:solidFill>
                  <a:srgbClr val="FF0000"/>
                </a:solidFill>
              </a:rPr>
              <a:t>oda</a:t>
            </a:r>
            <a:endParaRPr lang="en-US" sz="3000" dirty="0">
              <a:solidFill>
                <a:srgbClr val="FF0000"/>
              </a:solidFill>
            </a:endParaRPr>
          </a:p>
        </p:txBody>
      </p:sp>
      <p:sp>
        <p:nvSpPr>
          <p:cNvPr id="5" name="Rectangle 4"/>
          <p:cNvSpPr/>
          <p:nvPr/>
        </p:nvSpPr>
        <p:spPr>
          <a:xfrm>
            <a:off x="677334" y="4832699"/>
            <a:ext cx="8987171" cy="1015663"/>
          </a:xfrm>
          <a:prstGeom prst="rect">
            <a:avLst/>
          </a:prstGeom>
        </p:spPr>
        <p:txBody>
          <a:bodyPr wrap="square">
            <a:spAutoFit/>
          </a:bodyPr>
          <a:lstStyle/>
          <a:p>
            <a:r>
              <a:rPr lang="en-US" sz="3000" i="1" dirty="0" smtClean="0">
                <a:solidFill>
                  <a:srgbClr val="002060"/>
                </a:solidFill>
              </a:rPr>
              <a:t>Decreasing temperature decreases energy. Gas escapes more slowly.</a:t>
            </a:r>
            <a:endParaRPr lang="en-US" sz="3000" i="1" dirty="0">
              <a:solidFill>
                <a:srgbClr val="002060"/>
              </a:solidFill>
            </a:endParaRPr>
          </a:p>
        </p:txBody>
      </p:sp>
      <p:pic>
        <p:nvPicPr>
          <p:cNvPr id="7" name="Picture 6"/>
          <p:cNvPicPr>
            <a:picLocks noChangeAspect="1"/>
          </p:cNvPicPr>
          <p:nvPr/>
        </p:nvPicPr>
        <p:blipFill>
          <a:blip r:embed="rId2"/>
          <a:stretch>
            <a:fillRect/>
          </a:stretch>
        </p:blipFill>
        <p:spPr>
          <a:xfrm>
            <a:off x="8916031" y="309759"/>
            <a:ext cx="2644625" cy="2644625"/>
          </a:xfrm>
          <a:prstGeom prst="rect">
            <a:avLst/>
          </a:prstGeom>
        </p:spPr>
      </p:pic>
    </p:spTree>
    <p:extLst>
      <p:ext uri="{BB962C8B-B14F-4D97-AF65-F5344CB8AC3E}">
        <p14:creationId xmlns:p14="http://schemas.microsoft.com/office/powerpoint/2010/main" val="22443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1000"/>
                                        <p:tgtEl>
                                          <p:spTgt spid="5">
                                            <p:txEl>
                                              <p:pRg st="0" end="0"/>
                                            </p:txEl>
                                          </p:spTgt>
                                        </p:tgtEl>
                                      </p:cBhvr>
                                    </p:animEffect>
                                    <p:anim calcmode="lin" valueType="num">
                                      <p:cBhvr>
                                        <p:cTn id="4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Ways to increase rate of dissolving (Gases)</a:t>
            </a:r>
            <a:endParaRPr lang="en-US" dirty="0">
              <a:solidFill>
                <a:srgbClr val="002060"/>
              </a:solidFill>
            </a:endParaRPr>
          </a:p>
        </p:txBody>
      </p:sp>
      <p:sp>
        <p:nvSpPr>
          <p:cNvPr id="3" name="Content Placeholder 2"/>
          <p:cNvSpPr>
            <a:spLocks noGrp="1"/>
          </p:cNvSpPr>
          <p:nvPr>
            <p:ph idx="1"/>
          </p:nvPr>
        </p:nvSpPr>
        <p:spPr>
          <a:xfrm>
            <a:off x="677334" y="1930400"/>
            <a:ext cx="8596668" cy="3179298"/>
          </a:xfrm>
        </p:spPr>
        <p:txBody>
          <a:bodyPr>
            <a:normAutofit/>
          </a:bodyPr>
          <a:lstStyle/>
          <a:p>
            <a:pPr marL="0" indent="0">
              <a:buNone/>
            </a:pPr>
            <a:r>
              <a:rPr lang="en-US" sz="3000" dirty="0" smtClean="0">
                <a:solidFill>
                  <a:srgbClr val="0070C0"/>
                </a:solidFill>
              </a:rPr>
              <a:t>Decrease </a:t>
            </a:r>
            <a:r>
              <a:rPr lang="en-US" sz="3000" u="sng" dirty="0" smtClean="0">
                <a:solidFill>
                  <a:srgbClr val="0070C0"/>
                </a:solidFill>
              </a:rPr>
              <a:t>Movement</a:t>
            </a:r>
          </a:p>
          <a:p>
            <a:pPr marL="0" indent="0">
              <a:buNone/>
            </a:pPr>
            <a:endParaRPr lang="en-US" sz="3000" dirty="0" smtClean="0">
              <a:solidFill>
                <a:srgbClr val="0070C0"/>
              </a:solidFill>
            </a:endParaRPr>
          </a:p>
          <a:p>
            <a:pPr marL="0" indent="0">
              <a:buNone/>
            </a:pPr>
            <a:r>
              <a:rPr lang="en-US" sz="3000" dirty="0" smtClean="0">
                <a:solidFill>
                  <a:srgbClr val="0070C0"/>
                </a:solidFill>
              </a:rPr>
              <a:t>Example:</a:t>
            </a:r>
          </a:p>
          <a:p>
            <a:pPr marL="0" indent="0">
              <a:buNone/>
            </a:pPr>
            <a:endParaRPr lang="en-US" sz="3000" dirty="0"/>
          </a:p>
          <a:p>
            <a:pPr marL="0" indent="0">
              <a:buNone/>
            </a:pPr>
            <a:r>
              <a:rPr lang="en-US" sz="3000" dirty="0" smtClean="0"/>
              <a:t>Why??? </a:t>
            </a:r>
          </a:p>
          <a:p>
            <a:pPr marL="0" indent="0">
              <a:buNone/>
            </a:pPr>
            <a:endParaRPr lang="en-US" sz="3000" dirty="0"/>
          </a:p>
        </p:txBody>
      </p:sp>
      <p:sp>
        <p:nvSpPr>
          <p:cNvPr id="4" name="Rectangle 3"/>
          <p:cNvSpPr/>
          <p:nvPr/>
        </p:nvSpPr>
        <p:spPr>
          <a:xfrm>
            <a:off x="2556024" y="3083221"/>
            <a:ext cx="6855261" cy="1015663"/>
          </a:xfrm>
          <a:prstGeom prst="rect">
            <a:avLst/>
          </a:prstGeom>
        </p:spPr>
        <p:txBody>
          <a:bodyPr wrap="square">
            <a:spAutoFit/>
          </a:bodyPr>
          <a:lstStyle/>
          <a:p>
            <a:r>
              <a:rPr lang="en-US" sz="3000" dirty="0" smtClean="0">
                <a:solidFill>
                  <a:srgbClr val="FF0000"/>
                </a:solidFill>
              </a:rPr>
              <a:t>Shaking a soda causes it to explode (gas leaves solution)</a:t>
            </a:r>
            <a:endParaRPr lang="en-US" sz="3000" dirty="0">
              <a:solidFill>
                <a:srgbClr val="FF0000"/>
              </a:solidFill>
            </a:endParaRPr>
          </a:p>
        </p:txBody>
      </p:sp>
      <p:sp>
        <p:nvSpPr>
          <p:cNvPr id="5" name="Rectangle 4"/>
          <p:cNvSpPr/>
          <p:nvPr/>
        </p:nvSpPr>
        <p:spPr>
          <a:xfrm>
            <a:off x="677334" y="4832699"/>
            <a:ext cx="8987171" cy="1015663"/>
          </a:xfrm>
          <a:prstGeom prst="rect">
            <a:avLst/>
          </a:prstGeom>
        </p:spPr>
        <p:txBody>
          <a:bodyPr wrap="square">
            <a:spAutoFit/>
          </a:bodyPr>
          <a:lstStyle/>
          <a:p>
            <a:r>
              <a:rPr lang="en-US" sz="3000" i="1" dirty="0" smtClean="0">
                <a:solidFill>
                  <a:srgbClr val="002060"/>
                </a:solidFill>
              </a:rPr>
              <a:t>Less movement = less energy.  Gas escapes more slowly</a:t>
            </a:r>
          </a:p>
        </p:txBody>
      </p:sp>
      <p:pic>
        <p:nvPicPr>
          <p:cNvPr id="6" name="exploding-sod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34192"/>
          <a:stretch/>
        </p:blipFill>
        <p:spPr>
          <a:xfrm>
            <a:off x="7942348" y="212549"/>
            <a:ext cx="4124743" cy="2870672"/>
          </a:xfrm>
          <a:prstGeom prst="rect">
            <a:avLst/>
          </a:prstGeom>
        </p:spPr>
      </p:pic>
    </p:spTree>
    <p:extLst>
      <p:ext uri="{BB962C8B-B14F-4D97-AF65-F5344CB8AC3E}">
        <p14:creationId xmlns:p14="http://schemas.microsoft.com/office/powerpoint/2010/main" val="290265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1000"/>
                                        <p:tgtEl>
                                          <p:spTgt spid="5">
                                            <p:txEl>
                                              <p:pRg st="0" end="0"/>
                                            </p:txEl>
                                          </p:spTgt>
                                        </p:tgtEl>
                                      </p:cBhvr>
                                    </p:animEffect>
                                    <p:anim calcmode="lin" valueType="num">
                                      <p:cBhvr>
                                        <p:cTn id="4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43" repeatCount="indefinite" fill="hold" display="0">
                  <p:stCondLst>
                    <p:cond delay="indefinite"/>
                  </p:st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Ways to increase rate of dissolving (Gases)</a:t>
            </a:r>
            <a:endParaRPr lang="en-US" dirty="0">
              <a:solidFill>
                <a:srgbClr val="002060"/>
              </a:solidFill>
            </a:endParaRPr>
          </a:p>
        </p:txBody>
      </p:sp>
      <p:sp>
        <p:nvSpPr>
          <p:cNvPr id="3" name="Content Placeholder 2"/>
          <p:cNvSpPr>
            <a:spLocks noGrp="1"/>
          </p:cNvSpPr>
          <p:nvPr>
            <p:ph idx="1"/>
          </p:nvPr>
        </p:nvSpPr>
        <p:spPr>
          <a:xfrm>
            <a:off x="677334" y="1930400"/>
            <a:ext cx="8596668" cy="3179298"/>
          </a:xfrm>
        </p:spPr>
        <p:txBody>
          <a:bodyPr>
            <a:normAutofit/>
          </a:bodyPr>
          <a:lstStyle/>
          <a:p>
            <a:pPr marL="0" indent="0">
              <a:buNone/>
            </a:pPr>
            <a:r>
              <a:rPr lang="en-US" sz="3000" dirty="0" smtClean="0">
                <a:solidFill>
                  <a:srgbClr val="0070C0"/>
                </a:solidFill>
              </a:rPr>
              <a:t>Increase Pressure</a:t>
            </a:r>
            <a:endParaRPr lang="en-US" sz="3000" u="sng" dirty="0" smtClean="0">
              <a:solidFill>
                <a:srgbClr val="0070C0"/>
              </a:solidFill>
            </a:endParaRPr>
          </a:p>
          <a:p>
            <a:pPr marL="0" indent="0">
              <a:buNone/>
            </a:pPr>
            <a:endParaRPr lang="en-US" sz="3000" dirty="0" smtClean="0">
              <a:solidFill>
                <a:srgbClr val="0070C0"/>
              </a:solidFill>
            </a:endParaRPr>
          </a:p>
          <a:p>
            <a:pPr marL="0" indent="0">
              <a:buNone/>
            </a:pPr>
            <a:r>
              <a:rPr lang="en-US" sz="3000" dirty="0" smtClean="0">
                <a:solidFill>
                  <a:srgbClr val="0070C0"/>
                </a:solidFill>
              </a:rPr>
              <a:t>Example:</a:t>
            </a:r>
          </a:p>
          <a:p>
            <a:pPr marL="0" indent="0">
              <a:buNone/>
            </a:pPr>
            <a:endParaRPr lang="en-US" sz="3000" dirty="0"/>
          </a:p>
          <a:p>
            <a:pPr marL="0" indent="0">
              <a:buNone/>
            </a:pPr>
            <a:r>
              <a:rPr lang="en-US" sz="3000" dirty="0" smtClean="0"/>
              <a:t>Why??? </a:t>
            </a:r>
          </a:p>
          <a:p>
            <a:pPr marL="0" indent="0">
              <a:buNone/>
            </a:pPr>
            <a:endParaRPr lang="en-US" sz="3000" dirty="0"/>
          </a:p>
        </p:txBody>
      </p:sp>
      <p:sp>
        <p:nvSpPr>
          <p:cNvPr id="4" name="Rectangle 3"/>
          <p:cNvSpPr/>
          <p:nvPr/>
        </p:nvSpPr>
        <p:spPr>
          <a:xfrm>
            <a:off x="2556024" y="3083221"/>
            <a:ext cx="6855261" cy="553998"/>
          </a:xfrm>
          <a:prstGeom prst="rect">
            <a:avLst/>
          </a:prstGeom>
        </p:spPr>
        <p:txBody>
          <a:bodyPr wrap="square">
            <a:spAutoFit/>
          </a:bodyPr>
          <a:lstStyle/>
          <a:p>
            <a:r>
              <a:rPr lang="en-US" sz="3000" dirty="0" smtClean="0">
                <a:solidFill>
                  <a:srgbClr val="FF0000"/>
                </a:solidFill>
              </a:rPr>
              <a:t>Bottled Soda vs. Open Soda</a:t>
            </a:r>
            <a:endParaRPr lang="en-US" sz="3000" dirty="0">
              <a:solidFill>
                <a:srgbClr val="FF0000"/>
              </a:solidFill>
            </a:endParaRPr>
          </a:p>
        </p:txBody>
      </p:sp>
      <p:sp>
        <p:nvSpPr>
          <p:cNvPr id="5" name="Rectangle 4"/>
          <p:cNvSpPr/>
          <p:nvPr/>
        </p:nvSpPr>
        <p:spPr>
          <a:xfrm>
            <a:off x="677334" y="4832699"/>
            <a:ext cx="8987171" cy="1015663"/>
          </a:xfrm>
          <a:prstGeom prst="rect">
            <a:avLst/>
          </a:prstGeom>
        </p:spPr>
        <p:txBody>
          <a:bodyPr wrap="square">
            <a:spAutoFit/>
          </a:bodyPr>
          <a:lstStyle/>
          <a:p>
            <a:r>
              <a:rPr lang="en-US" sz="3000" i="1" dirty="0" smtClean="0">
                <a:solidFill>
                  <a:srgbClr val="002060"/>
                </a:solidFill>
              </a:rPr>
              <a:t>Increased pressure = less room to move.  Gas escapes more slowly</a:t>
            </a:r>
          </a:p>
        </p:txBody>
      </p:sp>
    </p:spTree>
    <p:extLst>
      <p:ext uri="{BB962C8B-B14F-4D97-AF65-F5344CB8AC3E}">
        <p14:creationId xmlns:p14="http://schemas.microsoft.com/office/powerpoint/2010/main" val="129227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766694"/>
            <a:ext cx="8960936" cy="3880773"/>
          </a:xfrm>
        </p:spPr>
        <p:txBody>
          <a:bodyPr>
            <a:normAutofit/>
          </a:bodyPr>
          <a:lstStyle/>
          <a:p>
            <a:pPr marL="0" indent="0" eaLnBrk="1" hangingPunct="1">
              <a:buNone/>
            </a:pPr>
            <a:r>
              <a:rPr lang="en-US" sz="4300" dirty="0" smtClean="0"/>
              <a:t>Which would dissolve better, gas in a cold solution or gas in a warm solution? </a:t>
            </a:r>
            <a:endParaRPr lang="en-US" sz="4300" dirty="0"/>
          </a:p>
          <a:p>
            <a:pPr eaLnBrk="1" hangingPunct="1"/>
            <a:endParaRPr lang="en-US" sz="3600" dirty="0"/>
          </a:p>
          <a:p>
            <a:pPr marL="0" indent="0" eaLnBrk="1" hangingPunct="1">
              <a:buNone/>
            </a:pPr>
            <a:endParaRPr lang="en-US" sz="3600" dirty="0" smtClean="0">
              <a:solidFill>
                <a:srgbClr val="FF0000"/>
              </a:solidFill>
            </a:endParaRPr>
          </a:p>
        </p:txBody>
      </p:sp>
      <p:sp>
        <p:nvSpPr>
          <p:cNvPr id="3" name="Title 2"/>
          <p:cNvSpPr>
            <a:spLocks noGrp="1"/>
          </p:cNvSpPr>
          <p:nvPr>
            <p:ph type="title"/>
          </p:nvPr>
        </p:nvSpPr>
        <p:spPr/>
        <p:txBody>
          <a:bodyPr>
            <a:normAutofit/>
          </a:bodyPr>
          <a:lstStyle/>
          <a:p>
            <a:pPr>
              <a:defRPr/>
            </a:pPr>
            <a:r>
              <a:rPr lang="en-US" sz="4400" dirty="0" smtClean="0">
                <a:solidFill>
                  <a:srgbClr val="002060"/>
                </a:solidFill>
              </a:rPr>
              <a:t>Check Point</a:t>
            </a:r>
            <a:endParaRPr lang="en-US" sz="4400" dirty="0">
              <a:solidFill>
                <a:srgbClr val="002060"/>
              </a:solidFill>
            </a:endParaRPr>
          </a:p>
        </p:txBody>
      </p:sp>
      <p:sp>
        <p:nvSpPr>
          <p:cNvPr id="4" name="Rectangle 3"/>
          <p:cNvSpPr/>
          <p:nvPr/>
        </p:nvSpPr>
        <p:spPr>
          <a:xfrm>
            <a:off x="1307265" y="4735510"/>
            <a:ext cx="7701084" cy="646331"/>
          </a:xfrm>
          <a:prstGeom prst="rect">
            <a:avLst/>
          </a:prstGeom>
        </p:spPr>
        <p:txBody>
          <a:bodyPr wrap="none">
            <a:spAutoFit/>
          </a:bodyPr>
          <a:lstStyle/>
          <a:p>
            <a:pPr algn="ctr"/>
            <a:r>
              <a:rPr lang="en-US" sz="3600" dirty="0" smtClean="0">
                <a:solidFill>
                  <a:srgbClr val="00B050"/>
                </a:solidFill>
              </a:rPr>
              <a:t>Cold Solution (Lower Temperature)  </a:t>
            </a:r>
            <a:endParaRPr lang="en-US" sz="3600" dirty="0">
              <a:solidFill>
                <a:srgbClr val="00B050"/>
              </a:solidFill>
            </a:endParaRPr>
          </a:p>
        </p:txBody>
      </p:sp>
    </p:spTree>
    <p:extLst>
      <p:ext uri="{BB962C8B-B14F-4D97-AF65-F5344CB8AC3E}">
        <p14:creationId xmlns:p14="http://schemas.microsoft.com/office/powerpoint/2010/main" val="163498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Let’s Review…</a:t>
            </a:r>
            <a:endParaRPr lang="en-US" dirty="0">
              <a:solidFill>
                <a:srgbClr val="002060"/>
              </a:solidFill>
            </a:endParaRPr>
          </a:p>
        </p:txBody>
      </p:sp>
      <p:sp>
        <p:nvSpPr>
          <p:cNvPr id="3" name="Content Placeholder 2"/>
          <p:cNvSpPr>
            <a:spLocks noGrp="1"/>
          </p:cNvSpPr>
          <p:nvPr>
            <p:ph idx="1"/>
          </p:nvPr>
        </p:nvSpPr>
        <p:spPr>
          <a:xfrm>
            <a:off x="677334" y="1485339"/>
            <a:ext cx="8596668" cy="3880773"/>
          </a:xfrm>
        </p:spPr>
        <p:txBody>
          <a:bodyPr>
            <a:normAutofit/>
          </a:bodyPr>
          <a:lstStyle/>
          <a:p>
            <a:pPr marL="0" indent="0">
              <a:buNone/>
            </a:pPr>
            <a:r>
              <a:rPr lang="en-US" sz="3200" dirty="0" smtClean="0"/>
              <a:t>To increase the rate of dissolving:</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1583605171"/>
              </p:ext>
            </p:extLst>
          </p:nvPr>
        </p:nvGraphicFramePr>
        <p:xfrm>
          <a:off x="897601" y="2717410"/>
          <a:ext cx="8128000" cy="2255520"/>
        </p:xfrm>
        <a:graphic>
          <a:graphicData uri="http://schemas.openxmlformats.org/drawingml/2006/table">
            <a:tbl>
              <a:tblPr firstRow="1" bandRow="1">
                <a:tableStyleId>{5940675A-B579-460E-94D1-54222C63F5DA}</a:tableStyleId>
              </a:tblPr>
              <a:tblGrid>
                <a:gridCol w="4064000"/>
                <a:gridCol w="4064000"/>
              </a:tblGrid>
              <a:tr h="370840">
                <a:tc>
                  <a:txBody>
                    <a:bodyPr/>
                    <a:lstStyle/>
                    <a:p>
                      <a:pPr algn="ctr"/>
                      <a:r>
                        <a:rPr lang="en-US" sz="4000" dirty="0" smtClean="0"/>
                        <a:t>Solids</a:t>
                      </a:r>
                      <a:endParaRPr lang="en-US" sz="4000" dirty="0">
                        <a:solidFill>
                          <a:srgbClr val="002060"/>
                        </a:solidFill>
                      </a:endParaRPr>
                    </a:p>
                  </a:txBody>
                  <a:tcPr/>
                </a:tc>
                <a:tc>
                  <a:txBody>
                    <a:bodyPr/>
                    <a:lstStyle/>
                    <a:p>
                      <a:pPr algn="ctr"/>
                      <a:r>
                        <a:rPr lang="en-US" sz="4000" dirty="0" smtClean="0"/>
                        <a:t>Gases</a:t>
                      </a:r>
                      <a:endParaRPr lang="en-US" sz="4000" dirty="0">
                        <a:solidFill>
                          <a:srgbClr val="002060"/>
                        </a:solidFill>
                      </a:endParaRPr>
                    </a:p>
                  </a:txBody>
                  <a:tcPr/>
                </a:tc>
              </a:tr>
              <a:tr h="370840">
                <a:tc>
                  <a:txBody>
                    <a:bodyPr/>
                    <a:lstStyle/>
                    <a:p>
                      <a:pPr algn="ctr"/>
                      <a:r>
                        <a:rPr lang="en-US" sz="2800" dirty="0" smtClean="0"/>
                        <a:t>Increase Temperature</a:t>
                      </a:r>
                      <a:endParaRPr lang="en-US" sz="2800" dirty="0"/>
                    </a:p>
                  </a:txBody>
                  <a:tcPr/>
                </a:tc>
                <a:tc>
                  <a:txBody>
                    <a:bodyPr/>
                    <a:lstStyle/>
                    <a:p>
                      <a:pPr algn="ctr"/>
                      <a:r>
                        <a:rPr lang="en-US" sz="2800" dirty="0" smtClean="0"/>
                        <a:t>Decrease Temperature</a:t>
                      </a:r>
                      <a:endParaRPr lang="en-US" sz="2800" dirty="0"/>
                    </a:p>
                  </a:txBody>
                  <a:tcPr/>
                </a:tc>
              </a:tr>
              <a:tr h="370840">
                <a:tc>
                  <a:txBody>
                    <a:bodyPr/>
                    <a:lstStyle/>
                    <a:p>
                      <a:pPr algn="ctr"/>
                      <a:r>
                        <a:rPr lang="en-US" sz="2800" dirty="0" smtClean="0"/>
                        <a:t>Increase</a:t>
                      </a:r>
                      <a:r>
                        <a:rPr lang="en-US" sz="2800" baseline="0" dirty="0" smtClean="0"/>
                        <a:t> Movement</a:t>
                      </a:r>
                      <a:endParaRPr lang="en-US" sz="2800" dirty="0"/>
                    </a:p>
                  </a:txBody>
                  <a:tcPr/>
                </a:tc>
                <a:tc>
                  <a:txBody>
                    <a:bodyPr/>
                    <a:lstStyle/>
                    <a:p>
                      <a:pPr algn="ctr"/>
                      <a:r>
                        <a:rPr lang="en-US" sz="2800" dirty="0" smtClean="0"/>
                        <a:t>Decrease Movement</a:t>
                      </a:r>
                      <a:endParaRPr lang="en-US" sz="2800" dirty="0"/>
                    </a:p>
                  </a:txBody>
                  <a:tcPr/>
                </a:tc>
              </a:tr>
              <a:tr h="370840">
                <a:tc>
                  <a:txBody>
                    <a:bodyPr/>
                    <a:lstStyle/>
                    <a:p>
                      <a:pPr algn="ctr"/>
                      <a:r>
                        <a:rPr lang="en-US" sz="2800" dirty="0" smtClean="0"/>
                        <a:t>Increase Surface Area</a:t>
                      </a:r>
                      <a:endParaRPr lang="en-US" sz="2800" dirty="0"/>
                    </a:p>
                  </a:txBody>
                  <a:tcPr/>
                </a:tc>
                <a:tc>
                  <a:txBody>
                    <a:bodyPr/>
                    <a:lstStyle/>
                    <a:p>
                      <a:pPr algn="ctr"/>
                      <a:r>
                        <a:rPr lang="en-US" sz="2800" dirty="0" smtClean="0"/>
                        <a:t>Increase</a:t>
                      </a:r>
                      <a:r>
                        <a:rPr lang="en-US" sz="2800" baseline="0" dirty="0" smtClean="0"/>
                        <a:t> Pressure</a:t>
                      </a:r>
                      <a:endParaRPr lang="en-US" sz="2800" dirty="0"/>
                    </a:p>
                  </a:txBody>
                  <a:tcPr/>
                </a:tc>
              </a:tr>
            </a:tbl>
          </a:graphicData>
        </a:graphic>
      </p:graphicFrame>
    </p:spTree>
    <p:extLst>
      <p:ext uri="{BB962C8B-B14F-4D97-AF65-F5344CB8AC3E}">
        <p14:creationId xmlns:p14="http://schemas.microsoft.com/office/powerpoint/2010/main" val="295781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766694"/>
            <a:ext cx="8960936" cy="3880773"/>
          </a:xfrm>
        </p:spPr>
        <p:txBody>
          <a:bodyPr>
            <a:normAutofit/>
          </a:bodyPr>
          <a:lstStyle/>
          <a:p>
            <a:pPr marL="0" indent="0" eaLnBrk="1" hangingPunct="1">
              <a:buNone/>
            </a:pPr>
            <a:r>
              <a:rPr lang="en-US" sz="4300" dirty="0" smtClean="0"/>
              <a:t>Would increasing the temperature of a solid in a liquid increase or decrease the solubility? </a:t>
            </a:r>
            <a:endParaRPr lang="en-US" sz="4300" dirty="0"/>
          </a:p>
          <a:p>
            <a:pPr eaLnBrk="1" hangingPunct="1"/>
            <a:endParaRPr lang="en-US" sz="3600" dirty="0"/>
          </a:p>
          <a:p>
            <a:pPr marL="0" indent="0" eaLnBrk="1" hangingPunct="1">
              <a:buNone/>
            </a:pPr>
            <a:endParaRPr lang="en-US" sz="3600" dirty="0" smtClean="0">
              <a:solidFill>
                <a:srgbClr val="FF0000"/>
              </a:solidFill>
            </a:endParaRPr>
          </a:p>
        </p:txBody>
      </p:sp>
      <p:sp>
        <p:nvSpPr>
          <p:cNvPr id="3" name="Title 2"/>
          <p:cNvSpPr>
            <a:spLocks noGrp="1"/>
          </p:cNvSpPr>
          <p:nvPr>
            <p:ph type="title"/>
          </p:nvPr>
        </p:nvSpPr>
        <p:spPr/>
        <p:txBody>
          <a:bodyPr>
            <a:normAutofit/>
          </a:bodyPr>
          <a:lstStyle/>
          <a:p>
            <a:pPr>
              <a:defRPr/>
            </a:pPr>
            <a:r>
              <a:rPr lang="en-US" sz="4400" dirty="0" smtClean="0">
                <a:solidFill>
                  <a:srgbClr val="002060"/>
                </a:solidFill>
              </a:rPr>
              <a:t>Check Point</a:t>
            </a:r>
            <a:endParaRPr lang="en-US" sz="4400" dirty="0">
              <a:solidFill>
                <a:srgbClr val="002060"/>
              </a:solidFill>
            </a:endParaRPr>
          </a:p>
        </p:txBody>
      </p:sp>
      <p:sp>
        <p:nvSpPr>
          <p:cNvPr id="4" name="Rectangle 3"/>
          <p:cNvSpPr/>
          <p:nvPr/>
        </p:nvSpPr>
        <p:spPr>
          <a:xfrm>
            <a:off x="4204662" y="4735510"/>
            <a:ext cx="1906292" cy="646331"/>
          </a:xfrm>
          <a:prstGeom prst="rect">
            <a:avLst/>
          </a:prstGeom>
        </p:spPr>
        <p:txBody>
          <a:bodyPr wrap="none">
            <a:spAutoFit/>
          </a:bodyPr>
          <a:lstStyle/>
          <a:p>
            <a:pPr algn="ctr"/>
            <a:r>
              <a:rPr lang="en-US" sz="3600" dirty="0" smtClean="0">
                <a:solidFill>
                  <a:srgbClr val="00B050"/>
                </a:solidFill>
              </a:rPr>
              <a:t>Increase</a:t>
            </a:r>
            <a:endParaRPr lang="en-US" sz="3600" dirty="0">
              <a:solidFill>
                <a:srgbClr val="00B050"/>
              </a:solidFill>
            </a:endParaRPr>
          </a:p>
        </p:txBody>
      </p:sp>
    </p:spTree>
    <p:extLst>
      <p:ext uri="{BB962C8B-B14F-4D97-AF65-F5344CB8AC3E}">
        <p14:creationId xmlns:p14="http://schemas.microsoft.com/office/powerpoint/2010/main" val="375186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766694"/>
            <a:ext cx="8960936" cy="3880773"/>
          </a:xfrm>
        </p:spPr>
        <p:txBody>
          <a:bodyPr>
            <a:normAutofit/>
          </a:bodyPr>
          <a:lstStyle/>
          <a:p>
            <a:pPr marL="0" indent="0" eaLnBrk="1" hangingPunct="1">
              <a:buNone/>
            </a:pPr>
            <a:r>
              <a:rPr lang="en-US" sz="4300" dirty="0" smtClean="0"/>
              <a:t>Would decreasing movement of a solid in a liquid increase or decrease the solubility? </a:t>
            </a:r>
            <a:endParaRPr lang="en-US" sz="4300" dirty="0"/>
          </a:p>
          <a:p>
            <a:pPr eaLnBrk="1" hangingPunct="1"/>
            <a:endParaRPr lang="en-US" sz="3600" dirty="0"/>
          </a:p>
          <a:p>
            <a:pPr marL="0" indent="0" eaLnBrk="1" hangingPunct="1">
              <a:buNone/>
            </a:pPr>
            <a:endParaRPr lang="en-US" sz="3600" dirty="0" smtClean="0">
              <a:solidFill>
                <a:srgbClr val="FF0000"/>
              </a:solidFill>
            </a:endParaRPr>
          </a:p>
        </p:txBody>
      </p:sp>
      <p:sp>
        <p:nvSpPr>
          <p:cNvPr id="3" name="Title 2"/>
          <p:cNvSpPr>
            <a:spLocks noGrp="1"/>
          </p:cNvSpPr>
          <p:nvPr>
            <p:ph type="title"/>
          </p:nvPr>
        </p:nvSpPr>
        <p:spPr/>
        <p:txBody>
          <a:bodyPr>
            <a:normAutofit/>
          </a:bodyPr>
          <a:lstStyle/>
          <a:p>
            <a:pPr>
              <a:defRPr/>
            </a:pPr>
            <a:r>
              <a:rPr lang="en-US" sz="4400" dirty="0" smtClean="0">
                <a:solidFill>
                  <a:srgbClr val="002060"/>
                </a:solidFill>
              </a:rPr>
              <a:t>Check Point</a:t>
            </a:r>
            <a:endParaRPr lang="en-US" sz="4400" dirty="0">
              <a:solidFill>
                <a:srgbClr val="002060"/>
              </a:solidFill>
            </a:endParaRPr>
          </a:p>
        </p:txBody>
      </p:sp>
      <p:sp>
        <p:nvSpPr>
          <p:cNvPr id="4" name="Rectangle 3"/>
          <p:cNvSpPr/>
          <p:nvPr/>
        </p:nvSpPr>
        <p:spPr>
          <a:xfrm>
            <a:off x="4126916" y="4735510"/>
            <a:ext cx="2061783" cy="646331"/>
          </a:xfrm>
          <a:prstGeom prst="rect">
            <a:avLst/>
          </a:prstGeom>
        </p:spPr>
        <p:txBody>
          <a:bodyPr wrap="none">
            <a:spAutoFit/>
          </a:bodyPr>
          <a:lstStyle/>
          <a:p>
            <a:pPr algn="ctr"/>
            <a:r>
              <a:rPr lang="en-US" sz="3600" dirty="0" smtClean="0">
                <a:solidFill>
                  <a:srgbClr val="00B050"/>
                </a:solidFill>
              </a:rPr>
              <a:t>Decrease</a:t>
            </a:r>
            <a:endParaRPr lang="en-US" sz="3600" dirty="0">
              <a:solidFill>
                <a:srgbClr val="00B050"/>
              </a:solidFill>
            </a:endParaRPr>
          </a:p>
        </p:txBody>
      </p:sp>
    </p:spTree>
    <p:extLst>
      <p:ext uri="{BB962C8B-B14F-4D97-AF65-F5344CB8AC3E}">
        <p14:creationId xmlns:p14="http://schemas.microsoft.com/office/powerpoint/2010/main" val="197869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10" y="154285"/>
            <a:ext cx="8596668" cy="1320800"/>
          </a:xfrm>
        </p:spPr>
        <p:txBody>
          <a:bodyPr/>
          <a:lstStyle/>
          <a:p>
            <a:r>
              <a:rPr lang="en-US" dirty="0" smtClean="0">
                <a:solidFill>
                  <a:srgbClr val="002060"/>
                </a:solidFill>
              </a:rPr>
              <a:t>Warm Up: </a:t>
            </a:r>
            <a:r>
              <a:rPr lang="en-US" dirty="0">
                <a:solidFill>
                  <a:srgbClr val="002060"/>
                </a:solidFill>
              </a:rPr>
              <a:t>4</a:t>
            </a:r>
            <a:r>
              <a:rPr lang="en-US" dirty="0" smtClean="0">
                <a:solidFill>
                  <a:srgbClr val="002060"/>
                </a:solidFill>
              </a:rPr>
              <a:t> Minutes</a:t>
            </a:r>
            <a:endParaRPr lang="en-US" dirty="0">
              <a:solidFill>
                <a:srgbClr val="002060"/>
              </a:solidFill>
            </a:endParaRPr>
          </a:p>
        </p:txBody>
      </p:sp>
      <p:sp>
        <p:nvSpPr>
          <p:cNvPr id="7" name="Title 1"/>
          <p:cNvSpPr txBox="1">
            <a:spLocks/>
          </p:cNvSpPr>
          <p:nvPr/>
        </p:nvSpPr>
        <p:spPr>
          <a:xfrm>
            <a:off x="380487" y="1584045"/>
            <a:ext cx="6314960" cy="74578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You should be working SILENTLY</a:t>
            </a:r>
          </a:p>
        </p:txBody>
      </p:sp>
      <p:sp>
        <p:nvSpPr>
          <p:cNvPr id="8" name="Title 1"/>
          <p:cNvSpPr txBox="1">
            <a:spLocks/>
          </p:cNvSpPr>
          <p:nvPr/>
        </p:nvSpPr>
        <p:spPr>
          <a:xfrm>
            <a:off x="380487" y="909392"/>
            <a:ext cx="5671016" cy="745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Stay in your own seat</a:t>
            </a:r>
          </a:p>
        </p:txBody>
      </p:sp>
      <p:sp>
        <p:nvSpPr>
          <p:cNvPr id="10" name="TextBox 9"/>
          <p:cNvSpPr txBox="1"/>
          <p:nvPr/>
        </p:nvSpPr>
        <p:spPr>
          <a:xfrm>
            <a:off x="204487" y="2459652"/>
            <a:ext cx="9882048" cy="3539430"/>
          </a:xfrm>
          <a:prstGeom prst="rect">
            <a:avLst/>
          </a:prstGeom>
          <a:noFill/>
        </p:spPr>
        <p:txBody>
          <a:bodyPr wrap="square" rtlCol="0">
            <a:spAutoFit/>
          </a:bodyPr>
          <a:lstStyle/>
          <a:p>
            <a:r>
              <a:rPr lang="en-US" sz="2800" dirty="0"/>
              <a:t>Wendy has two sugar cubes.  </a:t>
            </a:r>
            <a:r>
              <a:rPr lang="en-US" sz="2800" dirty="0" smtClean="0"/>
              <a:t>She makes two solutions:</a:t>
            </a:r>
          </a:p>
          <a:p>
            <a:endParaRPr lang="en-US" sz="2800" dirty="0"/>
          </a:p>
          <a:p>
            <a:pPr marL="1028700" lvl="1" indent="-571500">
              <a:buFont typeface="+mj-lt"/>
              <a:buAutoNum type="arabicPeriod"/>
            </a:pPr>
            <a:r>
              <a:rPr lang="en-US" sz="2800" dirty="0" smtClean="0"/>
              <a:t>Place whole sugar cube in water</a:t>
            </a:r>
          </a:p>
          <a:p>
            <a:pPr marL="1028700" lvl="1" indent="-571500">
              <a:buFont typeface="+mj-lt"/>
              <a:buAutoNum type="arabicPeriod"/>
            </a:pPr>
            <a:r>
              <a:rPr lang="en-US" sz="2800" dirty="0" smtClean="0"/>
              <a:t>Crush sugar cube, then put powder in water</a:t>
            </a:r>
          </a:p>
          <a:p>
            <a:pPr lvl="1"/>
            <a:endParaRPr lang="en-US" sz="2800" dirty="0"/>
          </a:p>
          <a:p>
            <a:r>
              <a:rPr lang="en-US" sz="2800" dirty="0" smtClean="0"/>
              <a:t>Which </a:t>
            </a:r>
            <a:r>
              <a:rPr lang="en-US" sz="2800" dirty="0"/>
              <a:t>solution do you think dissolves the sugar fastest?  Why? </a:t>
            </a:r>
          </a:p>
          <a:p>
            <a:endParaRPr lang="en-US" sz="2800" dirty="0">
              <a:solidFill>
                <a:prstClr val="black"/>
              </a:solidFill>
            </a:endParaRPr>
          </a:p>
        </p:txBody>
      </p:sp>
      <p:sp>
        <p:nvSpPr>
          <p:cNvPr id="11" name="Rounded Rectangle 10"/>
          <p:cNvSpPr/>
          <p:nvPr/>
        </p:nvSpPr>
        <p:spPr>
          <a:xfrm>
            <a:off x="8018111" y="323428"/>
            <a:ext cx="3557789" cy="1507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rPr>
              <a:t>Write the Learning Target</a:t>
            </a:r>
          </a:p>
        </p:txBody>
      </p:sp>
    </p:spTree>
    <p:extLst>
      <p:ext uri="{BB962C8B-B14F-4D97-AF65-F5344CB8AC3E}">
        <p14:creationId xmlns:p14="http://schemas.microsoft.com/office/powerpoint/2010/main" val="1613489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766694"/>
            <a:ext cx="8960936" cy="3880773"/>
          </a:xfrm>
        </p:spPr>
        <p:txBody>
          <a:bodyPr>
            <a:normAutofit/>
          </a:bodyPr>
          <a:lstStyle/>
          <a:p>
            <a:pPr marL="0" indent="0" eaLnBrk="1" hangingPunct="1">
              <a:buNone/>
            </a:pPr>
            <a:r>
              <a:rPr lang="en-US" sz="4300" dirty="0" smtClean="0"/>
              <a:t>Would decreasing pressure of a gas in a liquid increase or decrease the solubility? </a:t>
            </a:r>
            <a:endParaRPr lang="en-US" sz="4300" dirty="0"/>
          </a:p>
          <a:p>
            <a:pPr eaLnBrk="1" hangingPunct="1"/>
            <a:endParaRPr lang="en-US" sz="3600" dirty="0"/>
          </a:p>
          <a:p>
            <a:pPr marL="0" indent="0" eaLnBrk="1" hangingPunct="1">
              <a:buNone/>
            </a:pPr>
            <a:endParaRPr lang="en-US" sz="3600" dirty="0" smtClean="0">
              <a:solidFill>
                <a:srgbClr val="FF0000"/>
              </a:solidFill>
            </a:endParaRPr>
          </a:p>
        </p:txBody>
      </p:sp>
      <p:sp>
        <p:nvSpPr>
          <p:cNvPr id="3" name="Title 2"/>
          <p:cNvSpPr>
            <a:spLocks noGrp="1"/>
          </p:cNvSpPr>
          <p:nvPr>
            <p:ph type="title"/>
          </p:nvPr>
        </p:nvSpPr>
        <p:spPr/>
        <p:txBody>
          <a:bodyPr>
            <a:normAutofit/>
          </a:bodyPr>
          <a:lstStyle/>
          <a:p>
            <a:pPr>
              <a:defRPr/>
            </a:pPr>
            <a:r>
              <a:rPr lang="en-US" sz="4400" dirty="0" smtClean="0">
                <a:solidFill>
                  <a:srgbClr val="002060"/>
                </a:solidFill>
              </a:rPr>
              <a:t>Check Point</a:t>
            </a:r>
            <a:endParaRPr lang="en-US" sz="4400" dirty="0">
              <a:solidFill>
                <a:srgbClr val="002060"/>
              </a:solidFill>
            </a:endParaRPr>
          </a:p>
        </p:txBody>
      </p:sp>
      <p:sp>
        <p:nvSpPr>
          <p:cNvPr id="4" name="Rectangle 3"/>
          <p:cNvSpPr/>
          <p:nvPr/>
        </p:nvSpPr>
        <p:spPr>
          <a:xfrm>
            <a:off x="4126916" y="4735510"/>
            <a:ext cx="2061783" cy="646331"/>
          </a:xfrm>
          <a:prstGeom prst="rect">
            <a:avLst/>
          </a:prstGeom>
        </p:spPr>
        <p:txBody>
          <a:bodyPr wrap="none">
            <a:spAutoFit/>
          </a:bodyPr>
          <a:lstStyle/>
          <a:p>
            <a:pPr algn="ctr"/>
            <a:r>
              <a:rPr lang="en-US" sz="3600" dirty="0" smtClean="0">
                <a:solidFill>
                  <a:srgbClr val="00B050"/>
                </a:solidFill>
              </a:rPr>
              <a:t>Decrease</a:t>
            </a:r>
            <a:endParaRPr lang="en-US" sz="3600" dirty="0">
              <a:solidFill>
                <a:srgbClr val="00B050"/>
              </a:solidFill>
            </a:endParaRPr>
          </a:p>
        </p:txBody>
      </p:sp>
    </p:spTree>
    <p:extLst>
      <p:ext uri="{BB962C8B-B14F-4D97-AF65-F5344CB8AC3E}">
        <p14:creationId xmlns:p14="http://schemas.microsoft.com/office/powerpoint/2010/main" val="10208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867" y="284203"/>
            <a:ext cx="8610600" cy="1293028"/>
          </a:xfrm>
        </p:spPr>
        <p:txBody>
          <a:bodyPr/>
          <a:lstStyle/>
          <a:p>
            <a:pPr algn="ctr"/>
            <a:r>
              <a:rPr lang="en-US" dirty="0" smtClean="0">
                <a:solidFill>
                  <a:srgbClr val="002060"/>
                </a:solidFill>
              </a:rPr>
              <a:t>Guided Practice</a:t>
            </a:r>
            <a:endParaRPr lang="en-US" dirty="0">
              <a:solidFill>
                <a:srgbClr val="002060"/>
              </a:solidFill>
            </a:endParaRPr>
          </a:p>
        </p:txBody>
      </p:sp>
      <p:sp>
        <p:nvSpPr>
          <p:cNvPr id="3" name="Content Placeholder 2"/>
          <p:cNvSpPr>
            <a:spLocks noGrp="1"/>
          </p:cNvSpPr>
          <p:nvPr>
            <p:ph idx="1"/>
          </p:nvPr>
        </p:nvSpPr>
        <p:spPr>
          <a:xfrm>
            <a:off x="704630" y="1304350"/>
            <a:ext cx="8596668" cy="5369405"/>
          </a:xfrm>
        </p:spPr>
        <p:txBody>
          <a:bodyPr>
            <a:normAutofit/>
          </a:bodyPr>
          <a:lstStyle/>
          <a:p>
            <a:r>
              <a:rPr lang="en-US" sz="2800" dirty="0" smtClean="0"/>
              <a:t>Teacher:</a:t>
            </a:r>
          </a:p>
          <a:p>
            <a:pPr marL="400050" lvl="1" indent="0">
              <a:buNone/>
            </a:pPr>
            <a:r>
              <a:rPr lang="en-US" sz="2600" dirty="0" smtClean="0"/>
              <a:t>1. Will show the problem on the board</a:t>
            </a:r>
          </a:p>
          <a:p>
            <a:r>
              <a:rPr lang="en-US" sz="2800" dirty="0" smtClean="0"/>
              <a:t>Students:</a:t>
            </a:r>
          </a:p>
          <a:p>
            <a:pPr marL="857250" lvl="1" indent="-457200">
              <a:buClr>
                <a:srgbClr val="002060"/>
              </a:buClr>
              <a:buFont typeface="Wingdings 3" charset="2"/>
              <a:buAutoNum type="arabicPeriod"/>
            </a:pPr>
            <a:r>
              <a:rPr lang="en-US" sz="2600" dirty="0" smtClean="0"/>
              <a:t>Take </a:t>
            </a:r>
            <a:r>
              <a:rPr lang="en-US" sz="2600" b="1" u="sng" dirty="0" smtClean="0">
                <a:solidFill>
                  <a:srgbClr val="FF0000"/>
                </a:solidFill>
              </a:rPr>
              <a:t>19 </a:t>
            </a:r>
            <a:r>
              <a:rPr lang="en-US" sz="2600" b="1" u="sng" dirty="0">
                <a:solidFill>
                  <a:srgbClr val="FF0000"/>
                </a:solidFill>
              </a:rPr>
              <a:t>seconds </a:t>
            </a:r>
            <a:r>
              <a:rPr lang="en-US" sz="2600" dirty="0"/>
              <a:t>to </a:t>
            </a:r>
            <a:r>
              <a:rPr lang="en-US" sz="2600" dirty="0" smtClean="0"/>
              <a:t>read the problem individually</a:t>
            </a:r>
          </a:p>
          <a:p>
            <a:pPr marL="857250" lvl="1" indent="-457200">
              <a:buClr>
                <a:srgbClr val="002060"/>
              </a:buClr>
              <a:buFont typeface="Wingdings 3" charset="2"/>
              <a:buAutoNum type="arabicPeriod"/>
            </a:pPr>
            <a:r>
              <a:rPr lang="en-US" sz="2600" dirty="0" smtClean="0"/>
              <a:t>Take </a:t>
            </a:r>
            <a:r>
              <a:rPr lang="en-US" sz="2600" b="1" u="sng" dirty="0" smtClean="0">
                <a:solidFill>
                  <a:srgbClr val="FF0000"/>
                </a:solidFill>
              </a:rPr>
              <a:t>41 seconds </a:t>
            </a:r>
            <a:r>
              <a:rPr lang="en-US" sz="2600" dirty="0" smtClean="0"/>
              <a:t>to solve the problem with your shoulder partner</a:t>
            </a:r>
          </a:p>
          <a:p>
            <a:pPr marL="857250" lvl="1" indent="-457200">
              <a:buClr>
                <a:srgbClr val="002060"/>
              </a:buClr>
              <a:buFont typeface="Wingdings 3" charset="2"/>
              <a:buAutoNum type="arabicPeriod"/>
            </a:pPr>
            <a:r>
              <a:rPr lang="en-US" sz="2600" dirty="0" smtClean="0"/>
              <a:t>Be ready to share when Mr. Ghosh says </a:t>
            </a:r>
            <a:r>
              <a:rPr lang="en-US" sz="2600" b="1" u="sng" dirty="0" smtClean="0">
                <a:solidFill>
                  <a:srgbClr val="FF0000"/>
                </a:solidFill>
              </a:rPr>
              <a:t>SWAG</a:t>
            </a:r>
            <a:endParaRPr lang="en-US" sz="2600" b="1" u="sng" dirty="0">
              <a:solidFill>
                <a:srgbClr val="FF0000"/>
              </a:solidFill>
            </a:endParaRPr>
          </a:p>
        </p:txBody>
      </p:sp>
    </p:spTree>
    <p:extLst>
      <p:ext uri="{BB962C8B-B14F-4D97-AF65-F5344CB8AC3E}">
        <p14:creationId xmlns:p14="http://schemas.microsoft.com/office/powerpoint/2010/main" val="161793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defRPr/>
            </a:pPr>
            <a:r>
              <a:rPr lang="en-US" dirty="0" smtClean="0">
                <a:solidFill>
                  <a:srgbClr val="002060"/>
                </a:solidFill>
              </a:rPr>
              <a:t>Guided Practice #1</a:t>
            </a:r>
          </a:p>
        </p:txBody>
      </p:sp>
      <p:sp>
        <p:nvSpPr>
          <p:cNvPr id="23555" name="Content Placeholder 2"/>
          <p:cNvSpPr>
            <a:spLocks noGrp="1"/>
          </p:cNvSpPr>
          <p:nvPr>
            <p:ph idx="1"/>
          </p:nvPr>
        </p:nvSpPr>
        <p:spPr>
          <a:xfrm>
            <a:off x="677334" y="1560087"/>
            <a:ext cx="8596668" cy="4953255"/>
          </a:xfrm>
        </p:spPr>
        <p:txBody>
          <a:bodyPr>
            <a:normAutofit/>
          </a:bodyPr>
          <a:lstStyle/>
          <a:p>
            <a:pPr marL="0" lvl="0" indent="0">
              <a:buNone/>
            </a:pPr>
            <a:r>
              <a:rPr lang="en-US" sz="3200" dirty="0"/>
              <a:t>A student places a </a:t>
            </a:r>
            <a:r>
              <a:rPr lang="en-US" sz="3200" dirty="0" smtClean="0"/>
              <a:t>15g </a:t>
            </a:r>
            <a:r>
              <a:rPr lang="en-US" sz="3200" dirty="0"/>
              <a:t>sample of sodium chloride in </a:t>
            </a:r>
            <a:r>
              <a:rPr lang="en-US" sz="3200" dirty="0" smtClean="0"/>
              <a:t>25mL </a:t>
            </a:r>
            <a:r>
              <a:rPr lang="en-US" sz="3200" dirty="0"/>
              <a:t>of distilled water.  Which of the following will </a:t>
            </a:r>
            <a:r>
              <a:rPr lang="en-US" sz="3200" u="sng" dirty="0"/>
              <a:t>most</a:t>
            </a:r>
            <a:r>
              <a:rPr lang="en-US" sz="3200" dirty="0"/>
              <a:t> affect the rate of dissolving</a:t>
            </a:r>
            <a:r>
              <a:rPr lang="en-US" sz="3200" dirty="0" smtClean="0"/>
              <a:t>?</a:t>
            </a:r>
          </a:p>
          <a:p>
            <a:pPr marL="0" lvl="0" indent="0">
              <a:buNone/>
            </a:pPr>
            <a:endParaRPr lang="en-US" sz="1050" dirty="0"/>
          </a:p>
          <a:p>
            <a:pPr marL="914400" lvl="1" indent="-514350">
              <a:buClr>
                <a:srgbClr val="002060"/>
              </a:buClr>
              <a:buFont typeface="+mj-lt"/>
              <a:buAutoNum type="alphaUcPeriod"/>
            </a:pPr>
            <a:r>
              <a:rPr lang="en-US" sz="2800" dirty="0" smtClean="0"/>
              <a:t>Increasing </a:t>
            </a:r>
            <a:r>
              <a:rPr lang="en-US" sz="2800" dirty="0"/>
              <a:t>the pH of the solution</a:t>
            </a:r>
          </a:p>
          <a:p>
            <a:pPr marL="914400" lvl="1" indent="-514350">
              <a:buClr>
                <a:srgbClr val="002060"/>
              </a:buClr>
              <a:buFont typeface="+mj-lt"/>
              <a:buAutoNum type="alphaUcPeriod"/>
            </a:pPr>
            <a:r>
              <a:rPr lang="en-US" sz="2800" dirty="0" smtClean="0"/>
              <a:t>Increasing </a:t>
            </a:r>
            <a:r>
              <a:rPr lang="en-US" sz="2800" dirty="0"/>
              <a:t>the pressure on the water</a:t>
            </a:r>
          </a:p>
          <a:p>
            <a:pPr marL="914400" lvl="1" indent="-514350">
              <a:buClr>
                <a:srgbClr val="002060"/>
              </a:buClr>
              <a:buFont typeface="+mj-lt"/>
              <a:buAutoNum type="alphaUcPeriod"/>
            </a:pPr>
            <a:r>
              <a:rPr lang="en-US" sz="2800" dirty="0" smtClean="0"/>
              <a:t>Decreasing </a:t>
            </a:r>
            <a:r>
              <a:rPr lang="en-US" sz="2800" dirty="0"/>
              <a:t>the pressure on the water</a:t>
            </a:r>
          </a:p>
          <a:p>
            <a:pPr marL="914400" lvl="1" indent="-514350">
              <a:buClr>
                <a:srgbClr val="002060"/>
              </a:buClr>
              <a:buFont typeface="+mj-lt"/>
              <a:buAutoNum type="alphaUcPeriod"/>
            </a:pPr>
            <a:r>
              <a:rPr lang="en-US" sz="2800" dirty="0" smtClean="0"/>
              <a:t>Stirring </a:t>
            </a:r>
            <a:r>
              <a:rPr lang="en-US" sz="2800" dirty="0"/>
              <a:t>the water as the solid is added</a:t>
            </a:r>
          </a:p>
          <a:p>
            <a:pPr marL="914400" lvl="1" indent="-514350">
              <a:buClr>
                <a:srgbClr val="002060"/>
              </a:buClr>
              <a:buFont typeface="+mj-lt"/>
              <a:buAutoNum type="alphaUcPeriod"/>
            </a:pPr>
            <a:endParaRPr lang="en-US" sz="2800" dirty="0"/>
          </a:p>
        </p:txBody>
      </p:sp>
      <p:sp>
        <p:nvSpPr>
          <p:cNvPr id="2" name="Rectangle 1"/>
          <p:cNvSpPr/>
          <p:nvPr/>
        </p:nvSpPr>
        <p:spPr>
          <a:xfrm>
            <a:off x="1041008" y="5627077"/>
            <a:ext cx="7033847" cy="520505"/>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4912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defRPr/>
            </a:pPr>
            <a:r>
              <a:rPr lang="en-US" dirty="0" smtClean="0">
                <a:solidFill>
                  <a:srgbClr val="002060"/>
                </a:solidFill>
              </a:rPr>
              <a:t>Guided Practice #2</a:t>
            </a:r>
          </a:p>
        </p:txBody>
      </p:sp>
      <p:sp>
        <p:nvSpPr>
          <p:cNvPr id="23555" name="Content Placeholder 2"/>
          <p:cNvSpPr>
            <a:spLocks noGrp="1"/>
          </p:cNvSpPr>
          <p:nvPr>
            <p:ph idx="1"/>
          </p:nvPr>
        </p:nvSpPr>
        <p:spPr>
          <a:xfrm>
            <a:off x="677334" y="1560087"/>
            <a:ext cx="8596668" cy="4953255"/>
          </a:xfrm>
        </p:spPr>
        <p:txBody>
          <a:bodyPr>
            <a:normAutofit lnSpcReduction="10000"/>
          </a:bodyPr>
          <a:lstStyle/>
          <a:p>
            <a:pPr marL="0" lvl="0" indent="0">
              <a:buNone/>
            </a:pPr>
            <a:r>
              <a:rPr lang="en-US" sz="3200" dirty="0" smtClean="0"/>
              <a:t>Which </a:t>
            </a:r>
            <a:r>
              <a:rPr lang="en-US" sz="3200" dirty="0"/>
              <a:t>of the following sets of actions would most increase the solubility of a gas in water</a:t>
            </a:r>
            <a:r>
              <a:rPr lang="en-US" sz="3200" dirty="0" smtClean="0"/>
              <a:t>?</a:t>
            </a:r>
          </a:p>
          <a:p>
            <a:pPr marL="0" lvl="0" indent="0">
              <a:buNone/>
            </a:pPr>
            <a:endParaRPr lang="en-US" sz="1050" dirty="0"/>
          </a:p>
          <a:p>
            <a:pPr marL="914400" lvl="1" indent="-514350">
              <a:buClr>
                <a:srgbClr val="002060"/>
              </a:buClr>
              <a:buFont typeface="+mj-lt"/>
              <a:buAutoNum type="alphaUcPeriod"/>
            </a:pPr>
            <a:r>
              <a:rPr lang="en-US" sz="2800" dirty="0" smtClean="0"/>
              <a:t>Decrease </a:t>
            </a:r>
            <a:r>
              <a:rPr lang="en-US" sz="2800" dirty="0"/>
              <a:t>the pressure and decrease the temperature</a:t>
            </a:r>
          </a:p>
          <a:p>
            <a:pPr marL="914400" lvl="1" indent="-514350">
              <a:buClr>
                <a:srgbClr val="002060"/>
              </a:buClr>
              <a:buFont typeface="+mj-lt"/>
              <a:buAutoNum type="alphaUcPeriod"/>
            </a:pPr>
            <a:r>
              <a:rPr lang="en-US" sz="2800" dirty="0" smtClean="0"/>
              <a:t>Increase </a:t>
            </a:r>
            <a:r>
              <a:rPr lang="en-US" sz="2800" dirty="0"/>
              <a:t>the surface area and increase the temperature</a:t>
            </a:r>
          </a:p>
          <a:p>
            <a:pPr marL="914400" lvl="1" indent="-514350">
              <a:buClr>
                <a:srgbClr val="002060"/>
              </a:buClr>
              <a:buFont typeface="+mj-lt"/>
              <a:buAutoNum type="alphaUcPeriod"/>
            </a:pPr>
            <a:r>
              <a:rPr lang="en-US" sz="2800" dirty="0" smtClean="0"/>
              <a:t>Decrease </a:t>
            </a:r>
            <a:r>
              <a:rPr lang="en-US" sz="2800" dirty="0"/>
              <a:t>the pressure and increase the surface area</a:t>
            </a:r>
          </a:p>
          <a:p>
            <a:pPr marL="914400" lvl="1" indent="-514350">
              <a:buClr>
                <a:srgbClr val="002060"/>
              </a:buClr>
              <a:buFont typeface="+mj-lt"/>
              <a:buAutoNum type="alphaUcPeriod"/>
            </a:pPr>
            <a:r>
              <a:rPr lang="en-US" sz="2800" dirty="0" smtClean="0"/>
              <a:t>Increase </a:t>
            </a:r>
            <a:r>
              <a:rPr lang="en-US" sz="2800" dirty="0"/>
              <a:t>the pressure and decrease the temperature</a:t>
            </a:r>
          </a:p>
          <a:p>
            <a:pPr marL="914400" lvl="1" indent="-514350">
              <a:buClr>
                <a:srgbClr val="002060"/>
              </a:buClr>
              <a:buFont typeface="+mj-lt"/>
              <a:buAutoNum type="alphaUcPeriod"/>
            </a:pPr>
            <a:endParaRPr lang="en-US" sz="2800" dirty="0"/>
          </a:p>
        </p:txBody>
      </p:sp>
      <p:sp>
        <p:nvSpPr>
          <p:cNvPr id="2" name="Rectangle 1"/>
          <p:cNvSpPr/>
          <p:nvPr/>
        </p:nvSpPr>
        <p:spPr>
          <a:xfrm>
            <a:off x="942534" y="5528603"/>
            <a:ext cx="7596555" cy="984739"/>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5826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defRPr/>
            </a:pPr>
            <a:r>
              <a:rPr lang="en-US" dirty="0" smtClean="0">
                <a:solidFill>
                  <a:srgbClr val="002060"/>
                </a:solidFill>
              </a:rPr>
              <a:t>Guided Practice #3</a:t>
            </a:r>
          </a:p>
        </p:txBody>
      </p:sp>
      <p:sp>
        <p:nvSpPr>
          <p:cNvPr id="23555" name="Content Placeholder 2"/>
          <p:cNvSpPr>
            <a:spLocks noGrp="1"/>
          </p:cNvSpPr>
          <p:nvPr>
            <p:ph idx="1"/>
          </p:nvPr>
        </p:nvSpPr>
        <p:spPr>
          <a:xfrm>
            <a:off x="677334" y="1560087"/>
            <a:ext cx="8596668" cy="4953255"/>
          </a:xfrm>
        </p:spPr>
        <p:txBody>
          <a:bodyPr>
            <a:normAutofit/>
          </a:bodyPr>
          <a:lstStyle/>
          <a:p>
            <a:pPr marL="0" lvl="0" indent="0">
              <a:buNone/>
            </a:pPr>
            <a:r>
              <a:rPr lang="en-US" sz="3200" dirty="0" smtClean="0"/>
              <a:t>Which </a:t>
            </a:r>
            <a:r>
              <a:rPr lang="en-US" sz="3200" dirty="0"/>
              <a:t>of the following will result in a medicine tablet dissolving fastest in 500 mL of water</a:t>
            </a:r>
            <a:r>
              <a:rPr lang="en-US" sz="3200" dirty="0" smtClean="0"/>
              <a:t>?</a:t>
            </a:r>
          </a:p>
          <a:p>
            <a:pPr marL="0" lvl="0" indent="0">
              <a:buNone/>
            </a:pPr>
            <a:endParaRPr lang="en-US" sz="1050" dirty="0"/>
          </a:p>
          <a:p>
            <a:pPr marL="914400" lvl="1" indent="-514350">
              <a:buClr>
                <a:srgbClr val="002060"/>
              </a:buClr>
              <a:buFont typeface="+mj-lt"/>
              <a:buAutoNum type="alphaUcPeriod"/>
            </a:pPr>
            <a:r>
              <a:rPr lang="en-US" sz="2800" dirty="0" smtClean="0"/>
              <a:t>Increasing </a:t>
            </a:r>
            <a:r>
              <a:rPr lang="en-US" sz="2800" dirty="0"/>
              <a:t>the volume of the water.</a:t>
            </a:r>
          </a:p>
          <a:p>
            <a:pPr marL="914400" lvl="1" indent="-514350">
              <a:buClr>
                <a:srgbClr val="002060"/>
              </a:buClr>
              <a:buFont typeface="+mj-lt"/>
              <a:buAutoNum type="alphaUcPeriod"/>
            </a:pPr>
            <a:r>
              <a:rPr lang="en-US" sz="2800" dirty="0" smtClean="0"/>
              <a:t>Lowering </a:t>
            </a:r>
            <a:r>
              <a:rPr lang="en-US" sz="2800" dirty="0"/>
              <a:t>the temperature of the water.</a:t>
            </a:r>
          </a:p>
          <a:p>
            <a:pPr marL="914400" lvl="1" indent="-514350">
              <a:buClr>
                <a:srgbClr val="002060"/>
              </a:buClr>
              <a:buFont typeface="+mj-lt"/>
              <a:buAutoNum type="alphaUcPeriod"/>
            </a:pPr>
            <a:r>
              <a:rPr lang="en-US" sz="2800" dirty="0" smtClean="0"/>
              <a:t>Crushing </a:t>
            </a:r>
            <a:r>
              <a:rPr lang="en-US" sz="2800" dirty="0"/>
              <a:t>the tablet before adding it to the </a:t>
            </a:r>
            <a:r>
              <a:rPr lang="en-US" sz="2800" dirty="0" smtClean="0"/>
              <a:t>water</a:t>
            </a:r>
            <a:r>
              <a:rPr lang="en-US" sz="2800" dirty="0"/>
              <a:t>.</a:t>
            </a:r>
          </a:p>
          <a:p>
            <a:pPr marL="914400" lvl="1" indent="-514350">
              <a:buClr>
                <a:srgbClr val="002060"/>
              </a:buClr>
              <a:buFont typeface="+mj-lt"/>
              <a:buAutoNum type="alphaUcPeriod"/>
            </a:pPr>
            <a:r>
              <a:rPr lang="en-US" sz="2800" dirty="0" smtClean="0"/>
              <a:t>Adding </a:t>
            </a:r>
            <a:r>
              <a:rPr lang="en-US" sz="2800" dirty="0"/>
              <a:t>the untouched tablet to the water without stirring</a:t>
            </a:r>
          </a:p>
          <a:p>
            <a:pPr marL="914400" lvl="1" indent="-514350">
              <a:buClr>
                <a:srgbClr val="002060"/>
              </a:buClr>
              <a:buFont typeface="+mj-lt"/>
              <a:buAutoNum type="alphaUcPeriod"/>
            </a:pPr>
            <a:endParaRPr lang="en-US" sz="2800" dirty="0"/>
          </a:p>
        </p:txBody>
      </p:sp>
      <p:sp>
        <p:nvSpPr>
          <p:cNvPr id="2" name="Rectangle 1"/>
          <p:cNvSpPr/>
          <p:nvPr/>
        </p:nvSpPr>
        <p:spPr>
          <a:xfrm>
            <a:off x="801857" y="4529797"/>
            <a:ext cx="8173331" cy="984738"/>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8739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42762" y="101444"/>
            <a:ext cx="8596668" cy="1320800"/>
          </a:xfrm>
        </p:spPr>
        <p:txBody>
          <a:bodyPr/>
          <a:lstStyle/>
          <a:p>
            <a:pPr>
              <a:defRPr/>
            </a:pPr>
            <a:r>
              <a:rPr lang="en-US" dirty="0" smtClean="0">
                <a:solidFill>
                  <a:srgbClr val="002060"/>
                </a:solidFill>
              </a:rPr>
              <a:t>Guided Practice #4</a:t>
            </a:r>
          </a:p>
        </p:txBody>
      </p:sp>
      <p:sp>
        <p:nvSpPr>
          <p:cNvPr id="23555" name="Content Placeholder 2"/>
          <p:cNvSpPr>
            <a:spLocks noGrp="1"/>
          </p:cNvSpPr>
          <p:nvPr>
            <p:ph idx="1"/>
          </p:nvPr>
        </p:nvSpPr>
        <p:spPr>
          <a:xfrm>
            <a:off x="142760" y="3551514"/>
            <a:ext cx="10900377" cy="3144708"/>
          </a:xfrm>
        </p:spPr>
        <p:txBody>
          <a:bodyPr>
            <a:noAutofit/>
          </a:bodyPr>
          <a:lstStyle/>
          <a:p>
            <a:pPr marL="0" lvl="0" indent="0">
              <a:buNone/>
            </a:pPr>
            <a:r>
              <a:rPr lang="en-US" sz="2400" dirty="0"/>
              <a:t>Using the solubility graph, which effect does temperature have on the solubility of KNO</a:t>
            </a:r>
            <a:r>
              <a:rPr lang="en-US" sz="2400" baseline="-25000" dirty="0"/>
              <a:t>3</a:t>
            </a:r>
            <a:r>
              <a:rPr lang="en-US" sz="2400" dirty="0"/>
              <a:t>? </a:t>
            </a:r>
          </a:p>
          <a:p>
            <a:pPr marL="914400" lvl="1" indent="-514350">
              <a:buClr>
                <a:srgbClr val="002060"/>
              </a:buClr>
              <a:buFont typeface="+mj-lt"/>
              <a:buAutoNum type="alphaUcPeriod"/>
            </a:pPr>
            <a:r>
              <a:rPr lang="en-US" sz="2400" dirty="0" smtClean="0"/>
              <a:t>As </a:t>
            </a:r>
            <a:r>
              <a:rPr lang="en-US" sz="2400" dirty="0"/>
              <a:t>the temperature increases, the solubility of KNO</a:t>
            </a:r>
            <a:r>
              <a:rPr lang="en-US" sz="2400" baseline="-25000" dirty="0"/>
              <a:t>3</a:t>
            </a:r>
            <a:r>
              <a:rPr lang="en-US" sz="2400" dirty="0"/>
              <a:t> increases.</a:t>
            </a:r>
          </a:p>
          <a:p>
            <a:pPr marL="914400" lvl="1" indent="-514350">
              <a:buClr>
                <a:srgbClr val="002060"/>
              </a:buClr>
              <a:buFont typeface="+mj-lt"/>
              <a:buAutoNum type="alphaUcPeriod"/>
            </a:pPr>
            <a:r>
              <a:rPr lang="en-US" sz="2400" dirty="0"/>
              <a:t>As the temperature increases, the solubility of KNO</a:t>
            </a:r>
            <a:r>
              <a:rPr lang="en-US" sz="2400" baseline="-25000" dirty="0"/>
              <a:t>3</a:t>
            </a:r>
            <a:r>
              <a:rPr lang="en-US" sz="2400" dirty="0"/>
              <a:t> decreases.</a:t>
            </a:r>
          </a:p>
          <a:p>
            <a:pPr marL="914400" lvl="1" indent="-514350">
              <a:buClr>
                <a:srgbClr val="002060"/>
              </a:buClr>
              <a:buFont typeface="+mj-lt"/>
              <a:buAutoNum type="alphaUcPeriod"/>
            </a:pPr>
            <a:r>
              <a:rPr lang="en-US" sz="2400" dirty="0"/>
              <a:t>As the temperature decreases, the solubility of KNO</a:t>
            </a:r>
            <a:r>
              <a:rPr lang="en-US" sz="2400" baseline="-25000" dirty="0"/>
              <a:t>3</a:t>
            </a:r>
            <a:r>
              <a:rPr lang="en-US" sz="2400" dirty="0"/>
              <a:t> increases.</a:t>
            </a:r>
          </a:p>
          <a:p>
            <a:pPr marL="914400" lvl="1" indent="-514350">
              <a:buClr>
                <a:srgbClr val="002060"/>
              </a:buClr>
              <a:buFont typeface="+mj-lt"/>
              <a:buAutoNum type="alphaUcPeriod"/>
            </a:pPr>
            <a:r>
              <a:rPr lang="en-US" sz="2400" dirty="0"/>
              <a:t>As the temperature stays constant, the solubility of KNO</a:t>
            </a:r>
            <a:r>
              <a:rPr lang="en-US" sz="2400" baseline="-25000" dirty="0"/>
              <a:t>3</a:t>
            </a:r>
            <a:r>
              <a:rPr lang="en-US" sz="2400" dirty="0"/>
              <a:t> increases.</a:t>
            </a:r>
          </a:p>
          <a:p>
            <a:pPr marL="914400" lvl="1" indent="-514350">
              <a:buClr>
                <a:srgbClr val="002060"/>
              </a:buClr>
              <a:buFont typeface="+mj-lt"/>
              <a:buAutoNum type="alphaUcPeriod"/>
            </a:pPr>
            <a:endParaRPr lang="en-US" sz="2400" dirty="0">
              <a:solidFill>
                <a:schemeClr val="tx1"/>
              </a:solidFill>
            </a:endParaRPr>
          </a:p>
        </p:txBody>
      </p:sp>
      <p:sp>
        <p:nvSpPr>
          <p:cNvPr id="2" name="Rectangle 1"/>
          <p:cNvSpPr/>
          <p:nvPr/>
        </p:nvSpPr>
        <p:spPr>
          <a:xfrm>
            <a:off x="403339" y="4417255"/>
            <a:ext cx="9612858" cy="495597"/>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descr="3180642_AR2.gif"/>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7654972" y="172774"/>
            <a:ext cx="4244145" cy="3268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142762" y="763757"/>
            <a:ext cx="7432367" cy="2677656"/>
          </a:xfrm>
          <a:prstGeom prst="rect">
            <a:avLst/>
          </a:prstGeom>
        </p:spPr>
        <p:txBody>
          <a:bodyPr wrap="square">
            <a:spAutoFit/>
          </a:bodyPr>
          <a:lstStyle/>
          <a:p>
            <a:pPr lvl="0"/>
            <a:r>
              <a:rPr lang="en-US" sz="2400" dirty="0">
                <a:solidFill>
                  <a:schemeClr val="tx1">
                    <a:lumMod val="75000"/>
                    <a:lumOff val="25000"/>
                  </a:schemeClr>
                </a:solidFill>
              </a:rPr>
              <a:t>Students in a science class were given various samples of potassium nitrate, KNO</a:t>
            </a:r>
            <a:r>
              <a:rPr lang="en-US" sz="2400" baseline="-25000" dirty="0">
                <a:solidFill>
                  <a:schemeClr val="tx1">
                    <a:lumMod val="75000"/>
                    <a:lumOff val="25000"/>
                  </a:schemeClr>
                </a:solidFill>
              </a:rPr>
              <a:t>3</a:t>
            </a:r>
            <a:r>
              <a:rPr lang="en-US" sz="2400" dirty="0">
                <a:solidFill>
                  <a:schemeClr val="tx1">
                    <a:lumMod val="75000"/>
                    <a:lumOff val="25000"/>
                  </a:schemeClr>
                </a:solidFill>
              </a:rPr>
              <a:t>. The students added the samples to 20 milliliters of water. The water was heated until all of the salt dissolved. The solution was cooled, and the temperature at which the solid appeared was recorded. A solubility graph is shown:</a:t>
            </a:r>
          </a:p>
        </p:txBody>
      </p:sp>
    </p:spTree>
    <p:extLst>
      <p:ext uri="{BB962C8B-B14F-4D97-AF65-F5344CB8AC3E}">
        <p14:creationId xmlns:p14="http://schemas.microsoft.com/office/powerpoint/2010/main" val="500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satMod val="130000"/>
                  </a:schemeClr>
                </a:solidFill>
              </a:rPr>
              <a:t>Independent Practice</a:t>
            </a:r>
            <a:endParaRPr lang="en-US" dirty="0">
              <a:solidFill>
                <a:schemeClr val="tx2">
                  <a:satMod val="130000"/>
                </a:schemeClr>
              </a:solidFill>
            </a:endParaRPr>
          </a:p>
        </p:txBody>
      </p:sp>
      <p:sp>
        <p:nvSpPr>
          <p:cNvPr id="18435" name="Content Placeholder 2"/>
          <p:cNvSpPr>
            <a:spLocks noGrp="1"/>
          </p:cNvSpPr>
          <p:nvPr>
            <p:ph idx="1"/>
          </p:nvPr>
        </p:nvSpPr>
        <p:spPr>
          <a:xfrm>
            <a:off x="677334" y="1815353"/>
            <a:ext cx="8934450" cy="4800600"/>
          </a:xfrm>
        </p:spPr>
        <p:txBody>
          <a:bodyPr/>
          <a:lstStyle/>
          <a:p>
            <a:pPr marL="53975" indent="-53975" eaLnBrk="1" hangingPunct="1">
              <a:buFont typeface="Wingdings 2" panose="05020102010507070707" pitchFamily="18" charset="2"/>
              <a:buNone/>
            </a:pPr>
            <a:r>
              <a:rPr lang="en-US" sz="3600" dirty="0" smtClean="0"/>
              <a:t>Take some time to practice applying your knowledge of solubility factors</a:t>
            </a:r>
            <a:endParaRPr lang="en-US" sz="3600" dirty="0"/>
          </a:p>
        </p:txBody>
      </p:sp>
      <p:sp>
        <p:nvSpPr>
          <p:cNvPr id="4" name="Rounded Rectangle 3"/>
          <p:cNvSpPr/>
          <p:nvPr/>
        </p:nvSpPr>
        <p:spPr>
          <a:xfrm>
            <a:off x="1669311" y="4566024"/>
            <a:ext cx="32004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2060"/>
                </a:solidFill>
              </a:rPr>
              <a:t>Practice makes Perfect</a:t>
            </a:r>
          </a:p>
        </p:txBody>
      </p:sp>
      <p:sp>
        <p:nvSpPr>
          <p:cNvPr id="5" name="Isosceles Triangle 4"/>
          <p:cNvSpPr/>
          <p:nvPr/>
        </p:nvSpPr>
        <p:spPr>
          <a:xfrm>
            <a:off x="7196052" y="3136153"/>
            <a:ext cx="2362200" cy="266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solidFill>
                  <a:srgbClr val="002060"/>
                </a:solidFill>
              </a:rPr>
              <a:t>85%</a:t>
            </a:r>
          </a:p>
        </p:txBody>
      </p:sp>
    </p:spTree>
    <p:extLst>
      <p:ext uri="{BB962C8B-B14F-4D97-AF65-F5344CB8AC3E}">
        <p14:creationId xmlns:p14="http://schemas.microsoft.com/office/powerpoint/2010/main" val="44540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20" y="1017589"/>
            <a:ext cx="3002924" cy="1143000"/>
          </a:xfrm>
        </p:spPr>
        <p:txBody>
          <a:bodyPr/>
          <a:lstStyle/>
          <a:p>
            <a:pPr>
              <a:defRPr/>
            </a:pPr>
            <a:r>
              <a:rPr lang="en-US" dirty="0" smtClean="0">
                <a:solidFill>
                  <a:srgbClr val="002060"/>
                </a:solidFill>
              </a:rPr>
              <a:t>Closing</a:t>
            </a:r>
            <a:endParaRPr lang="en-US" dirty="0">
              <a:solidFill>
                <a:srgbClr val="002060"/>
              </a:solidFill>
            </a:endParaRPr>
          </a:p>
        </p:txBody>
      </p:sp>
      <p:sp>
        <p:nvSpPr>
          <p:cNvPr id="3" name="Content Placeholder 2"/>
          <p:cNvSpPr>
            <a:spLocks noGrp="1"/>
          </p:cNvSpPr>
          <p:nvPr>
            <p:ph idx="1"/>
          </p:nvPr>
        </p:nvSpPr>
        <p:spPr/>
        <p:txBody>
          <a:bodyPr/>
          <a:lstStyle/>
          <a:p>
            <a:r>
              <a:rPr lang="en-US" sz="2800" dirty="0"/>
              <a:t>What factors affect </a:t>
            </a:r>
            <a:r>
              <a:rPr lang="en-US" sz="2800" dirty="0" smtClean="0"/>
              <a:t>the solubility </a:t>
            </a:r>
            <a:r>
              <a:rPr lang="en-US" sz="2800" dirty="0"/>
              <a:t>of both </a:t>
            </a:r>
            <a:r>
              <a:rPr lang="en-US" sz="2800" dirty="0" smtClean="0"/>
              <a:t>gases </a:t>
            </a:r>
            <a:r>
              <a:rPr lang="en-US" sz="2800" dirty="0"/>
              <a:t>and </a:t>
            </a:r>
            <a:r>
              <a:rPr lang="en-US" sz="2800" dirty="0" smtClean="0"/>
              <a:t>solids? How </a:t>
            </a:r>
            <a:r>
              <a:rPr lang="en-US" sz="2800" dirty="0"/>
              <a:t>do they affect the solubility of </a:t>
            </a:r>
            <a:r>
              <a:rPr lang="en-US" sz="2800" dirty="0" smtClean="0"/>
              <a:t>gases </a:t>
            </a:r>
            <a:r>
              <a:rPr lang="en-US" sz="2800" dirty="0"/>
              <a:t>and </a:t>
            </a:r>
            <a:r>
              <a:rPr lang="en-US" sz="2800" dirty="0" smtClean="0"/>
              <a:t>solids? </a:t>
            </a:r>
          </a:p>
          <a:p>
            <a:endParaRPr lang="en-US" sz="2800" dirty="0" smtClean="0"/>
          </a:p>
          <a:p>
            <a:r>
              <a:rPr lang="en-US" sz="2800" dirty="0" smtClean="0"/>
              <a:t>Which </a:t>
            </a:r>
            <a:r>
              <a:rPr lang="en-US" sz="2800" dirty="0"/>
              <a:t>factors affect just gases and how? </a:t>
            </a:r>
            <a:endParaRPr lang="en-US" sz="2800" dirty="0" smtClean="0"/>
          </a:p>
          <a:p>
            <a:endParaRPr lang="en-US" sz="2800" dirty="0"/>
          </a:p>
          <a:p>
            <a:r>
              <a:rPr lang="en-US" sz="2800" dirty="0" smtClean="0"/>
              <a:t>Which </a:t>
            </a:r>
            <a:r>
              <a:rPr lang="en-US" sz="2800" dirty="0"/>
              <a:t>factors affect just solids and how?</a:t>
            </a:r>
          </a:p>
        </p:txBody>
      </p:sp>
    </p:spTree>
    <p:extLst>
      <p:ext uri="{BB962C8B-B14F-4D97-AF65-F5344CB8AC3E}">
        <p14:creationId xmlns:p14="http://schemas.microsoft.com/office/powerpoint/2010/main" val="909186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10" y="154285"/>
            <a:ext cx="8596668" cy="1320800"/>
          </a:xfrm>
        </p:spPr>
        <p:txBody>
          <a:bodyPr/>
          <a:lstStyle/>
          <a:p>
            <a:r>
              <a:rPr lang="en-US" dirty="0" smtClean="0">
                <a:solidFill>
                  <a:srgbClr val="002060"/>
                </a:solidFill>
              </a:rPr>
              <a:t>Warm Up: </a:t>
            </a:r>
            <a:r>
              <a:rPr lang="en-US" dirty="0">
                <a:solidFill>
                  <a:srgbClr val="002060"/>
                </a:solidFill>
              </a:rPr>
              <a:t>4</a:t>
            </a:r>
            <a:r>
              <a:rPr lang="en-US" dirty="0" smtClean="0">
                <a:solidFill>
                  <a:srgbClr val="002060"/>
                </a:solidFill>
              </a:rPr>
              <a:t> Minutes</a:t>
            </a:r>
            <a:endParaRPr lang="en-US" dirty="0">
              <a:solidFill>
                <a:srgbClr val="002060"/>
              </a:solidFill>
            </a:endParaRPr>
          </a:p>
        </p:txBody>
      </p:sp>
      <p:sp>
        <p:nvSpPr>
          <p:cNvPr id="7" name="Title 1"/>
          <p:cNvSpPr txBox="1">
            <a:spLocks/>
          </p:cNvSpPr>
          <p:nvPr/>
        </p:nvSpPr>
        <p:spPr>
          <a:xfrm>
            <a:off x="380487" y="1584045"/>
            <a:ext cx="6314960" cy="74578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You should be working SILENTLY</a:t>
            </a:r>
          </a:p>
        </p:txBody>
      </p:sp>
      <p:sp>
        <p:nvSpPr>
          <p:cNvPr id="8" name="Title 1"/>
          <p:cNvSpPr txBox="1">
            <a:spLocks/>
          </p:cNvSpPr>
          <p:nvPr/>
        </p:nvSpPr>
        <p:spPr>
          <a:xfrm>
            <a:off x="380487" y="909392"/>
            <a:ext cx="5671016" cy="745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Stay in your own seat</a:t>
            </a:r>
          </a:p>
        </p:txBody>
      </p:sp>
      <p:sp>
        <p:nvSpPr>
          <p:cNvPr id="10" name="TextBox 9"/>
          <p:cNvSpPr txBox="1"/>
          <p:nvPr/>
        </p:nvSpPr>
        <p:spPr>
          <a:xfrm>
            <a:off x="328057" y="2187799"/>
            <a:ext cx="9882048" cy="1815882"/>
          </a:xfrm>
          <a:prstGeom prst="rect">
            <a:avLst/>
          </a:prstGeom>
          <a:noFill/>
        </p:spPr>
        <p:txBody>
          <a:bodyPr wrap="square" rtlCol="0">
            <a:spAutoFit/>
          </a:bodyPr>
          <a:lstStyle/>
          <a:p>
            <a:r>
              <a:rPr lang="en-US" sz="2800" dirty="0"/>
              <a:t>Two solutions of solid Potassium Chlorate (KClO</a:t>
            </a:r>
            <a:r>
              <a:rPr lang="en-US" sz="2800" baseline="-25000" dirty="0"/>
              <a:t>3</a:t>
            </a:r>
            <a:r>
              <a:rPr lang="en-US" sz="2800" dirty="0"/>
              <a:t>) are made.  One is at 75ºC, the other at 25 ºC.  Which solution would you expect to dissolve the solute faster?  Why?</a:t>
            </a:r>
          </a:p>
          <a:p>
            <a:endParaRPr lang="en-US" sz="2800" dirty="0">
              <a:solidFill>
                <a:prstClr val="black"/>
              </a:solidFill>
            </a:endParaRPr>
          </a:p>
        </p:txBody>
      </p:sp>
      <p:sp>
        <p:nvSpPr>
          <p:cNvPr id="11" name="Rounded Rectangle 10"/>
          <p:cNvSpPr/>
          <p:nvPr/>
        </p:nvSpPr>
        <p:spPr>
          <a:xfrm>
            <a:off x="8018111" y="323428"/>
            <a:ext cx="3557789" cy="1507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rPr>
              <a:t>Write the Learning Target</a:t>
            </a:r>
          </a:p>
        </p:txBody>
      </p:sp>
    </p:spTree>
    <p:extLst>
      <p:ext uri="{BB962C8B-B14F-4D97-AF65-F5344CB8AC3E}">
        <p14:creationId xmlns:p14="http://schemas.microsoft.com/office/powerpoint/2010/main" val="1520087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tx2">
                    <a:satMod val="130000"/>
                  </a:schemeClr>
                </a:solidFill>
              </a:rPr>
              <a:t>Agenda</a:t>
            </a:r>
            <a:endParaRPr lang="en-US" dirty="0">
              <a:solidFill>
                <a:schemeClr val="tx2">
                  <a:satMod val="130000"/>
                </a:schemeClr>
              </a:solidFill>
            </a:endParaRPr>
          </a:p>
        </p:txBody>
      </p:sp>
      <p:sp>
        <p:nvSpPr>
          <p:cNvPr id="57346" name="Content Placeholder 2"/>
          <p:cNvSpPr>
            <a:spLocks noGrp="1"/>
          </p:cNvSpPr>
          <p:nvPr>
            <p:ph idx="1"/>
          </p:nvPr>
        </p:nvSpPr>
        <p:spPr>
          <a:xfrm>
            <a:off x="577403" y="1103291"/>
            <a:ext cx="8229600" cy="4937125"/>
          </a:xfrm>
        </p:spPr>
        <p:txBody>
          <a:bodyPr>
            <a:normAutofit/>
          </a:bodyPr>
          <a:lstStyle/>
          <a:p>
            <a:pPr marL="0" indent="0" eaLnBrk="1" hangingPunct="1">
              <a:buNone/>
            </a:pPr>
            <a:endParaRPr lang="en-US" dirty="0" smtClean="0"/>
          </a:p>
          <a:p>
            <a:r>
              <a:rPr lang="en-US" sz="2800" dirty="0" smtClean="0"/>
              <a:t>Warm Up </a:t>
            </a:r>
            <a:r>
              <a:rPr lang="en-US" sz="2800" dirty="0" smtClean="0">
                <a:solidFill>
                  <a:srgbClr val="FF0000"/>
                </a:solidFill>
              </a:rPr>
              <a:t>[7 </a:t>
            </a:r>
            <a:r>
              <a:rPr lang="en-US" sz="2800" dirty="0">
                <a:solidFill>
                  <a:srgbClr val="FF0000"/>
                </a:solidFill>
              </a:rPr>
              <a:t>minutes]</a:t>
            </a:r>
          </a:p>
          <a:p>
            <a:r>
              <a:rPr lang="en-US" sz="2800" dirty="0" smtClean="0"/>
              <a:t>Gizmo Expectations </a:t>
            </a:r>
            <a:r>
              <a:rPr lang="en-US" sz="2800" dirty="0">
                <a:solidFill>
                  <a:srgbClr val="FF0000"/>
                </a:solidFill>
              </a:rPr>
              <a:t>[4 minutes]</a:t>
            </a:r>
          </a:p>
          <a:p>
            <a:r>
              <a:rPr lang="en-US" sz="2800" dirty="0" smtClean="0"/>
              <a:t>Solubility Factors Gizmo </a:t>
            </a:r>
            <a:r>
              <a:rPr lang="en-US" sz="2800" dirty="0" smtClean="0">
                <a:solidFill>
                  <a:srgbClr val="FF0000"/>
                </a:solidFill>
              </a:rPr>
              <a:t>[40 </a:t>
            </a:r>
            <a:r>
              <a:rPr lang="en-US" sz="2800" dirty="0">
                <a:solidFill>
                  <a:srgbClr val="FF0000"/>
                </a:solidFill>
              </a:rPr>
              <a:t>minutes]</a:t>
            </a:r>
          </a:p>
          <a:p>
            <a:r>
              <a:rPr lang="en-US" sz="2800" dirty="0" smtClean="0"/>
              <a:t>Closing</a:t>
            </a:r>
            <a:r>
              <a:rPr lang="en-US" dirty="0" smtClean="0">
                <a:solidFill>
                  <a:srgbClr val="FF0000"/>
                </a:solidFill>
              </a:rPr>
              <a:t> </a:t>
            </a:r>
            <a:r>
              <a:rPr lang="en-US" sz="2800" dirty="0" smtClean="0">
                <a:solidFill>
                  <a:srgbClr val="FF0000"/>
                </a:solidFill>
              </a:rPr>
              <a:t>[2 </a:t>
            </a:r>
            <a:r>
              <a:rPr lang="en-US" sz="2800" dirty="0">
                <a:solidFill>
                  <a:srgbClr val="FF0000"/>
                </a:solidFill>
              </a:rPr>
              <a:t>Minutes]</a:t>
            </a:r>
          </a:p>
        </p:txBody>
      </p:sp>
    </p:spTree>
    <p:extLst>
      <p:ext uri="{BB962C8B-B14F-4D97-AF65-F5344CB8AC3E}">
        <p14:creationId xmlns:p14="http://schemas.microsoft.com/office/powerpoint/2010/main" val="1220389325"/>
      </p:ext>
    </p:extLst>
  </p:cSld>
  <p:clrMapOvr>
    <a:masterClrMapping/>
  </p:clrMapOvr>
  <mc:AlternateContent xmlns:mc="http://schemas.openxmlformats.org/markup-compatibility/2006" xmlns:p14="http://schemas.microsoft.com/office/powerpoint/2010/main">
    <mc:Choice Requires="p14">
      <p:transition spd="slow" p14:dur="2000" advTm="11149"/>
    </mc:Choice>
    <mc:Fallback xmlns="">
      <p:transition spd="slow" advTm="1114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Announcement</a:t>
            </a:r>
            <a:endParaRPr lang="en-US" dirty="0">
              <a:solidFill>
                <a:srgbClr val="002060"/>
              </a:solidFill>
            </a:endParaRPr>
          </a:p>
        </p:txBody>
      </p:sp>
      <p:sp>
        <p:nvSpPr>
          <p:cNvPr id="3" name="Content Placeholder 2"/>
          <p:cNvSpPr>
            <a:spLocks noGrp="1"/>
          </p:cNvSpPr>
          <p:nvPr>
            <p:ph idx="1"/>
          </p:nvPr>
        </p:nvSpPr>
        <p:spPr>
          <a:xfrm>
            <a:off x="677334" y="1626016"/>
            <a:ext cx="8596668" cy="3880773"/>
          </a:xfrm>
        </p:spPr>
        <p:txBody>
          <a:bodyPr>
            <a:normAutofit/>
          </a:bodyPr>
          <a:lstStyle/>
          <a:p>
            <a:r>
              <a:rPr lang="en-US" sz="2800" dirty="0" smtClean="0"/>
              <a:t>Solutions Exam is on </a:t>
            </a:r>
            <a:r>
              <a:rPr lang="en-US" sz="2800" b="1" u="sng" dirty="0" smtClean="0"/>
              <a:t>Thursday</a:t>
            </a:r>
          </a:p>
          <a:p>
            <a:r>
              <a:rPr lang="en-US" sz="2800" dirty="0" smtClean="0"/>
              <a:t>Covers everything from Friday’s quiz as well as what we cover today</a:t>
            </a:r>
          </a:p>
          <a:p>
            <a:r>
              <a:rPr lang="en-US" sz="2800" dirty="0" smtClean="0"/>
              <a:t>~30 Questions Long</a:t>
            </a:r>
            <a:endParaRPr lang="en-US" sz="2800" dirty="0"/>
          </a:p>
        </p:txBody>
      </p:sp>
    </p:spTree>
    <p:extLst>
      <p:ext uri="{BB962C8B-B14F-4D97-AF65-F5344CB8AC3E}">
        <p14:creationId xmlns:p14="http://schemas.microsoft.com/office/powerpoint/2010/main" val="144982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Expectations</a:t>
            </a: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sz="2400" dirty="0" smtClean="0"/>
              <a:t>All students will remain in their seats at all times</a:t>
            </a:r>
          </a:p>
          <a:p>
            <a:r>
              <a:rPr lang="en-US" sz="2400" dirty="0" smtClean="0"/>
              <a:t>Students will work with their shoulder partner or independently</a:t>
            </a:r>
          </a:p>
          <a:p>
            <a:r>
              <a:rPr lang="en-US" sz="2400" dirty="0" smtClean="0"/>
              <a:t>Students will raise hand (not call out) if they need help</a:t>
            </a:r>
          </a:p>
          <a:p>
            <a:endParaRPr lang="en-US" sz="2400" dirty="0"/>
          </a:p>
        </p:txBody>
      </p:sp>
    </p:spTree>
    <p:extLst>
      <p:ext uri="{BB962C8B-B14F-4D97-AF65-F5344CB8AC3E}">
        <p14:creationId xmlns:p14="http://schemas.microsoft.com/office/powerpoint/2010/main" val="3926834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Warning!</a:t>
            </a:r>
            <a:endParaRPr lang="en-US" dirty="0">
              <a:solidFill>
                <a:srgbClr val="C00000"/>
              </a:solidFill>
            </a:endParaRPr>
          </a:p>
        </p:txBody>
      </p:sp>
      <p:sp>
        <p:nvSpPr>
          <p:cNvPr id="3" name="Content Placeholder 2"/>
          <p:cNvSpPr>
            <a:spLocks noGrp="1"/>
          </p:cNvSpPr>
          <p:nvPr>
            <p:ph idx="1"/>
          </p:nvPr>
        </p:nvSpPr>
        <p:spPr>
          <a:xfrm>
            <a:off x="677334" y="2202792"/>
            <a:ext cx="8596668" cy="3880773"/>
          </a:xfrm>
        </p:spPr>
        <p:txBody>
          <a:bodyPr>
            <a:normAutofit/>
          </a:bodyPr>
          <a:lstStyle/>
          <a:p>
            <a:pPr marL="0" indent="0" algn="ctr">
              <a:buNone/>
            </a:pPr>
            <a:r>
              <a:rPr lang="en-US" sz="2400" dirty="0" smtClean="0"/>
              <a:t>If any students are not following expectations, the entire class will stop the activity.  </a:t>
            </a:r>
            <a:endParaRPr lang="en-US" sz="2400" dirty="0"/>
          </a:p>
        </p:txBody>
      </p:sp>
    </p:spTree>
    <p:extLst>
      <p:ext uri="{BB962C8B-B14F-4D97-AF65-F5344CB8AC3E}">
        <p14:creationId xmlns:p14="http://schemas.microsoft.com/office/powerpoint/2010/main" val="3408750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1299"/>
            <a:ext cx="8596668" cy="1320800"/>
          </a:xfrm>
        </p:spPr>
        <p:txBody>
          <a:bodyPr/>
          <a:lstStyle/>
          <a:p>
            <a:r>
              <a:rPr lang="en-US" dirty="0" smtClean="0">
                <a:solidFill>
                  <a:srgbClr val="002060"/>
                </a:solidFill>
              </a:rPr>
              <a:t>Log in to Gizmo</a:t>
            </a:r>
            <a:endParaRPr lang="en-US" dirty="0">
              <a:solidFill>
                <a:srgbClr val="002060"/>
              </a:solidFill>
            </a:endParaRPr>
          </a:p>
        </p:txBody>
      </p:sp>
      <p:sp>
        <p:nvSpPr>
          <p:cNvPr id="3" name="Content Placeholder 2"/>
          <p:cNvSpPr>
            <a:spLocks noGrp="1"/>
          </p:cNvSpPr>
          <p:nvPr>
            <p:ph idx="1"/>
          </p:nvPr>
        </p:nvSpPr>
        <p:spPr>
          <a:xfrm>
            <a:off x="637976" y="1075386"/>
            <a:ext cx="8596668" cy="5782614"/>
          </a:xfrm>
        </p:spPr>
        <p:txBody>
          <a:bodyPr>
            <a:normAutofit/>
          </a:bodyPr>
          <a:lstStyle/>
          <a:p>
            <a:pPr marL="0" indent="0">
              <a:buNone/>
            </a:pPr>
            <a:r>
              <a:rPr lang="en-US" sz="4000" dirty="0" smtClean="0"/>
              <a:t>Go to </a:t>
            </a:r>
            <a:r>
              <a:rPr lang="en-US" sz="4000" dirty="0" smtClean="0">
                <a:solidFill>
                  <a:srgbClr val="C00000"/>
                </a:solidFill>
              </a:rPr>
              <a:t>explorelearning.com</a:t>
            </a:r>
          </a:p>
          <a:p>
            <a:pPr marL="0" indent="0">
              <a:buNone/>
            </a:pPr>
            <a:r>
              <a:rPr lang="en-US" sz="4000" dirty="0" smtClean="0"/>
              <a:t>Login to your account</a:t>
            </a:r>
          </a:p>
          <a:p>
            <a:pPr marL="0" indent="0">
              <a:buNone/>
            </a:pPr>
            <a:endParaRPr lang="en-US" sz="4000" dirty="0" smtClean="0"/>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a:p>
        </p:txBody>
      </p:sp>
      <p:pic>
        <p:nvPicPr>
          <p:cNvPr id="6" name="Picture 5"/>
          <p:cNvPicPr>
            <a:picLocks noChangeAspect="1"/>
          </p:cNvPicPr>
          <p:nvPr/>
        </p:nvPicPr>
        <p:blipFill rotWithShape="1">
          <a:blip r:embed="rId2"/>
          <a:srcRect l="37670" t="17380" r="17686" b="63760"/>
          <a:stretch/>
        </p:blipFill>
        <p:spPr>
          <a:xfrm>
            <a:off x="637976" y="2759242"/>
            <a:ext cx="10806810" cy="2566736"/>
          </a:xfrm>
          <a:prstGeom prst="rect">
            <a:avLst/>
          </a:prstGeom>
        </p:spPr>
      </p:pic>
      <p:cxnSp>
        <p:nvCxnSpPr>
          <p:cNvPr id="10" name="Straight Arrow Connector 9"/>
          <p:cNvCxnSpPr/>
          <p:nvPr/>
        </p:nvCxnSpPr>
        <p:spPr>
          <a:xfrm>
            <a:off x="5743074" y="2245895"/>
            <a:ext cx="4940968" cy="67376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434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Begin Gizmo</a:t>
            </a:r>
            <a:endParaRPr lang="en-US" dirty="0">
              <a:solidFill>
                <a:srgbClr val="002060"/>
              </a:solidFill>
            </a:endParaRPr>
          </a:p>
        </p:txBody>
      </p:sp>
      <p:sp>
        <p:nvSpPr>
          <p:cNvPr id="3" name="Content Placeholder 2"/>
          <p:cNvSpPr>
            <a:spLocks noGrp="1"/>
          </p:cNvSpPr>
          <p:nvPr>
            <p:ph idx="1"/>
          </p:nvPr>
        </p:nvSpPr>
        <p:spPr>
          <a:xfrm>
            <a:off x="677334" y="1490888"/>
            <a:ext cx="8596668" cy="3880773"/>
          </a:xfrm>
        </p:spPr>
        <p:txBody>
          <a:bodyPr>
            <a:normAutofit/>
          </a:bodyPr>
          <a:lstStyle/>
          <a:p>
            <a:r>
              <a:rPr lang="en-US" sz="2400" dirty="0" smtClean="0"/>
              <a:t>Once you are logged in, click “Launch Gizmo” button for Solubility and Temperature. </a:t>
            </a:r>
            <a:endParaRPr lang="en-US" sz="2400" dirty="0"/>
          </a:p>
        </p:txBody>
      </p:sp>
      <p:pic>
        <p:nvPicPr>
          <p:cNvPr id="6" name="Picture 5"/>
          <p:cNvPicPr>
            <a:picLocks noChangeAspect="1"/>
          </p:cNvPicPr>
          <p:nvPr/>
        </p:nvPicPr>
        <p:blipFill rotWithShape="1">
          <a:blip r:embed="rId2"/>
          <a:srcRect l="14413" t="36879" r="38769" b="27757"/>
          <a:stretch/>
        </p:blipFill>
        <p:spPr>
          <a:xfrm>
            <a:off x="551328" y="2240571"/>
            <a:ext cx="9764570" cy="4146782"/>
          </a:xfrm>
          <a:prstGeom prst="rect">
            <a:avLst/>
          </a:prstGeom>
        </p:spPr>
      </p:pic>
      <p:cxnSp>
        <p:nvCxnSpPr>
          <p:cNvPr id="5" name="Straight Arrow Connector 4"/>
          <p:cNvCxnSpPr/>
          <p:nvPr/>
        </p:nvCxnSpPr>
        <p:spPr>
          <a:xfrm flipH="1">
            <a:off x="4867835" y="1930400"/>
            <a:ext cx="2915946" cy="386528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5670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satMod val="130000"/>
                  </a:schemeClr>
                </a:solidFill>
              </a:rPr>
              <a:t>Independent Practice</a:t>
            </a:r>
            <a:endParaRPr lang="en-US" dirty="0">
              <a:solidFill>
                <a:schemeClr val="tx2">
                  <a:satMod val="130000"/>
                </a:schemeClr>
              </a:solidFill>
            </a:endParaRPr>
          </a:p>
        </p:txBody>
      </p:sp>
      <p:sp>
        <p:nvSpPr>
          <p:cNvPr id="18435" name="Content Placeholder 2"/>
          <p:cNvSpPr>
            <a:spLocks noGrp="1"/>
          </p:cNvSpPr>
          <p:nvPr>
            <p:ph idx="1"/>
          </p:nvPr>
        </p:nvSpPr>
        <p:spPr>
          <a:xfrm>
            <a:off x="677334" y="1815353"/>
            <a:ext cx="8934450" cy="4800600"/>
          </a:xfrm>
        </p:spPr>
        <p:txBody>
          <a:bodyPr/>
          <a:lstStyle/>
          <a:p>
            <a:pPr marL="53975" indent="-53975" eaLnBrk="1" hangingPunct="1">
              <a:buFont typeface="Wingdings 2" panose="05020102010507070707" pitchFamily="18" charset="2"/>
              <a:buNone/>
            </a:pPr>
            <a:r>
              <a:rPr lang="en-US" sz="3600" dirty="0" smtClean="0"/>
              <a:t>Finish the gizmo questions</a:t>
            </a:r>
            <a:endParaRPr lang="en-US" sz="3600" dirty="0"/>
          </a:p>
        </p:txBody>
      </p:sp>
      <p:sp>
        <p:nvSpPr>
          <p:cNvPr id="4" name="Rounded Rectangle 3"/>
          <p:cNvSpPr/>
          <p:nvPr/>
        </p:nvSpPr>
        <p:spPr>
          <a:xfrm>
            <a:off x="1669311" y="4566024"/>
            <a:ext cx="32004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2060"/>
                </a:solidFill>
              </a:rPr>
              <a:t>Practice makes Perfect</a:t>
            </a:r>
          </a:p>
        </p:txBody>
      </p:sp>
      <p:sp>
        <p:nvSpPr>
          <p:cNvPr id="5" name="Isosceles Triangle 4"/>
          <p:cNvSpPr/>
          <p:nvPr/>
        </p:nvSpPr>
        <p:spPr>
          <a:xfrm>
            <a:off x="7196052" y="3136153"/>
            <a:ext cx="2362200" cy="266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solidFill>
                  <a:srgbClr val="002060"/>
                </a:solidFill>
              </a:rPr>
              <a:t>85%</a:t>
            </a:r>
          </a:p>
        </p:txBody>
      </p:sp>
    </p:spTree>
    <p:extLst>
      <p:ext uri="{BB962C8B-B14F-4D97-AF65-F5344CB8AC3E}">
        <p14:creationId xmlns:p14="http://schemas.microsoft.com/office/powerpoint/2010/main" val="3051204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20" y="1017589"/>
            <a:ext cx="3002924" cy="1143000"/>
          </a:xfrm>
        </p:spPr>
        <p:txBody>
          <a:bodyPr/>
          <a:lstStyle/>
          <a:p>
            <a:pPr>
              <a:defRPr/>
            </a:pPr>
            <a:r>
              <a:rPr lang="en-US" dirty="0" smtClean="0">
                <a:solidFill>
                  <a:srgbClr val="002060"/>
                </a:solidFill>
              </a:rPr>
              <a:t>Closing</a:t>
            </a:r>
            <a:endParaRPr lang="en-US" dirty="0">
              <a:solidFill>
                <a:srgbClr val="002060"/>
              </a:solidFill>
            </a:endParaRPr>
          </a:p>
        </p:txBody>
      </p:sp>
      <p:sp>
        <p:nvSpPr>
          <p:cNvPr id="3" name="Content Placeholder 2"/>
          <p:cNvSpPr>
            <a:spLocks noGrp="1"/>
          </p:cNvSpPr>
          <p:nvPr>
            <p:ph idx="1"/>
          </p:nvPr>
        </p:nvSpPr>
        <p:spPr/>
        <p:txBody>
          <a:bodyPr/>
          <a:lstStyle/>
          <a:p>
            <a:r>
              <a:rPr lang="en-US" sz="2800" dirty="0"/>
              <a:t>What factors affect </a:t>
            </a:r>
            <a:r>
              <a:rPr lang="en-US" sz="2800" dirty="0" smtClean="0"/>
              <a:t>the solubility </a:t>
            </a:r>
            <a:r>
              <a:rPr lang="en-US" sz="2800" dirty="0"/>
              <a:t>of both </a:t>
            </a:r>
            <a:r>
              <a:rPr lang="en-US" sz="2800" dirty="0" smtClean="0"/>
              <a:t>gases </a:t>
            </a:r>
            <a:r>
              <a:rPr lang="en-US" sz="2800" dirty="0"/>
              <a:t>and </a:t>
            </a:r>
            <a:r>
              <a:rPr lang="en-US" sz="2800" dirty="0" smtClean="0"/>
              <a:t>solids? How </a:t>
            </a:r>
            <a:r>
              <a:rPr lang="en-US" sz="2800" dirty="0"/>
              <a:t>do they affect the solubility of </a:t>
            </a:r>
            <a:r>
              <a:rPr lang="en-US" sz="2800" dirty="0" smtClean="0"/>
              <a:t>gases </a:t>
            </a:r>
            <a:r>
              <a:rPr lang="en-US" sz="2800" dirty="0"/>
              <a:t>and </a:t>
            </a:r>
            <a:r>
              <a:rPr lang="en-US" sz="2800" dirty="0" smtClean="0"/>
              <a:t>solids? </a:t>
            </a:r>
          </a:p>
          <a:p>
            <a:endParaRPr lang="en-US" sz="2800" dirty="0" smtClean="0"/>
          </a:p>
          <a:p>
            <a:r>
              <a:rPr lang="en-US" sz="2800" dirty="0" smtClean="0"/>
              <a:t>Which </a:t>
            </a:r>
            <a:r>
              <a:rPr lang="en-US" sz="2800" dirty="0"/>
              <a:t>factors affect just gases and how? </a:t>
            </a:r>
            <a:endParaRPr lang="en-US" sz="2800" dirty="0" smtClean="0"/>
          </a:p>
          <a:p>
            <a:endParaRPr lang="en-US" sz="2800" dirty="0"/>
          </a:p>
          <a:p>
            <a:r>
              <a:rPr lang="en-US" sz="2800" dirty="0" smtClean="0"/>
              <a:t>Which </a:t>
            </a:r>
            <a:r>
              <a:rPr lang="en-US" sz="2800" dirty="0"/>
              <a:t>factors affect just solids and how?</a:t>
            </a:r>
          </a:p>
        </p:txBody>
      </p:sp>
    </p:spTree>
    <p:extLst>
      <p:ext uri="{BB962C8B-B14F-4D97-AF65-F5344CB8AC3E}">
        <p14:creationId xmlns:p14="http://schemas.microsoft.com/office/powerpoint/2010/main" val="1898757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68278" y="466882"/>
            <a:ext cx="8610600" cy="1293028"/>
          </a:xfrm>
        </p:spPr>
        <p:txBody>
          <a:bodyPr/>
          <a:lstStyle/>
          <a:p>
            <a:r>
              <a:rPr lang="en-US" dirty="0" smtClean="0">
                <a:solidFill>
                  <a:srgbClr val="002060"/>
                </a:solidFill>
              </a:rPr>
              <a:t>Warm Up: 4 Minutes</a:t>
            </a:r>
            <a:endParaRPr lang="en-US" dirty="0">
              <a:solidFill>
                <a:srgbClr val="002060"/>
              </a:solidFill>
            </a:endParaRPr>
          </a:p>
        </p:txBody>
      </p:sp>
      <p:sp>
        <p:nvSpPr>
          <p:cNvPr id="7" name="Title 1"/>
          <p:cNvSpPr txBox="1">
            <a:spLocks/>
          </p:cNvSpPr>
          <p:nvPr/>
        </p:nvSpPr>
        <p:spPr>
          <a:xfrm>
            <a:off x="522155" y="1828541"/>
            <a:ext cx="6314960" cy="74578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You should be working </a:t>
            </a:r>
            <a:r>
              <a:rPr lang="en-US" sz="3300" b="1" u="sng" dirty="0" smtClean="0">
                <a:solidFill>
                  <a:srgbClr val="C00000"/>
                </a:solidFill>
              </a:rPr>
              <a:t>SILENTLY</a:t>
            </a:r>
          </a:p>
        </p:txBody>
      </p:sp>
      <p:sp>
        <p:nvSpPr>
          <p:cNvPr id="8" name="Title 1"/>
          <p:cNvSpPr txBox="1">
            <a:spLocks/>
          </p:cNvSpPr>
          <p:nvPr/>
        </p:nvSpPr>
        <p:spPr>
          <a:xfrm>
            <a:off x="522155" y="1270000"/>
            <a:ext cx="5671016" cy="745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Sit in your assigned seat</a:t>
            </a:r>
          </a:p>
        </p:txBody>
      </p:sp>
      <p:sp>
        <p:nvSpPr>
          <p:cNvPr id="9" name="TextBox 8"/>
          <p:cNvSpPr txBox="1"/>
          <p:nvPr/>
        </p:nvSpPr>
        <p:spPr>
          <a:xfrm>
            <a:off x="753835" y="2348272"/>
            <a:ext cx="11066929" cy="1569660"/>
          </a:xfrm>
          <a:prstGeom prst="rect">
            <a:avLst/>
          </a:prstGeom>
          <a:noFill/>
        </p:spPr>
        <p:txBody>
          <a:bodyPr wrap="square" rtlCol="0">
            <a:spAutoFit/>
          </a:bodyPr>
          <a:lstStyle/>
          <a:p>
            <a:r>
              <a:rPr lang="en-US" sz="3200" dirty="0" smtClean="0">
                <a:solidFill>
                  <a:prstClr val="black"/>
                </a:solidFill>
              </a:rPr>
              <a:t>Write whether each of the following actions is likely to increase (I) or decrease (D) the solubility of a solid or gas.</a:t>
            </a:r>
          </a:p>
          <a:p>
            <a:endParaRPr lang="en-US" sz="3200" dirty="0">
              <a:solidFill>
                <a:prstClr val="black"/>
              </a:solidFill>
            </a:endParaRPr>
          </a:p>
        </p:txBody>
      </p:sp>
      <p:sp>
        <p:nvSpPr>
          <p:cNvPr id="6" name="Rounded Rectangle 5"/>
          <p:cNvSpPr/>
          <p:nvPr/>
        </p:nvSpPr>
        <p:spPr>
          <a:xfrm>
            <a:off x="7908929" y="653685"/>
            <a:ext cx="3557789" cy="1507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rPr>
              <a:t>Write the Learning Target</a:t>
            </a:r>
          </a:p>
        </p:txBody>
      </p:sp>
      <p:graphicFrame>
        <p:nvGraphicFramePr>
          <p:cNvPr id="3" name="Table 2"/>
          <p:cNvGraphicFramePr>
            <a:graphicFrameLocks noGrp="1"/>
          </p:cNvGraphicFramePr>
          <p:nvPr>
            <p:extLst>
              <p:ext uri="{D42A27DB-BD31-4B8C-83A1-F6EECF244321}">
                <p14:modId xmlns:p14="http://schemas.microsoft.com/office/powerpoint/2010/main" val="941410621"/>
              </p:ext>
            </p:extLst>
          </p:nvPr>
        </p:nvGraphicFramePr>
        <p:xfrm>
          <a:off x="1722489" y="3509683"/>
          <a:ext cx="8127999" cy="2427442"/>
        </p:xfrm>
        <a:graphic>
          <a:graphicData uri="http://schemas.openxmlformats.org/drawingml/2006/table">
            <a:tbl>
              <a:tblPr firstRow="1" bandRow="1">
                <a:tableStyleId>{5C22544A-7EE6-4342-B048-85BDC9FD1C3A}</a:tableStyleId>
              </a:tblPr>
              <a:tblGrid>
                <a:gridCol w="2928697"/>
                <a:gridCol w="2489969"/>
                <a:gridCol w="2709333"/>
              </a:tblGrid>
              <a:tr h="598642">
                <a:tc>
                  <a:txBody>
                    <a:bodyPr/>
                    <a:lstStyle/>
                    <a:p>
                      <a:pPr algn="ctr"/>
                      <a:endParaRPr lang="en-US" sz="2400" dirty="0"/>
                    </a:p>
                  </a:txBody>
                  <a:tcPr/>
                </a:tc>
                <a:tc>
                  <a:txBody>
                    <a:bodyPr/>
                    <a:lstStyle/>
                    <a:p>
                      <a:pPr algn="ctr"/>
                      <a:r>
                        <a:rPr lang="en-US" sz="2400" dirty="0" smtClean="0">
                          <a:solidFill>
                            <a:srgbClr val="002060"/>
                          </a:solidFill>
                        </a:rPr>
                        <a:t>Solid</a:t>
                      </a:r>
                      <a:endParaRPr lang="en-US" sz="2400" dirty="0">
                        <a:solidFill>
                          <a:srgbClr val="002060"/>
                        </a:solidFill>
                      </a:endParaRPr>
                    </a:p>
                  </a:txBody>
                  <a:tcPr/>
                </a:tc>
                <a:tc>
                  <a:txBody>
                    <a:bodyPr/>
                    <a:lstStyle/>
                    <a:p>
                      <a:pPr algn="ctr"/>
                      <a:r>
                        <a:rPr lang="en-US" sz="2400" dirty="0" smtClean="0">
                          <a:solidFill>
                            <a:srgbClr val="002060"/>
                          </a:solidFill>
                        </a:rPr>
                        <a:t>Gas</a:t>
                      </a:r>
                      <a:endParaRPr lang="en-US" sz="2400" dirty="0">
                        <a:solidFill>
                          <a:srgbClr val="002060"/>
                        </a:solidFill>
                      </a:endParaRPr>
                    </a:p>
                  </a:txBody>
                  <a:tcPr/>
                </a:tc>
              </a:tr>
              <a:tr h="370840">
                <a:tc>
                  <a:txBody>
                    <a:bodyPr/>
                    <a:lstStyle/>
                    <a:p>
                      <a:pPr algn="ctr"/>
                      <a:r>
                        <a:rPr lang="en-US" sz="2400" dirty="0" smtClean="0"/>
                        <a:t>Increase temperature</a:t>
                      </a:r>
                      <a:endParaRPr lang="en-US" sz="2400" dirty="0"/>
                    </a:p>
                  </a:txBody>
                  <a:tcPr/>
                </a:tc>
                <a:tc>
                  <a:txBody>
                    <a:bodyPr/>
                    <a:lstStyle/>
                    <a:p>
                      <a:pPr algn="ctr"/>
                      <a:endParaRPr lang="en-US" sz="2400" dirty="0"/>
                    </a:p>
                  </a:txBody>
                  <a:tcPr/>
                </a:tc>
                <a:tc>
                  <a:txBody>
                    <a:bodyPr/>
                    <a:lstStyle/>
                    <a:p>
                      <a:pPr algn="ctr"/>
                      <a:endParaRPr lang="en-US" sz="2400"/>
                    </a:p>
                  </a:txBody>
                  <a:tcPr/>
                </a:tc>
              </a:tr>
              <a:tr h="370840">
                <a:tc>
                  <a:txBody>
                    <a:bodyPr/>
                    <a:lstStyle/>
                    <a:p>
                      <a:pPr algn="ctr"/>
                      <a:r>
                        <a:rPr lang="en-US" sz="2400" dirty="0" smtClean="0"/>
                        <a:t>Increase pressure</a:t>
                      </a:r>
                      <a:endParaRPr lang="en-US" sz="2400" dirty="0"/>
                    </a:p>
                  </a:txBody>
                  <a:tcPr/>
                </a:tc>
                <a:tc>
                  <a:txBody>
                    <a:bodyPr/>
                    <a:lstStyle/>
                    <a:p>
                      <a:pPr algn="ctr"/>
                      <a:endParaRPr lang="en-US" sz="2400"/>
                    </a:p>
                  </a:txBody>
                  <a:tcPr/>
                </a:tc>
                <a:tc>
                  <a:txBody>
                    <a:bodyPr/>
                    <a:lstStyle/>
                    <a:p>
                      <a:pPr algn="ctr"/>
                      <a:endParaRPr lang="en-US" sz="2400" dirty="0"/>
                    </a:p>
                  </a:txBody>
                  <a:tcPr/>
                </a:tc>
              </a:tr>
              <a:tr h="370840">
                <a:tc>
                  <a:txBody>
                    <a:bodyPr/>
                    <a:lstStyle/>
                    <a:p>
                      <a:pPr algn="ctr"/>
                      <a:r>
                        <a:rPr lang="en-US" sz="2400" dirty="0" smtClean="0"/>
                        <a:t>Decrease movement</a:t>
                      </a:r>
                      <a:endParaRPr lang="en-US" sz="2400" dirty="0"/>
                    </a:p>
                  </a:txBody>
                  <a:tcPr/>
                </a:tc>
                <a:tc>
                  <a:txBody>
                    <a:bodyPr/>
                    <a:lstStyle/>
                    <a:p>
                      <a:pPr algn="ctr"/>
                      <a:endParaRPr lang="en-US" sz="2400"/>
                    </a:p>
                  </a:txBody>
                  <a:tcPr/>
                </a:tc>
                <a:tc>
                  <a:txBody>
                    <a:bodyPr/>
                    <a:lstStyle/>
                    <a:p>
                      <a:pPr algn="ctr"/>
                      <a:endParaRPr lang="en-US" sz="2400"/>
                    </a:p>
                  </a:txBody>
                  <a:tcPr/>
                </a:tc>
              </a:tr>
              <a:tr h="370840">
                <a:tc>
                  <a:txBody>
                    <a:bodyPr/>
                    <a:lstStyle/>
                    <a:p>
                      <a:pPr algn="ctr"/>
                      <a:r>
                        <a:rPr lang="en-US" sz="2400" dirty="0" smtClean="0"/>
                        <a:t>Decrease</a:t>
                      </a:r>
                      <a:r>
                        <a:rPr lang="en-US" sz="2400" baseline="0" dirty="0" smtClean="0"/>
                        <a:t> surface area</a:t>
                      </a:r>
                      <a:endParaRPr lang="en-US" sz="2400" dirty="0"/>
                    </a:p>
                  </a:txBody>
                  <a:tcPr/>
                </a:tc>
                <a:tc>
                  <a:txBody>
                    <a:bodyPr/>
                    <a:lstStyle/>
                    <a:p>
                      <a:pPr algn="ctr"/>
                      <a:endParaRPr lang="en-US" sz="2400"/>
                    </a:p>
                  </a:txBody>
                  <a:tcPr/>
                </a:tc>
                <a:tc>
                  <a:txBody>
                    <a:bodyPr/>
                    <a:lstStyle/>
                    <a:p>
                      <a:pPr algn="ctr"/>
                      <a:endParaRPr lang="en-US" sz="2400" dirty="0"/>
                    </a:p>
                  </a:txBody>
                  <a:tcPr/>
                </a:tc>
              </a:tr>
            </a:tbl>
          </a:graphicData>
        </a:graphic>
      </p:graphicFrame>
    </p:spTree>
    <p:extLst>
      <p:ext uri="{BB962C8B-B14F-4D97-AF65-F5344CB8AC3E}">
        <p14:creationId xmlns:p14="http://schemas.microsoft.com/office/powerpoint/2010/main" val="20698590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755" y="1113719"/>
            <a:ext cx="9601196" cy="1303867"/>
          </a:xfrm>
        </p:spPr>
        <p:txBody>
          <a:bodyPr/>
          <a:lstStyle/>
          <a:p>
            <a:r>
              <a:rPr lang="en-US" dirty="0" smtClean="0">
                <a:solidFill>
                  <a:srgbClr val="002060"/>
                </a:solidFill>
              </a:rPr>
              <a:t>Announcement/Reminders</a:t>
            </a:r>
            <a:endParaRPr lang="en-US" dirty="0">
              <a:solidFill>
                <a:srgbClr val="002060"/>
              </a:solidFill>
            </a:endParaRPr>
          </a:p>
        </p:txBody>
      </p:sp>
      <p:sp>
        <p:nvSpPr>
          <p:cNvPr id="3" name="Content Placeholder 2"/>
          <p:cNvSpPr>
            <a:spLocks noGrp="1"/>
          </p:cNvSpPr>
          <p:nvPr>
            <p:ph idx="1"/>
          </p:nvPr>
        </p:nvSpPr>
        <p:spPr>
          <a:xfrm>
            <a:off x="786517" y="2417586"/>
            <a:ext cx="8596668" cy="3880773"/>
          </a:xfrm>
        </p:spPr>
        <p:txBody>
          <a:bodyPr>
            <a:normAutofit/>
          </a:bodyPr>
          <a:lstStyle/>
          <a:p>
            <a:r>
              <a:rPr lang="en-US" sz="2800" dirty="0" smtClean="0"/>
              <a:t>Friday’s quiz solutions are online</a:t>
            </a:r>
            <a:endParaRPr lang="en-US" sz="2800" b="1" u="sng" dirty="0" smtClean="0"/>
          </a:p>
          <a:p>
            <a:r>
              <a:rPr lang="en-US" sz="2800" dirty="0" smtClean="0"/>
              <a:t>Solutions Exam is </a:t>
            </a:r>
            <a:r>
              <a:rPr lang="en-US" sz="2800" b="1" u="sng" dirty="0" smtClean="0"/>
              <a:t>TOMORROW</a:t>
            </a:r>
            <a:endParaRPr lang="en-US" sz="2800" dirty="0" smtClean="0"/>
          </a:p>
          <a:p>
            <a:r>
              <a:rPr lang="en-US" sz="2800" dirty="0" smtClean="0"/>
              <a:t>Exam is 30 questions long, 2 extra credit problems</a:t>
            </a:r>
            <a:endParaRPr lang="en-US" sz="2800" dirty="0"/>
          </a:p>
        </p:txBody>
      </p:sp>
    </p:spTree>
    <p:extLst>
      <p:ext uri="{BB962C8B-B14F-4D97-AF65-F5344CB8AC3E}">
        <p14:creationId xmlns:p14="http://schemas.microsoft.com/office/powerpoint/2010/main" val="159573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Reminder!!!</a:t>
            </a:r>
            <a:endParaRPr lang="en-US" dirty="0">
              <a:solidFill>
                <a:srgbClr val="002060"/>
              </a:solidFill>
            </a:endParaRPr>
          </a:p>
        </p:txBody>
      </p:sp>
      <p:sp>
        <p:nvSpPr>
          <p:cNvPr id="3" name="Content Placeholder 2"/>
          <p:cNvSpPr>
            <a:spLocks noGrp="1"/>
          </p:cNvSpPr>
          <p:nvPr>
            <p:ph idx="1"/>
          </p:nvPr>
        </p:nvSpPr>
        <p:spPr/>
        <p:txBody>
          <a:bodyPr>
            <a:normAutofit lnSpcReduction="10000"/>
          </a:bodyPr>
          <a:lstStyle/>
          <a:p>
            <a:pPr marL="0" indent="0" algn="ctr">
              <a:buNone/>
            </a:pPr>
            <a:r>
              <a:rPr lang="en-US" sz="11500" dirty="0" smtClean="0">
                <a:solidFill>
                  <a:srgbClr val="0070C0"/>
                </a:solidFill>
              </a:rPr>
              <a:t>Exam Tomorrow</a:t>
            </a:r>
            <a:endParaRPr lang="en-US" sz="11500" dirty="0">
              <a:solidFill>
                <a:srgbClr val="0070C0"/>
              </a:solidFill>
            </a:endParaRPr>
          </a:p>
        </p:txBody>
      </p:sp>
    </p:spTree>
    <p:extLst>
      <p:ext uri="{BB962C8B-B14F-4D97-AF65-F5344CB8AC3E}">
        <p14:creationId xmlns:p14="http://schemas.microsoft.com/office/powerpoint/2010/main" val="131340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901532"/>
            <a:ext cx="8610600" cy="1293028"/>
          </a:xfrm>
        </p:spPr>
        <p:txBody>
          <a:bodyPr/>
          <a:lstStyle/>
          <a:p>
            <a:pPr>
              <a:defRPr/>
            </a:pPr>
            <a:r>
              <a:rPr lang="en-US" dirty="0" smtClean="0"/>
              <a:t>Agenda</a:t>
            </a:r>
            <a:endParaRPr lang="en-US" dirty="0"/>
          </a:p>
        </p:txBody>
      </p:sp>
      <p:sp>
        <p:nvSpPr>
          <p:cNvPr id="38915" name="Content Placeholder 2"/>
          <p:cNvSpPr>
            <a:spLocks noGrp="1"/>
          </p:cNvSpPr>
          <p:nvPr>
            <p:ph idx="1"/>
          </p:nvPr>
        </p:nvSpPr>
        <p:spPr/>
        <p:txBody>
          <a:bodyPr>
            <a:normAutofit fontScale="92500" lnSpcReduction="20000"/>
          </a:bodyPr>
          <a:lstStyle/>
          <a:p>
            <a:pPr marL="0" indent="0">
              <a:buNone/>
            </a:pPr>
            <a:endParaRPr lang="en-US" sz="3200" dirty="0" smtClean="0"/>
          </a:p>
          <a:p>
            <a:r>
              <a:rPr lang="en-US" sz="3200" dirty="0" smtClean="0"/>
              <a:t>Warm Up- 7 Minutes</a:t>
            </a:r>
          </a:p>
          <a:p>
            <a:r>
              <a:rPr lang="en-US" sz="3200" dirty="0" smtClean="0"/>
              <a:t>Purpose of Review/ Material Covered- 3 Minutes</a:t>
            </a:r>
          </a:p>
          <a:p>
            <a:r>
              <a:rPr lang="en-US" sz="3200" dirty="0" smtClean="0"/>
              <a:t>Expectations for White Board Jeopardy- 3 Minutes</a:t>
            </a:r>
          </a:p>
          <a:p>
            <a:r>
              <a:rPr lang="en-US" sz="3200" dirty="0" smtClean="0"/>
              <a:t>White Board Jeopardy- 37 Minutes</a:t>
            </a:r>
          </a:p>
          <a:p>
            <a:r>
              <a:rPr lang="en-US" sz="3200" dirty="0" smtClean="0"/>
              <a:t>Closing- 3 Minutes</a:t>
            </a:r>
          </a:p>
        </p:txBody>
      </p:sp>
    </p:spTree>
    <p:extLst>
      <p:ext uri="{BB962C8B-B14F-4D97-AF65-F5344CB8AC3E}">
        <p14:creationId xmlns:p14="http://schemas.microsoft.com/office/powerpoint/2010/main" val="3910062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tx2">
                    <a:satMod val="130000"/>
                  </a:schemeClr>
                </a:solidFill>
              </a:rPr>
              <a:t>Agenda</a:t>
            </a:r>
            <a:endParaRPr lang="en-US" dirty="0">
              <a:solidFill>
                <a:schemeClr val="tx2">
                  <a:satMod val="130000"/>
                </a:schemeClr>
              </a:solidFill>
            </a:endParaRPr>
          </a:p>
        </p:txBody>
      </p:sp>
      <p:sp>
        <p:nvSpPr>
          <p:cNvPr id="57346" name="Content Placeholder 2"/>
          <p:cNvSpPr>
            <a:spLocks noGrp="1"/>
          </p:cNvSpPr>
          <p:nvPr>
            <p:ph idx="1"/>
          </p:nvPr>
        </p:nvSpPr>
        <p:spPr>
          <a:xfrm>
            <a:off x="577403" y="1103291"/>
            <a:ext cx="8229600" cy="4937125"/>
          </a:xfrm>
        </p:spPr>
        <p:txBody>
          <a:bodyPr>
            <a:normAutofit/>
          </a:bodyPr>
          <a:lstStyle/>
          <a:p>
            <a:pPr marL="0" indent="0" eaLnBrk="1" hangingPunct="1">
              <a:buNone/>
            </a:pPr>
            <a:endParaRPr lang="en-US" dirty="0" smtClean="0"/>
          </a:p>
          <a:p>
            <a:r>
              <a:rPr lang="en-US" sz="2800" dirty="0" smtClean="0"/>
              <a:t>Warm Up </a:t>
            </a:r>
            <a:r>
              <a:rPr lang="en-US" sz="2800" dirty="0" smtClean="0">
                <a:solidFill>
                  <a:srgbClr val="FF0000"/>
                </a:solidFill>
              </a:rPr>
              <a:t>[7 </a:t>
            </a:r>
            <a:r>
              <a:rPr lang="en-US" sz="2800" dirty="0">
                <a:solidFill>
                  <a:srgbClr val="FF0000"/>
                </a:solidFill>
              </a:rPr>
              <a:t>minutes]</a:t>
            </a:r>
          </a:p>
          <a:p>
            <a:r>
              <a:rPr lang="en-US" sz="2800" dirty="0" smtClean="0"/>
              <a:t>Solubility Factors Video </a:t>
            </a:r>
            <a:r>
              <a:rPr lang="en-US" sz="2800" dirty="0" smtClean="0">
                <a:solidFill>
                  <a:srgbClr val="FF0000"/>
                </a:solidFill>
              </a:rPr>
              <a:t>[18 </a:t>
            </a:r>
            <a:r>
              <a:rPr lang="en-US" sz="2800" dirty="0">
                <a:solidFill>
                  <a:srgbClr val="FF0000"/>
                </a:solidFill>
              </a:rPr>
              <a:t>minutes]</a:t>
            </a:r>
          </a:p>
          <a:p>
            <a:r>
              <a:rPr lang="en-US" sz="2800" dirty="0" smtClean="0"/>
              <a:t>Guided Practice </a:t>
            </a:r>
            <a:r>
              <a:rPr lang="en-US" sz="2800" dirty="0">
                <a:solidFill>
                  <a:srgbClr val="FF0000"/>
                </a:solidFill>
              </a:rPr>
              <a:t>[12 minutes]</a:t>
            </a:r>
          </a:p>
          <a:p>
            <a:r>
              <a:rPr lang="en-US" sz="2800" dirty="0" smtClean="0"/>
              <a:t>Independent Practice </a:t>
            </a:r>
            <a:r>
              <a:rPr lang="en-US" sz="2800" dirty="0">
                <a:solidFill>
                  <a:srgbClr val="FF0000"/>
                </a:solidFill>
              </a:rPr>
              <a:t>[</a:t>
            </a:r>
            <a:r>
              <a:rPr lang="en-US" sz="2800" dirty="0" smtClean="0">
                <a:solidFill>
                  <a:srgbClr val="FF0000"/>
                </a:solidFill>
              </a:rPr>
              <a:t>13 </a:t>
            </a:r>
            <a:r>
              <a:rPr lang="en-US" sz="2800" dirty="0">
                <a:solidFill>
                  <a:srgbClr val="FF0000"/>
                </a:solidFill>
              </a:rPr>
              <a:t>minutes]</a:t>
            </a:r>
          </a:p>
          <a:p>
            <a:r>
              <a:rPr lang="en-US" sz="2800" dirty="0" smtClean="0"/>
              <a:t>Closing</a:t>
            </a:r>
            <a:r>
              <a:rPr lang="en-US" dirty="0" smtClean="0">
                <a:solidFill>
                  <a:srgbClr val="FF0000"/>
                </a:solidFill>
              </a:rPr>
              <a:t> </a:t>
            </a:r>
            <a:r>
              <a:rPr lang="en-US" sz="2800" dirty="0" smtClean="0">
                <a:solidFill>
                  <a:srgbClr val="FF0000"/>
                </a:solidFill>
              </a:rPr>
              <a:t>[3 </a:t>
            </a:r>
            <a:r>
              <a:rPr lang="en-US" sz="2800" dirty="0">
                <a:solidFill>
                  <a:srgbClr val="FF0000"/>
                </a:solidFill>
              </a:rPr>
              <a:t>Minutes]</a:t>
            </a:r>
          </a:p>
        </p:txBody>
      </p:sp>
    </p:spTree>
    <p:extLst>
      <p:ext uri="{BB962C8B-B14F-4D97-AF65-F5344CB8AC3E}">
        <p14:creationId xmlns:p14="http://schemas.microsoft.com/office/powerpoint/2010/main" val="2582502544"/>
      </p:ext>
    </p:extLst>
  </p:cSld>
  <p:clrMapOvr>
    <a:masterClrMapping/>
  </p:clrMapOvr>
  <mc:AlternateContent xmlns:mc="http://schemas.openxmlformats.org/markup-compatibility/2006" xmlns:p14="http://schemas.microsoft.com/office/powerpoint/2010/main">
    <mc:Choice Requires="p14">
      <p:transition spd="slow" p14:dur="2000" advTm="11149"/>
    </mc:Choice>
    <mc:Fallback xmlns="">
      <p:transition spd="slow" advTm="11149"/>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802" y="1021951"/>
            <a:ext cx="8610600" cy="1293028"/>
          </a:xfrm>
        </p:spPr>
        <p:txBody>
          <a:bodyPr/>
          <a:lstStyle/>
          <a:p>
            <a:pPr>
              <a:defRPr/>
            </a:pPr>
            <a:r>
              <a:rPr lang="en-US" dirty="0" smtClean="0"/>
              <a:t>Purpose of Reviewing</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sz="4000" dirty="0" smtClean="0"/>
              <a:t>Prepare for Assessment 8</a:t>
            </a:r>
          </a:p>
        </p:txBody>
      </p:sp>
    </p:spTree>
    <p:extLst>
      <p:ext uri="{BB962C8B-B14F-4D97-AF65-F5344CB8AC3E}">
        <p14:creationId xmlns:p14="http://schemas.microsoft.com/office/powerpoint/2010/main" val="867374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406" y="725736"/>
            <a:ext cx="8610600" cy="1293028"/>
          </a:xfrm>
        </p:spPr>
        <p:txBody>
          <a:bodyPr/>
          <a:lstStyle/>
          <a:p>
            <a:pPr>
              <a:defRPr/>
            </a:pPr>
            <a:r>
              <a:rPr lang="en-US" dirty="0" smtClean="0"/>
              <a:t>Why Prepare?</a:t>
            </a:r>
            <a:endParaRPr lang="en-US" dirty="0"/>
          </a:p>
        </p:txBody>
      </p:sp>
      <p:sp>
        <p:nvSpPr>
          <p:cNvPr id="5" name="Content Placeholder 4"/>
          <p:cNvSpPr>
            <a:spLocks noGrp="1"/>
          </p:cNvSpPr>
          <p:nvPr>
            <p:ph idx="1"/>
          </p:nvPr>
        </p:nvSpPr>
        <p:spPr>
          <a:xfrm>
            <a:off x="6233375" y="2819400"/>
            <a:ext cx="4636394" cy="342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indent="0" algn="ctr">
              <a:buNone/>
              <a:defRPr/>
            </a:pPr>
            <a:r>
              <a:rPr lang="en-US" sz="6000" b="1" dirty="0" smtClean="0">
                <a:solidFill>
                  <a:srgbClr val="002060"/>
                </a:solidFill>
              </a:rPr>
              <a:t>26</a:t>
            </a:r>
          </a:p>
          <a:p>
            <a:pPr marL="0" indent="0" algn="ctr">
              <a:buNone/>
              <a:defRPr/>
            </a:pPr>
            <a:r>
              <a:rPr lang="en-US" sz="6000" b="1" dirty="0" smtClean="0">
                <a:solidFill>
                  <a:srgbClr val="002060"/>
                </a:solidFill>
              </a:rPr>
              <a:t>Questions</a:t>
            </a:r>
            <a:endParaRPr lang="en-US" sz="6000" b="1" dirty="0">
              <a:solidFill>
                <a:srgbClr val="002060"/>
              </a:solidFill>
            </a:endParaRPr>
          </a:p>
        </p:txBody>
      </p:sp>
      <p:sp>
        <p:nvSpPr>
          <p:cNvPr id="4" name="Oval 3"/>
          <p:cNvSpPr/>
          <p:nvPr/>
        </p:nvSpPr>
        <p:spPr>
          <a:xfrm>
            <a:off x="3124200" y="2209800"/>
            <a:ext cx="25908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6000" b="1" dirty="0">
                <a:solidFill>
                  <a:srgbClr val="002060"/>
                </a:solidFill>
              </a:rPr>
              <a:t>85%</a:t>
            </a:r>
          </a:p>
        </p:txBody>
      </p:sp>
    </p:spTree>
    <p:extLst>
      <p:ext uri="{BB962C8B-B14F-4D97-AF65-F5344CB8AC3E}">
        <p14:creationId xmlns:p14="http://schemas.microsoft.com/office/powerpoint/2010/main" val="329119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2000"/>
                                        <p:tgtEl>
                                          <p:spTgt spid="5">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2000"/>
                                        <p:tgtEl>
                                          <p:spTgt spid="5">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4"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769" y="738615"/>
            <a:ext cx="8610600" cy="1293028"/>
          </a:xfrm>
        </p:spPr>
        <p:txBody>
          <a:bodyPr>
            <a:normAutofit/>
          </a:bodyPr>
          <a:lstStyle/>
          <a:p>
            <a:pPr>
              <a:defRPr/>
            </a:pPr>
            <a:r>
              <a:rPr lang="en-US" dirty="0" smtClean="0"/>
              <a:t>Material Covered on Assessment </a:t>
            </a:r>
            <a:r>
              <a:rPr lang="en-US" dirty="0"/>
              <a:t>8</a:t>
            </a:r>
          </a:p>
        </p:txBody>
      </p:sp>
      <p:sp>
        <p:nvSpPr>
          <p:cNvPr id="41987" name="Content Placeholder 2"/>
          <p:cNvSpPr>
            <a:spLocks noGrp="1"/>
          </p:cNvSpPr>
          <p:nvPr>
            <p:ph idx="1"/>
          </p:nvPr>
        </p:nvSpPr>
        <p:spPr>
          <a:xfrm>
            <a:off x="1178574" y="1877779"/>
            <a:ext cx="10062766" cy="3318936"/>
          </a:xfrm>
        </p:spPr>
        <p:txBody>
          <a:bodyPr>
            <a:noAutofit/>
          </a:bodyPr>
          <a:lstStyle/>
          <a:p>
            <a:r>
              <a:rPr lang="en-US" sz="2800" dirty="0" smtClean="0"/>
              <a:t>Properties of Water</a:t>
            </a:r>
          </a:p>
          <a:p>
            <a:r>
              <a:rPr lang="en-US" sz="2800" dirty="0" smtClean="0"/>
              <a:t>Solubility Rules</a:t>
            </a:r>
          </a:p>
          <a:p>
            <a:r>
              <a:rPr lang="en-US" sz="2800" dirty="0" smtClean="0"/>
              <a:t>Molarity</a:t>
            </a:r>
          </a:p>
          <a:p>
            <a:r>
              <a:rPr lang="en-US" sz="2800" dirty="0" smtClean="0"/>
              <a:t>Dilutions</a:t>
            </a:r>
          </a:p>
          <a:p>
            <a:r>
              <a:rPr lang="en-US" sz="2800" dirty="0" smtClean="0"/>
              <a:t>Types of Solutions</a:t>
            </a:r>
          </a:p>
          <a:p>
            <a:r>
              <a:rPr lang="en-US" sz="2800" dirty="0" smtClean="0"/>
              <a:t>Solubility Curves</a:t>
            </a:r>
          </a:p>
          <a:p>
            <a:r>
              <a:rPr lang="en-US" sz="2800" dirty="0" smtClean="0"/>
              <a:t>Factors affecting Solubility</a:t>
            </a:r>
          </a:p>
        </p:txBody>
      </p:sp>
    </p:spTree>
    <p:extLst>
      <p:ext uri="{BB962C8B-B14F-4D97-AF65-F5344CB8AC3E}">
        <p14:creationId xmlns:p14="http://schemas.microsoft.com/office/powerpoint/2010/main" val="356165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anim calcmode="lin" valueType="num">
                                      <p:cBhvr>
                                        <p:cTn id="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Effect transition="in" filter="fade">
                                      <p:cBhvr>
                                        <p:cTn id="14" dur="1000"/>
                                        <p:tgtEl>
                                          <p:spTgt spid="41987">
                                            <p:txEl>
                                              <p:pRg st="1" end="1"/>
                                            </p:txEl>
                                          </p:spTgt>
                                        </p:tgtEl>
                                      </p:cBhvr>
                                    </p:animEffect>
                                    <p:anim calcmode="lin" valueType="num">
                                      <p:cBhvr>
                                        <p:cTn id="15"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1000"/>
                                        <p:tgtEl>
                                          <p:spTgt spid="41987">
                                            <p:txEl>
                                              <p:pRg st="2" end="2"/>
                                            </p:txEl>
                                          </p:spTgt>
                                        </p:tgtEl>
                                      </p:cBhvr>
                                    </p:animEffect>
                                    <p:anim calcmode="lin" valueType="num">
                                      <p:cBhvr>
                                        <p:cTn id="22"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1000"/>
                                        <p:tgtEl>
                                          <p:spTgt spid="41987">
                                            <p:txEl>
                                              <p:pRg st="3" end="3"/>
                                            </p:txEl>
                                          </p:spTgt>
                                        </p:tgtEl>
                                      </p:cBhvr>
                                    </p:animEffect>
                                    <p:anim calcmode="lin" valueType="num">
                                      <p:cBhvr>
                                        <p:cTn id="29" dur="10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19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1987">
                                            <p:txEl>
                                              <p:pRg st="4" end="4"/>
                                            </p:txEl>
                                          </p:spTgt>
                                        </p:tgtEl>
                                        <p:attrNameLst>
                                          <p:attrName>style.visibility</p:attrName>
                                        </p:attrNameLst>
                                      </p:cBhvr>
                                      <p:to>
                                        <p:strVal val="visible"/>
                                      </p:to>
                                    </p:set>
                                    <p:animEffect transition="in" filter="fade">
                                      <p:cBhvr>
                                        <p:cTn id="35" dur="1000"/>
                                        <p:tgtEl>
                                          <p:spTgt spid="41987">
                                            <p:txEl>
                                              <p:pRg st="4" end="4"/>
                                            </p:txEl>
                                          </p:spTgt>
                                        </p:tgtEl>
                                      </p:cBhvr>
                                    </p:animEffect>
                                    <p:anim calcmode="lin" valueType="num">
                                      <p:cBhvr>
                                        <p:cTn id="36" dur="10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19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1987">
                                            <p:txEl>
                                              <p:pRg st="5" end="5"/>
                                            </p:txEl>
                                          </p:spTgt>
                                        </p:tgtEl>
                                        <p:attrNameLst>
                                          <p:attrName>style.visibility</p:attrName>
                                        </p:attrNameLst>
                                      </p:cBhvr>
                                      <p:to>
                                        <p:strVal val="visible"/>
                                      </p:to>
                                    </p:set>
                                    <p:animEffect transition="in" filter="fade">
                                      <p:cBhvr>
                                        <p:cTn id="42" dur="1000"/>
                                        <p:tgtEl>
                                          <p:spTgt spid="41987">
                                            <p:txEl>
                                              <p:pRg st="5" end="5"/>
                                            </p:txEl>
                                          </p:spTgt>
                                        </p:tgtEl>
                                      </p:cBhvr>
                                    </p:animEffect>
                                    <p:anim calcmode="lin" valueType="num">
                                      <p:cBhvr>
                                        <p:cTn id="43" dur="10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19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1987">
                                            <p:txEl>
                                              <p:pRg st="6" end="6"/>
                                            </p:txEl>
                                          </p:spTgt>
                                        </p:tgtEl>
                                        <p:attrNameLst>
                                          <p:attrName>style.visibility</p:attrName>
                                        </p:attrNameLst>
                                      </p:cBhvr>
                                      <p:to>
                                        <p:strVal val="visible"/>
                                      </p:to>
                                    </p:set>
                                    <p:animEffect transition="in" filter="fade">
                                      <p:cBhvr>
                                        <p:cTn id="49" dur="1000"/>
                                        <p:tgtEl>
                                          <p:spTgt spid="41987">
                                            <p:txEl>
                                              <p:pRg st="6" end="6"/>
                                            </p:txEl>
                                          </p:spTgt>
                                        </p:tgtEl>
                                      </p:cBhvr>
                                    </p:animEffect>
                                    <p:anim calcmode="lin" valueType="num">
                                      <p:cBhvr>
                                        <p:cTn id="50" dur="10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198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bwMode="auto">
          <a:xfrm>
            <a:off x="0" y="982663"/>
            <a:ext cx="9601200" cy="130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rtlCol="0" anchor="b" anchorCtr="0" compatLnSpc="1">
            <a:prstTxWarp prst="textNoShape">
              <a:avLst/>
            </a:prstTxWarp>
            <a:normAutofit/>
          </a:bodyPr>
          <a:lstStyle/>
          <a:p>
            <a:pPr algn="ctr"/>
            <a:r>
              <a:rPr lang="en-US" dirty="0" smtClean="0">
                <a:effectLst/>
              </a:rPr>
              <a:t>White Board Jeopardy</a:t>
            </a:r>
          </a:p>
        </p:txBody>
      </p:sp>
      <p:sp>
        <p:nvSpPr>
          <p:cNvPr id="3" name="Content Placeholder 2"/>
          <p:cNvSpPr>
            <a:spLocks noGrp="1"/>
          </p:cNvSpPr>
          <p:nvPr>
            <p:ph idx="4294967295"/>
          </p:nvPr>
        </p:nvSpPr>
        <p:spPr>
          <a:xfrm>
            <a:off x="1094704" y="2286000"/>
            <a:ext cx="9601200" cy="3844344"/>
          </a:xfrm>
        </p:spPr>
        <p:txBody>
          <a:bodyPr>
            <a:normAutofit lnSpcReduction="10000"/>
          </a:bodyPr>
          <a:lstStyle/>
          <a:p>
            <a:pPr marL="0" indent="0">
              <a:lnSpc>
                <a:spcPct val="80000"/>
              </a:lnSpc>
              <a:buNone/>
            </a:pPr>
            <a:endParaRPr lang="en-US" sz="2300" dirty="0"/>
          </a:p>
          <a:p>
            <a:pPr marL="273050" indent="-273050">
              <a:lnSpc>
                <a:spcPct val="80000"/>
              </a:lnSpc>
            </a:pPr>
            <a:r>
              <a:rPr lang="en-US" sz="3200" dirty="0" smtClean="0"/>
              <a:t>Students will work in groups of 3 to 4 (Team number is on the desk in front of you). </a:t>
            </a:r>
          </a:p>
          <a:p>
            <a:pPr marL="273050" indent="-273050">
              <a:lnSpc>
                <a:spcPct val="80000"/>
              </a:lnSpc>
              <a:buNone/>
            </a:pPr>
            <a:endParaRPr lang="en-US" sz="3200" dirty="0" smtClean="0"/>
          </a:p>
          <a:p>
            <a:pPr marL="273050" indent="-273050">
              <a:lnSpc>
                <a:spcPct val="80000"/>
              </a:lnSpc>
            </a:pPr>
            <a:r>
              <a:rPr lang="en-US" sz="3200" dirty="0" smtClean="0"/>
              <a:t>Students will need </a:t>
            </a:r>
            <a:r>
              <a:rPr lang="en-US" sz="3200" u="sng" dirty="0" smtClean="0"/>
              <a:t>Dry Erase Board, Marker, Periodic Table, Eraser, and Calculator. </a:t>
            </a:r>
          </a:p>
          <a:p>
            <a:pPr marL="273050" indent="-273050">
              <a:lnSpc>
                <a:spcPct val="80000"/>
              </a:lnSpc>
            </a:pPr>
            <a:endParaRPr lang="en-US" sz="3200" dirty="0" smtClean="0"/>
          </a:p>
          <a:p>
            <a:pPr marL="273050" indent="-273050">
              <a:lnSpc>
                <a:spcPct val="80000"/>
              </a:lnSpc>
            </a:pPr>
            <a:r>
              <a:rPr lang="en-US" sz="3200" dirty="0" smtClean="0"/>
              <a:t>NOTES are allowed during White Board Jeopardy</a:t>
            </a:r>
          </a:p>
          <a:p>
            <a:pPr marL="273050" indent="-273050">
              <a:lnSpc>
                <a:spcPct val="80000"/>
              </a:lnSpc>
              <a:buNone/>
            </a:pPr>
            <a:endParaRPr lang="en-US" sz="2300" dirty="0"/>
          </a:p>
          <a:p>
            <a:pPr marL="273050" indent="-273050">
              <a:lnSpc>
                <a:spcPct val="80000"/>
              </a:lnSpc>
            </a:pPr>
            <a:endParaRPr lang="en-US" sz="1200" dirty="0"/>
          </a:p>
        </p:txBody>
      </p:sp>
    </p:spTree>
    <p:extLst>
      <p:ext uri="{BB962C8B-B14F-4D97-AF65-F5344CB8AC3E}">
        <p14:creationId xmlns:p14="http://schemas.microsoft.com/office/powerpoint/2010/main" val="2465304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bwMode="auto">
          <a:xfrm>
            <a:off x="360608" y="107068"/>
            <a:ext cx="9601200" cy="1304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rtlCol="0" anchor="b" anchorCtr="0" compatLnSpc="1">
            <a:prstTxWarp prst="textNoShape">
              <a:avLst/>
            </a:prstTxWarp>
            <a:normAutofit/>
          </a:bodyPr>
          <a:lstStyle/>
          <a:p>
            <a:pPr algn="ctr"/>
            <a:r>
              <a:rPr lang="en-US" dirty="0" smtClean="0">
                <a:effectLst/>
              </a:rPr>
              <a:t>White Board Jeopardy</a:t>
            </a:r>
          </a:p>
        </p:txBody>
      </p:sp>
      <p:sp>
        <p:nvSpPr>
          <p:cNvPr id="3" name="Content Placeholder 2"/>
          <p:cNvSpPr>
            <a:spLocks noGrp="1"/>
          </p:cNvSpPr>
          <p:nvPr>
            <p:ph idx="4294967295"/>
          </p:nvPr>
        </p:nvSpPr>
        <p:spPr>
          <a:xfrm>
            <a:off x="1120462" y="1855229"/>
            <a:ext cx="9601200" cy="3865563"/>
          </a:xfrm>
        </p:spPr>
        <p:txBody>
          <a:bodyPr>
            <a:normAutofit lnSpcReduction="10000"/>
          </a:bodyPr>
          <a:lstStyle/>
          <a:p>
            <a:pPr marL="0" indent="0">
              <a:lnSpc>
                <a:spcPct val="80000"/>
              </a:lnSpc>
              <a:buNone/>
            </a:pPr>
            <a:r>
              <a:rPr lang="en-US" sz="3600" b="1" dirty="0" smtClean="0"/>
              <a:t>How </a:t>
            </a:r>
            <a:r>
              <a:rPr lang="en-US" sz="3600" b="1" dirty="0"/>
              <a:t>to Play???</a:t>
            </a:r>
          </a:p>
          <a:p>
            <a:pPr marL="273050" indent="-273050">
              <a:lnSpc>
                <a:spcPct val="80000"/>
              </a:lnSpc>
              <a:buFont typeface="Calibri" panose="020F0502020204030204" pitchFamily="34" charset="0"/>
              <a:buAutoNum type="arabicPeriod"/>
            </a:pPr>
            <a:r>
              <a:rPr lang="en-US" sz="2400" dirty="0"/>
              <a:t>Write your team number in the upper right hand corner</a:t>
            </a:r>
          </a:p>
          <a:p>
            <a:pPr marL="273050" indent="-273050">
              <a:lnSpc>
                <a:spcPct val="80000"/>
              </a:lnSpc>
              <a:buFont typeface="Calibri" panose="020F0502020204030204" pitchFamily="34" charset="0"/>
              <a:buAutoNum type="arabicPeriod"/>
            </a:pPr>
            <a:r>
              <a:rPr lang="en-US" sz="2400" dirty="0" smtClean="0"/>
              <a:t>During the song, you </a:t>
            </a:r>
            <a:r>
              <a:rPr lang="en-US" sz="2400" dirty="0"/>
              <a:t>will work the problem shown in your lap INDIVIDUALLY. </a:t>
            </a:r>
          </a:p>
          <a:p>
            <a:pPr marL="273050" indent="-273050">
              <a:lnSpc>
                <a:spcPct val="80000"/>
              </a:lnSpc>
              <a:buFont typeface="Calibri" panose="020F0502020204030204" pitchFamily="34" charset="0"/>
              <a:buAutoNum type="arabicPeriod"/>
            </a:pPr>
            <a:r>
              <a:rPr lang="en-US" sz="2400" dirty="0"/>
              <a:t>At the end of the Jeopardy song, </a:t>
            </a:r>
            <a:r>
              <a:rPr lang="en-US" sz="2400" dirty="0" smtClean="0"/>
              <a:t>you </a:t>
            </a:r>
            <a:r>
              <a:rPr lang="en-US" sz="2400" dirty="0"/>
              <a:t>will talk with your group.</a:t>
            </a:r>
          </a:p>
          <a:p>
            <a:pPr marL="273050" indent="-273050">
              <a:lnSpc>
                <a:spcPct val="80000"/>
              </a:lnSpc>
              <a:buFont typeface="Calibri" panose="020F0502020204030204" pitchFamily="34" charset="0"/>
              <a:buAutoNum type="arabicPeriod"/>
            </a:pPr>
            <a:r>
              <a:rPr lang="en-US" sz="2400" dirty="0"/>
              <a:t>When </a:t>
            </a:r>
            <a:r>
              <a:rPr lang="en-US" sz="2400" dirty="0" smtClean="0"/>
              <a:t>Mr. </a:t>
            </a:r>
            <a:r>
              <a:rPr lang="en-US" dirty="0" smtClean="0"/>
              <a:t>Ghosh</a:t>
            </a:r>
            <a:r>
              <a:rPr lang="en-US" sz="2400" dirty="0" smtClean="0"/>
              <a:t> says “Boards Up” </a:t>
            </a:r>
            <a:r>
              <a:rPr lang="en-US" sz="2400" dirty="0"/>
              <a:t>, all students in group must have Identical responses on their Dry Erase Boards that are correct in order to receive FULL </a:t>
            </a:r>
            <a:r>
              <a:rPr lang="en-US" sz="2400" dirty="0" smtClean="0"/>
              <a:t>CREDIT.  Boards that are not up will not be counted.  </a:t>
            </a:r>
          </a:p>
          <a:p>
            <a:pPr marL="273050" indent="-273050">
              <a:lnSpc>
                <a:spcPct val="80000"/>
              </a:lnSpc>
              <a:buFont typeface="Calibri" panose="020F0502020204030204" pitchFamily="34" charset="0"/>
              <a:buAutoNum type="arabicPeriod"/>
            </a:pPr>
            <a:r>
              <a:rPr lang="en-US" dirty="0" smtClean="0"/>
              <a:t>You may be called on randomly to explain your answer.  If I do this and you cannot explain correctly, your team will </a:t>
            </a:r>
            <a:r>
              <a:rPr lang="en-US" b="1" u="sng" dirty="0" smtClean="0"/>
              <a:t>NOT</a:t>
            </a:r>
            <a:r>
              <a:rPr lang="en-US" dirty="0" smtClean="0"/>
              <a:t> receive credit.</a:t>
            </a:r>
            <a:endParaRPr lang="en-US" sz="2400" dirty="0"/>
          </a:p>
          <a:p>
            <a:pPr marL="273050" indent="-273050">
              <a:lnSpc>
                <a:spcPct val="80000"/>
              </a:lnSpc>
              <a:buNone/>
            </a:pPr>
            <a:endParaRPr lang="en-US" sz="2300" dirty="0"/>
          </a:p>
          <a:p>
            <a:pPr marL="273050" indent="-273050">
              <a:lnSpc>
                <a:spcPct val="80000"/>
              </a:lnSpc>
            </a:pPr>
            <a:endParaRPr lang="en-US" sz="1200" dirty="0"/>
          </a:p>
        </p:txBody>
      </p:sp>
      <p:pic>
        <p:nvPicPr>
          <p:cNvPr id="5" name="Picture 4"/>
          <p:cNvPicPr>
            <a:picLocks noChangeAspect="1"/>
          </p:cNvPicPr>
          <p:nvPr/>
        </p:nvPicPr>
        <p:blipFill rotWithShape="1">
          <a:blip r:embed="rId2"/>
          <a:srcRect l="12691" t="11040" r="12693" b="11177"/>
          <a:stretch/>
        </p:blipFill>
        <p:spPr>
          <a:xfrm>
            <a:off x="8831593" y="968757"/>
            <a:ext cx="2530886" cy="1817483"/>
          </a:xfrm>
          <a:prstGeom prst="rect">
            <a:avLst/>
          </a:prstGeom>
        </p:spPr>
      </p:pic>
      <p:sp>
        <p:nvSpPr>
          <p:cNvPr id="6" name="TextBox 5"/>
          <p:cNvSpPr txBox="1"/>
          <p:nvPr/>
        </p:nvSpPr>
        <p:spPr>
          <a:xfrm>
            <a:off x="10370806" y="1095374"/>
            <a:ext cx="991673" cy="369332"/>
          </a:xfrm>
          <a:prstGeom prst="rect">
            <a:avLst/>
          </a:prstGeom>
          <a:noFill/>
        </p:spPr>
        <p:txBody>
          <a:bodyPr wrap="square" rtlCol="0">
            <a:spAutoFit/>
          </a:bodyPr>
          <a:lstStyle/>
          <a:p>
            <a:r>
              <a:rPr lang="en-US" b="1" dirty="0">
                <a:solidFill>
                  <a:prstClr val="black"/>
                </a:solidFill>
              </a:rPr>
              <a:t>Team #</a:t>
            </a:r>
          </a:p>
        </p:txBody>
      </p:sp>
    </p:spTree>
    <p:extLst>
      <p:ext uri="{BB962C8B-B14F-4D97-AF65-F5344CB8AC3E}">
        <p14:creationId xmlns:p14="http://schemas.microsoft.com/office/powerpoint/2010/main" val="3197430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20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000"/>
                                        <p:tgtEl>
                                          <p:spTgt spid="3">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bwMode="auto">
          <a:xfrm>
            <a:off x="1240971" y="341298"/>
            <a:ext cx="9601200" cy="1304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rtlCol="0" anchor="b" anchorCtr="0" compatLnSpc="1">
            <a:prstTxWarp prst="textNoShape">
              <a:avLst/>
            </a:prstTxWarp>
            <a:normAutofit/>
          </a:bodyPr>
          <a:lstStyle/>
          <a:p>
            <a:pPr algn="ctr"/>
            <a:r>
              <a:rPr lang="en-US" dirty="0" smtClean="0">
                <a:effectLst/>
              </a:rPr>
              <a:t>Scoring and Rules/Expectations</a:t>
            </a:r>
          </a:p>
        </p:txBody>
      </p:sp>
      <p:sp>
        <p:nvSpPr>
          <p:cNvPr id="3" name="Content Placeholder 2"/>
          <p:cNvSpPr>
            <a:spLocks noGrp="1"/>
          </p:cNvSpPr>
          <p:nvPr>
            <p:ph idx="4294967295"/>
          </p:nvPr>
        </p:nvSpPr>
        <p:spPr>
          <a:xfrm>
            <a:off x="1120461" y="1646223"/>
            <a:ext cx="10315977" cy="4362691"/>
          </a:xfrm>
        </p:spPr>
        <p:txBody>
          <a:bodyPr>
            <a:normAutofit lnSpcReduction="10000"/>
          </a:bodyPr>
          <a:lstStyle/>
          <a:p>
            <a:pPr marL="0" indent="0">
              <a:lnSpc>
                <a:spcPct val="80000"/>
              </a:lnSpc>
              <a:buNone/>
            </a:pPr>
            <a:r>
              <a:rPr lang="en-US" sz="2400" b="1" u="sng" dirty="0" smtClean="0"/>
              <a:t>Scoring:</a:t>
            </a:r>
          </a:p>
          <a:p>
            <a:pPr marL="273050" indent="-273050">
              <a:lnSpc>
                <a:spcPct val="80000"/>
              </a:lnSpc>
              <a:buClr>
                <a:srgbClr val="002060"/>
              </a:buClr>
              <a:buFont typeface="Calibri" panose="020F0502020204030204" pitchFamily="34" charset="0"/>
              <a:buAutoNum type="arabicPeriod"/>
            </a:pPr>
            <a:r>
              <a:rPr lang="en-US" sz="2400" dirty="0" smtClean="0"/>
              <a:t>All questions are worth 1 point</a:t>
            </a:r>
            <a:endParaRPr lang="en-US" sz="2400" dirty="0"/>
          </a:p>
          <a:p>
            <a:pPr marL="0" indent="0">
              <a:lnSpc>
                <a:spcPct val="80000"/>
              </a:lnSpc>
              <a:buNone/>
            </a:pPr>
            <a:endParaRPr lang="en-US" sz="2400" dirty="0" smtClean="0"/>
          </a:p>
          <a:p>
            <a:pPr marL="0" indent="0">
              <a:lnSpc>
                <a:spcPct val="80000"/>
              </a:lnSpc>
              <a:buNone/>
            </a:pPr>
            <a:r>
              <a:rPr lang="en-US" b="1" u="sng" dirty="0" smtClean="0"/>
              <a:t>Rules/Expectations:</a:t>
            </a:r>
          </a:p>
          <a:p>
            <a:pPr marL="273050" indent="-273050">
              <a:lnSpc>
                <a:spcPct val="80000"/>
              </a:lnSpc>
              <a:buClr>
                <a:srgbClr val="002060"/>
              </a:buClr>
              <a:buFont typeface="Calibri" panose="020F0502020204030204" pitchFamily="34" charset="0"/>
              <a:buAutoNum type="arabicPeriod"/>
            </a:pPr>
            <a:r>
              <a:rPr lang="en-US" dirty="0" smtClean="0"/>
              <a:t>No talking during the Jeopardy song</a:t>
            </a:r>
          </a:p>
          <a:p>
            <a:pPr marL="273050" indent="-273050">
              <a:lnSpc>
                <a:spcPct val="80000"/>
              </a:lnSpc>
              <a:buClr>
                <a:srgbClr val="002060"/>
              </a:buClr>
              <a:buFont typeface="Calibri" panose="020F0502020204030204" pitchFamily="34" charset="0"/>
              <a:buAutoNum type="arabicPeriod"/>
            </a:pPr>
            <a:r>
              <a:rPr lang="en-US" sz="2300" dirty="0" smtClean="0"/>
              <a:t>Must be working individually during the song</a:t>
            </a:r>
          </a:p>
          <a:p>
            <a:pPr marL="273050" indent="-273050">
              <a:lnSpc>
                <a:spcPct val="80000"/>
              </a:lnSpc>
              <a:buClr>
                <a:srgbClr val="002060"/>
              </a:buClr>
              <a:buFont typeface="Calibri" panose="020F0502020204030204" pitchFamily="34" charset="0"/>
              <a:buAutoNum type="arabicPeriod"/>
            </a:pPr>
            <a:r>
              <a:rPr lang="en-US" sz="2300" dirty="0" smtClean="0"/>
              <a:t>No arguing with Mr. Ghosh about scoring</a:t>
            </a:r>
          </a:p>
          <a:p>
            <a:pPr marL="273050" indent="-273050">
              <a:lnSpc>
                <a:spcPct val="80000"/>
              </a:lnSpc>
              <a:buClr>
                <a:srgbClr val="002060"/>
              </a:buClr>
              <a:buFont typeface="Calibri" panose="020F0502020204030204" pitchFamily="34" charset="0"/>
              <a:buAutoNum type="arabicPeriod"/>
            </a:pPr>
            <a:r>
              <a:rPr lang="en-US" sz="2300" dirty="0" smtClean="0"/>
              <a:t>Must be explaining </a:t>
            </a:r>
            <a:r>
              <a:rPr lang="en-US" sz="2300" b="1" u="sng" dirty="0" smtClean="0"/>
              <a:t>WHY</a:t>
            </a:r>
            <a:r>
              <a:rPr lang="en-US" sz="2300" dirty="0" smtClean="0"/>
              <a:t> during group work time</a:t>
            </a:r>
          </a:p>
          <a:p>
            <a:pPr marL="0" indent="0">
              <a:lnSpc>
                <a:spcPct val="80000"/>
              </a:lnSpc>
              <a:buNone/>
            </a:pPr>
            <a:endParaRPr lang="en-US" sz="2300" dirty="0" smtClean="0"/>
          </a:p>
          <a:p>
            <a:pPr marL="0" indent="0" algn="ctr">
              <a:lnSpc>
                <a:spcPct val="80000"/>
              </a:lnSpc>
              <a:buNone/>
            </a:pPr>
            <a:r>
              <a:rPr lang="en-US" b="1" u="sng" dirty="0" smtClean="0">
                <a:solidFill>
                  <a:srgbClr val="C00000"/>
                </a:solidFill>
              </a:rPr>
              <a:t>Any violations of the rules/expectations will result in your team losing a point</a:t>
            </a:r>
            <a:endParaRPr lang="en-US" b="1" u="sng" dirty="0">
              <a:solidFill>
                <a:srgbClr val="C00000"/>
              </a:solidFill>
            </a:endParaRPr>
          </a:p>
          <a:p>
            <a:pPr marL="273050" indent="-273050">
              <a:lnSpc>
                <a:spcPct val="80000"/>
              </a:lnSpc>
            </a:pPr>
            <a:endParaRPr lang="en-US" sz="1200" dirty="0"/>
          </a:p>
        </p:txBody>
      </p:sp>
    </p:spTree>
    <p:extLst>
      <p:ext uri="{BB962C8B-B14F-4D97-AF65-F5344CB8AC3E}">
        <p14:creationId xmlns:p14="http://schemas.microsoft.com/office/powerpoint/2010/main" val="128234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9196" y="526016"/>
            <a:ext cx="3047974" cy="827793"/>
          </a:xfrm>
        </p:spPr>
        <p:txBody>
          <a:bodyPr>
            <a:noAutofit/>
          </a:bodyPr>
          <a:lstStyle/>
          <a:p>
            <a:r>
              <a:rPr lang="en-US" sz="6000" b="1" dirty="0" smtClean="0">
                <a:solidFill>
                  <a:srgbClr val="002060"/>
                </a:solidFill>
              </a:rPr>
              <a:t>Prizes!</a:t>
            </a:r>
            <a:endParaRPr lang="en-US" sz="6000" dirty="0">
              <a:solidFill>
                <a:srgbClr val="002060"/>
              </a:solidFill>
            </a:endParaRPr>
          </a:p>
        </p:txBody>
      </p:sp>
      <p:sp>
        <p:nvSpPr>
          <p:cNvPr id="3" name="Content Placeholder 2"/>
          <p:cNvSpPr>
            <a:spLocks noGrp="1"/>
          </p:cNvSpPr>
          <p:nvPr>
            <p:ph idx="1"/>
          </p:nvPr>
        </p:nvSpPr>
        <p:spPr>
          <a:xfrm>
            <a:off x="963937" y="5326870"/>
            <a:ext cx="8596668" cy="1278647"/>
          </a:xfrm>
        </p:spPr>
        <p:txBody>
          <a:bodyPr>
            <a:normAutofit/>
          </a:bodyPr>
          <a:lstStyle/>
          <a:p>
            <a:pPr marL="0" indent="0">
              <a:lnSpc>
                <a:spcPct val="80000"/>
              </a:lnSpc>
              <a:buClrTx/>
              <a:buNone/>
            </a:pPr>
            <a:r>
              <a:rPr lang="en-US" sz="2800" dirty="0" smtClean="0"/>
              <a:t>The team that finishes with the most number of points will receive 5% extra credit on the Exam tomorrow.</a:t>
            </a:r>
            <a:endParaRPr lang="en-US" sz="28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5693" y="1431083"/>
            <a:ext cx="3528920" cy="3826215"/>
          </a:xfrm>
          <a:prstGeom prst="rect">
            <a:avLst/>
          </a:prstGeom>
        </p:spPr>
      </p:pic>
    </p:spTree>
    <p:extLst>
      <p:ext uri="{BB962C8B-B14F-4D97-AF65-F5344CB8AC3E}">
        <p14:creationId xmlns:p14="http://schemas.microsoft.com/office/powerpoint/2010/main" val="363034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93616"/>
            <a:ext cx="9601196" cy="4361226"/>
          </a:xfrm>
        </p:spPr>
        <p:txBody>
          <a:bodyPr>
            <a:noAutofit/>
          </a:bodyPr>
          <a:lstStyle/>
          <a:p>
            <a:pPr marL="0" lvl="0" indent="0">
              <a:buNone/>
            </a:pPr>
            <a:r>
              <a:rPr lang="en-US" sz="3200" dirty="0" smtClean="0"/>
              <a:t>Which of the following best explains why water is classified as the universal solvent?</a:t>
            </a:r>
          </a:p>
          <a:p>
            <a:pPr marL="0" lvl="0" indent="0">
              <a:buNone/>
            </a:pPr>
            <a:endParaRPr lang="en-US" sz="3200" dirty="0" smtClean="0"/>
          </a:p>
          <a:p>
            <a:pPr marL="914400" lvl="1" indent="-457200">
              <a:buClr>
                <a:srgbClr val="002060"/>
              </a:buClr>
              <a:buFont typeface="+mj-lt"/>
              <a:buAutoNum type="alphaUcPeriod"/>
            </a:pPr>
            <a:r>
              <a:rPr lang="en-US" sz="2800" dirty="0" smtClean="0"/>
              <a:t>Water has a high surface tension</a:t>
            </a:r>
          </a:p>
          <a:p>
            <a:pPr marL="914400" lvl="1" indent="-457200">
              <a:buClr>
                <a:srgbClr val="002060"/>
              </a:buClr>
              <a:buFont typeface="+mj-lt"/>
              <a:buAutoNum type="alphaUcPeriod"/>
            </a:pPr>
            <a:r>
              <a:rPr lang="en-US" sz="2800" dirty="0" smtClean="0"/>
              <a:t>Water is a highly polar molecule</a:t>
            </a:r>
          </a:p>
          <a:p>
            <a:pPr marL="914400" lvl="1" indent="-457200">
              <a:buClr>
                <a:srgbClr val="002060"/>
              </a:buClr>
              <a:buFont typeface="+mj-lt"/>
              <a:buAutoNum type="alphaUcPeriod"/>
            </a:pPr>
            <a:r>
              <a:rPr lang="en-US" sz="2800" dirty="0" smtClean="0"/>
              <a:t>Water is more dense as a liquid than a solid</a:t>
            </a:r>
          </a:p>
          <a:p>
            <a:pPr marL="914400" lvl="1" indent="-457200">
              <a:buClr>
                <a:srgbClr val="002060"/>
              </a:buClr>
              <a:buFont typeface="+mj-lt"/>
              <a:buAutoNum type="alphaUcPeriod"/>
            </a:pPr>
            <a:r>
              <a:rPr lang="en-US" sz="2800" dirty="0" smtClean="0"/>
              <a:t>Water has a higher boiling point than predicted by its molar mass</a:t>
            </a:r>
            <a:endParaRPr lang="en-US" dirty="0"/>
          </a:p>
          <a:p>
            <a:pPr marL="0" indent="0">
              <a:buNone/>
            </a:pPr>
            <a:endParaRPr lang="en-US" sz="6600" dirty="0">
              <a:solidFill>
                <a:srgbClr val="7030A0"/>
              </a:solidFill>
            </a:endParaRPr>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57612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93616"/>
            <a:ext cx="9601196" cy="4361226"/>
          </a:xfrm>
        </p:spPr>
        <p:txBody>
          <a:bodyPr>
            <a:noAutofit/>
          </a:bodyPr>
          <a:lstStyle/>
          <a:p>
            <a:pPr marL="0" lvl="0" indent="0">
              <a:buNone/>
            </a:pPr>
            <a:r>
              <a:rPr lang="en-US" sz="3200" dirty="0" smtClean="0"/>
              <a:t>Which of the following salts is soluble?</a:t>
            </a:r>
          </a:p>
          <a:p>
            <a:pPr marL="0" lvl="0" indent="0">
              <a:buNone/>
            </a:pPr>
            <a:endParaRPr lang="en-US" sz="3200" dirty="0" smtClean="0"/>
          </a:p>
          <a:p>
            <a:pPr marL="914400" lvl="1" indent="-457200">
              <a:buClr>
                <a:srgbClr val="002060"/>
              </a:buClr>
              <a:buFont typeface="+mj-lt"/>
              <a:buAutoNum type="alphaUcPeriod"/>
            </a:pPr>
            <a:r>
              <a:rPr lang="en-US" sz="2800" dirty="0" smtClean="0"/>
              <a:t>Ag</a:t>
            </a:r>
            <a:r>
              <a:rPr lang="en-US" sz="2800" baseline="-25000" dirty="0" smtClean="0"/>
              <a:t>2</a:t>
            </a:r>
            <a:r>
              <a:rPr lang="en-US" sz="2800" dirty="0" smtClean="0"/>
              <a:t>CO</a:t>
            </a:r>
            <a:r>
              <a:rPr lang="en-US" sz="2800" baseline="-25000" dirty="0" smtClean="0"/>
              <a:t>3</a:t>
            </a:r>
            <a:endParaRPr lang="en-US" sz="2800" dirty="0" smtClean="0"/>
          </a:p>
          <a:p>
            <a:pPr marL="914400" lvl="1" indent="-457200">
              <a:buClr>
                <a:srgbClr val="002060"/>
              </a:buClr>
              <a:buFont typeface="+mj-lt"/>
              <a:buAutoNum type="alphaUcPeriod"/>
            </a:pPr>
            <a:r>
              <a:rPr lang="en-US" sz="2800" dirty="0" smtClean="0"/>
              <a:t>PbCO</a:t>
            </a:r>
            <a:r>
              <a:rPr lang="en-US" sz="2800" baseline="-25000" dirty="0" smtClean="0"/>
              <a:t>3</a:t>
            </a:r>
            <a:endParaRPr lang="en-US" sz="2800" dirty="0"/>
          </a:p>
          <a:p>
            <a:pPr marL="914400" lvl="1" indent="-457200">
              <a:buClr>
                <a:srgbClr val="002060"/>
              </a:buClr>
              <a:buFont typeface="+mj-lt"/>
              <a:buAutoNum type="alphaUcPeriod"/>
            </a:pPr>
            <a:r>
              <a:rPr lang="en-US" sz="2800" dirty="0" smtClean="0"/>
              <a:t>Na</a:t>
            </a:r>
            <a:r>
              <a:rPr lang="en-US" sz="2800" baseline="-25000" dirty="0" smtClean="0"/>
              <a:t>2</a:t>
            </a:r>
            <a:r>
              <a:rPr lang="en-US" sz="2800" dirty="0" smtClean="0"/>
              <a:t>CO</a:t>
            </a:r>
            <a:r>
              <a:rPr lang="en-US" sz="2800" baseline="-25000" dirty="0" smtClean="0"/>
              <a:t>3</a:t>
            </a:r>
            <a:endParaRPr lang="en-US" sz="2800" dirty="0"/>
          </a:p>
          <a:p>
            <a:pPr marL="914400" lvl="1" indent="-457200">
              <a:buClr>
                <a:srgbClr val="002060"/>
              </a:buClr>
              <a:buFont typeface="+mj-lt"/>
              <a:buAutoNum type="alphaUcPeriod"/>
            </a:pPr>
            <a:r>
              <a:rPr lang="en-US" sz="2800" dirty="0" smtClean="0"/>
              <a:t>CdCO</a:t>
            </a:r>
            <a:r>
              <a:rPr lang="en-US" sz="2800" baseline="-25000" dirty="0" smtClean="0"/>
              <a:t>3</a:t>
            </a:r>
            <a:endParaRPr lang="en-US" sz="2800" dirty="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184762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619848"/>
            <a:ext cx="9601196" cy="4361226"/>
          </a:xfrm>
        </p:spPr>
        <p:txBody>
          <a:bodyPr>
            <a:noAutofit/>
          </a:bodyPr>
          <a:lstStyle/>
          <a:p>
            <a:pPr marL="0" lvl="0" indent="0">
              <a:buNone/>
            </a:pPr>
            <a:r>
              <a:rPr lang="en-US" sz="4000" dirty="0" smtClean="0"/>
              <a:t>Paola has a solution of 3.48 M sodium carbonate.  How many liters of the solution would contain 12.07 moles of Sodium Carbonate?</a:t>
            </a:r>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565378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Solubility Factors Video</a:t>
            </a:r>
            <a:endParaRPr lang="en-US" dirty="0">
              <a:solidFill>
                <a:srgbClr val="002060"/>
              </a:solidFill>
            </a:endParaRPr>
          </a:p>
        </p:txBody>
      </p:sp>
      <p:sp>
        <p:nvSpPr>
          <p:cNvPr id="4" name="Content Placeholder 2"/>
          <p:cNvSpPr>
            <a:spLocks noGrp="1"/>
          </p:cNvSpPr>
          <p:nvPr>
            <p:ph sz="quarter" idx="1"/>
          </p:nvPr>
        </p:nvSpPr>
        <p:spPr>
          <a:xfrm>
            <a:off x="207122" y="1687232"/>
            <a:ext cx="11276666" cy="4937125"/>
          </a:xfrm>
        </p:spPr>
        <p:txBody>
          <a:bodyPr>
            <a:normAutofit/>
          </a:bodyPr>
          <a:lstStyle/>
          <a:p>
            <a:pPr marL="514350" indent="-514350" eaLnBrk="1" hangingPunct="1">
              <a:buClr>
                <a:srgbClr val="002060"/>
              </a:buClr>
              <a:buFont typeface="+mj-lt"/>
              <a:buAutoNum type="arabicPeriod"/>
            </a:pPr>
            <a:r>
              <a:rPr lang="en-US" sz="3200" dirty="0" smtClean="0"/>
              <a:t>Go to </a:t>
            </a:r>
            <a:r>
              <a:rPr lang="en-US" sz="3200" dirty="0" smtClean="0">
                <a:solidFill>
                  <a:srgbClr val="0070C0"/>
                </a:solidFill>
              </a:rPr>
              <a:t>shschem.weebly.com  </a:t>
            </a:r>
            <a:r>
              <a:rPr lang="en-US" sz="3200" dirty="0" smtClean="0">
                <a:solidFill>
                  <a:srgbClr val="FF0000"/>
                </a:solidFill>
              </a:rPr>
              <a:t>(our class website)</a:t>
            </a:r>
          </a:p>
          <a:p>
            <a:pPr marL="400050" lvl="1" indent="0">
              <a:buClr>
                <a:srgbClr val="002060"/>
              </a:buClr>
              <a:buNone/>
            </a:pPr>
            <a:r>
              <a:rPr lang="en-US" sz="3000" i="1" dirty="0" smtClean="0">
                <a:solidFill>
                  <a:srgbClr val="FF0000"/>
                </a:solidFill>
              </a:rPr>
              <a:t>Bookmark this if you haven’t done so already!!!</a:t>
            </a:r>
          </a:p>
          <a:p>
            <a:pPr marL="514350" indent="-514350" eaLnBrk="1" hangingPunct="1">
              <a:buClr>
                <a:srgbClr val="002060"/>
              </a:buClr>
              <a:buFont typeface="+mj-lt"/>
              <a:buAutoNum type="arabicPeriod"/>
            </a:pPr>
            <a:r>
              <a:rPr lang="en-US" sz="3200" dirty="0" smtClean="0"/>
              <a:t>Hover over my page:</a:t>
            </a:r>
          </a:p>
          <a:p>
            <a:pPr marL="400050" lvl="1" indent="0">
              <a:buClr>
                <a:srgbClr val="002060"/>
              </a:buClr>
              <a:buNone/>
            </a:pPr>
            <a:r>
              <a:rPr lang="en-US" sz="2800" dirty="0" smtClean="0"/>
              <a:t>	Mr. Ghosh </a:t>
            </a:r>
            <a:r>
              <a:rPr lang="en-US" sz="2800" dirty="0" smtClean="0">
                <a:sym typeface="Wingdings" panose="05000000000000000000" pitchFamily="2" charset="2"/>
              </a:rPr>
              <a:t> Video Lessons</a:t>
            </a:r>
            <a:endParaRPr lang="en-US" sz="2800" dirty="0" smtClean="0"/>
          </a:p>
          <a:p>
            <a:pPr marL="514350" indent="-514350" eaLnBrk="1" hangingPunct="1">
              <a:buClr>
                <a:srgbClr val="002060"/>
              </a:buClr>
              <a:buFont typeface="+mj-lt"/>
              <a:buAutoNum type="arabicPeriod"/>
            </a:pPr>
            <a:r>
              <a:rPr lang="en-US" sz="3200" dirty="0" smtClean="0"/>
              <a:t>Watch video for March 31</a:t>
            </a:r>
          </a:p>
          <a:p>
            <a:pPr marL="514350" indent="-514350" eaLnBrk="1" hangingPunct="1">
              <a:buClr>
                <a:srgbClr val="002060"/>
              </a:buClr>
              <a:buFont typeface="+mj-lt"/>
              <a:buAutoNum type="arabicPeriod"/>
            </a:pPr>
            <a:r>
              <a:rPr lang="en-US" sz="3200" dirty="0" smtClean="0"/>
              <a:t>Take notes on your handout</a:t>
            </a:r>
          </a:p>
        </p:txBody>
      </p:sp>
    </p:spTree>
    <p:extLst>
      <p:ext uri="{BB962C8B-B14F-4D97-AF65-F5344CB8AC3E}">
        <p14:creationId xmlns:p14="http://schemas.microsoft.com/office/powerpoint/2010/main" val="92871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2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905042"/>
            <a:ext cx="9601196" cy="4361226"/>
          </a:xfrm>
        </p:spPr>
        <p:txBody>
          <a:bodyPr>
            <a:noAutofit/>
          </a:bodyPr>
          <a:lstStyle/>
          <a:p>
            <a:pPr marL="0" lvl="0" indent="0">
              <a:buNone/>
            </a:pPr>
            <a:r>
              <a:rPr lang="en-US" sz="3200" dirty="0" smtClean="0"/>
              <a:t>What volume of water must be </a:t>
            </a:r>
            <a:r>
              <a:rPr lang="en-US" sz="3200" u="sng" dirty="0" smtClean="0"/>
              <a:t>added</a:t>
            </a:r>
            <a:r>
              <a:rPr lang="en-US" sz="3200" dirty="0" smtClean="0"/>
              <a:t> in order to dilute 0.64L of 12.0 M HNO</a:t>
            </a:r>
            <a:r>
              <a:rPr lang="en-US" sz="3200" baseline="-25000" dirty="0" smtClean="0"/>
              <a:t>3</a:t>
            </a:r>
            <a:r>
              <a:rPr lang="en-US" sz="3200" dirty="0" smtClean="0"/>
              <a:t> to a concentration of 5.6 M?</a:t>
            </a:r>
          </a:p>
          <a:p>
            <a:pPr marL="0" lvl="0" indent="0">
              <a:buNone/>
            </a:pPr>
            <a:endParaRPr lang="en-US" sz="32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322565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93616"/>
            <a:ext cx="9601196" cy="4361226"/>
          </a:xfrm>
        </p:spPr>
        <p:txBody>
          <a:bodyPr>
            <a:noAutofit/>
          </a:bodyPr>
          <a:lstStyle/>
          <a:p>
            <a:pPr marL="0" lvl="0" indent="0">
              <a:buNone/>
            </a:pPr>
            <a:r>
              <a:rPr lang="en-US" sz="3200" dirty="0" smtClean="0"/>
              <a:t>In the picture below, is the copper sulfate (CuSO</a:t>
            </a:r>
            <a:r>
              <a:rPr lang="en-US" sz="3200" baseline="-25000" dirty="0" smtClean="0"/>
              <a:t>4</a:t>
            </a:r>
            <a:r>
              <a:rPr lang="en-US" sz="3200" dirty="0" smtClean="0"/>
              <a:t>) solution an electrolyte or a nonelectrolyte?</a:t>
            </a:r>
          </a:p>
          <a:p>
            <a:pPr marL="0" lvl="0" indent="0">
              <a:buNone/>
            </a:pPr>
            <a:endParaRPr lang="en-US" sz="32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pic>
        <p:nvPicPr>
          <p:cNvPr id="1028" name="Picture 4" descr="http://glossary.periodni.com/images/cell_potential.jpg"/>
          <p:cNvPicPr>
            <a:picLocks noChangeAspect="1" noChangeArrowheads="1"/>
          </p:cNvPicPr>
          <p:nvPr/>
        </p:nvPicPr>
        <p:blipFill rotWithShape="1">
          <a:blip r:embed="rId5">
            <a:extLst>
              <a:ext uri="{28A0092B-C50C-407E-A947-70E740481C1C}">
                <a14:useLocalDpi xmlns:a14="http://schemas.microsoft.com/office/drawing/2010/main" val="0"/>
              </a:ext>
            </a:extLst>
          </a:blip>
          <a:srcRect b="23951"/>
          <a:stretch/>
        </p:blipFill>
        <p:spPr bwMode="auto">
          <a:xfrm>
            <a:off x="824315" y="2431605"/>
            <a:ext cx="5021849" cy="381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819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3356" y="1314473"/>
            <a:ext cx="5948041" cy="5034968"/>
          </a:xfrm>
        </p:spPr>
        <p:txBody>
          <a:bodyPr>
            <a:noAutofit/>
          </a:bodyPr>
          <a:lstStyle/>
          <a:p>
            <a:pPr marL="0" lvl="0" indent="0">
              <a:buNone/>
            </a:pPr>
            <a:r>
              <a:rPr lang="en-US" sz="3200" dirty="0" smtClean="0"/>
              <a:t>In the solubility graph shown, how many grams are needed to create a saturated solution of NaNO</a:t>
            </a:r>
            <a:r>
              <a:rPr lang="en-US" sz="3200" baseline="-25000" dirty="0" smtClean="0"/>
              <a:t>3</a:t>
            </a:r>
            <a:r>
              <a:rPr lang="en-US" sz="3200" dirty="0" smtClean="0"/>
              <a:t> at 10ºC?</a:t>
            </a:r>
          </a:p>
          <a:p>
            <a:pPr marL="0" lvl="0" indent="0">
              <a:buNone/>
            </a:pPr>
            <a:endParaRPr lang="en-US" sz="32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pic>
        <p:nvPicPr>
          <p:cNvPr id="5" name="Picture 4" descr="http://staff.norman.k12.ok.us/~cyohn/index_files/Investigation%2012%20Notes_files/image00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799" y="619874"/>
            <a:ext cx="4391168" cy="5617708"/>
          </a:xfrm>
          <a:prstGeom prst="rect">
            <a:avLst/>
          </a:prstGeom>
          <a:noFill/>
          <a:ln>
            <a:noFill/>
          </a:ln>
        </p:spPr>
      </p:pic>
    </p:spTree>
    <p:extLst>
      <p:ext uri="{BB962C8B-B14F-4D97-AF65-F5344CB8AC3E}">
        <p14:creationId xmlns:p14="http://schemas.microsoft.com/office/powerpoint/2010/main" val="29455643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93616"/>
            <a:ext cx="9601196" cy="4361226"/>
          </a:xfrm>
        </p:spPr>
        <p:txBody>
          <a:bodyPr>
            <a:noAutofit/>
          </a:bodyPr>
          <a:lstStyle/>
          <a:p>
            <a:pPr marL="0" lvl="0" indent="0">
              <a:buNone/>
            </a:pPr>
            <a:r>
              <a:rPr lang="en-US" sz="3200" dirty="0" smtClean="0"/>
              <a:t>Which of the following would increase the rate of dissolution of a solid in a liquid?</a:t>
            </a:r>
          </a:p>
          <a:p>
            <a:pPr marL="0" lvl="0" indent="0">
              <a:buNone/>
            </a:pPr>
            <a:endParaRPr lang="en-US" sz="3200" dirty="0" smtClean="0"/>
          </a:p>
          <a:p>
            <a:pPr marL="914400" lvl="1" indent="-457200">
              <a:buClr>
                <a:srgbClr val="002060"/>
              </a:buClr>
              <a:buFont typeface="+mj-lt"/>
              <a:buAutoNum type="alphaUcPeriod"/>
            </a:pPr>
            <a:r>
              <a:rPr lang="en-US" sz="2800" dirty="0" smtClean="0"/>
              <a:t>Increase the temperature and increase the pressure</a:t>
            </a:r>
            <a:endParaRPr lang="en-US" sz="2800" dirty="0"/>
          </a:p>
          <a:p>
            <a:pPr marL="914400" lvl="1" indent="-457200">
              <a:buClr>
                <a:srgbClr val="002060"/>
              </a:buClr>
              <a:buFont typeface="+mj-lt"/>
              <a:buAutoNum type="alphaUcPeriod"/>
            </a:pPr>
            <a:r>
              <a:rPr lang="en-US" sz="2800" dirty="0" smtClean="0"/>
              <a:t>Increase the temperature, stir the mixture, and increase the surface area</a:t>
            </a:r>
            <a:endParaRPr lang="en-US" sz="2800" dirty="0"/>
          </a:p>
          <a:p>
            <a:pPr marL="914400" lvl="1" indent="-457200">
              <a:buClr>
                <a:srgbClr val="002060"/>
              </a:buClr>
              <a:buFont typeface="+mj-lt"/>
              <a:buAutoNum type="alphaUcPeriod"/>
            </a:pPr>
            <a:r>
              <a:rPr lang="en-US" sz="2800" dirty="0"/>
              <a:t>Decrease the temperature and increase the pressure</a:t>
            </a:r>
          </a:p>
          <a:p>
            <a:pPr marL="914400" lvl="1" indent="-457200">
              <a:buClr>
                <a:srgbClr val="002060"/>
              </a:buClr>
              <a:buFont typeface="+mj-lt"/>
              <a:buAutoNum type="alphaUcPeriod"/>
            </a:pPr>
            <a:r>
              <a:rPr lang="en-US" sz="2800" dirty="0" smtClean="0"/>
              <a:t>Decrease the temperature, stir the mixture, and increase the surface area</a:t>
            </a:r>
            <a:endParaRPr lang="en-US" sz="2800" dirty="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49865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93616"/>
            <a:ext cx="9601196" cy="4361226"/>
          </a:xfrm>
        </p:spPr>
        <p:txBody>
          <a:bodyPr>
            <a:noAutofit/>
          </a:bodyPr>
          <a:lstStyle/>
          <a:p>
            <a:pPr marL="0" lvl="0" indent="0">
              <a:buNone/>
            </a:pPr>
            <a:r>
              <a:rPr lang="en-US" sz="3200" dirty="0" smtClean="0"/>
              <a:t>Which of the following compounds is likely to dissolve in water?</a:t>
            </a:r>
          </a:p>
          <a:p>
            <a:pPr marL="0" lvl="0" indent="0">
              <a:buNone/>
            </a:pPr>
            <a:endParaRPr lang="en-US" sz="3200" dirty="0" smtClean="0"/>
          </a:p>
          <a:p>
            <a:pPr marL="914400" lvl="1" indent="-457200">
              <a:buClr>
                <a:srgbClr val="002060"/>
              </a:buClr>
              <a:buFont typeface="+mj-lt"/>
              <a:buAutoNum type="alphaUcPeriod"/>
            </a:pPr>
            <a:r>
              <a:rPr lang="en-US" sz="2800" dirty="0" err="1" smtClean="0"/>
              <a:t>NaCl</a:t>
            </a:r>
            <a:endParaRPr lang="en-US" sz="2800" dirty="0" smtClean="0"/>
          </a:p>
          <a:p>
            <a:pPr marL="914400" lvl="1" indent="-457200">
              <a:buClr>
                <a:srgbClr val="002060"/>
              </a:buClr>
              <a:buFont typeface="+mj-lt"/>
              <a:buAutoNum type="alphaUcPeriod"/>
            </a:pPr>
            <a:r>
              <a:rPr lang="en-US" sz="2800" dirty="0" smtClean="0"/>
              <a:t>OCl</a:t>
            </a:r>
            <a:r>
              <a:rPr lang="en-US" sz="2800" baseline="-25000" dirty="0" smtClean="0"/>
              <a:t>2</a:t>
            </a:r>
            <a:endParaRPr lang="en-US" sz="2800" dirty="0" smtClean="0"/>
          </a:p>
          <a:p>
            <a:pPr marL="914400" lvl="1" indent="-457200">
              <a:buClr>
                <a:srgbClr val="002060"/>
              </a:buClr>
              <a:buFont typeface="+mj-lt"/>
              <a:buAutoNum type="alphaUcPeriod"/>
            </a:pPr>
            <a:r>
              <a:rPr lang="en-US" sz="2800" dirty="0" smtClean="0"/>
              <a:t>C</a:t>
            </a:r>
            <a:r>
              <a:rPr lang="en-US" sz="2800" baseline="-25000" dirty="0" smtClean="0"/>
              <a:t>3</a:t>
            </a:r>
            <a:r>
              <a:rPr lang="en-US" sz="2800" dirty="0" smtClean="0"/>
              <a:t>H</a:t>
            </a:r>
            <a:r>
              <a:rPr lang="en-US" sz="2800" baseline="-25000" dirty="0" smtClean="0"/>
              <a:t>8</a:t>
            </a:r>
            <a:endParaRPr lang="en-US" sz="2800" dirty="0" smtClean="0"/>
          </a:p>
          <a:p>
            <a:pPr marL="914400" lvl="1" indent="-457200">
              <a:buClr>
                <a:srgbClr val="002060"/>
              </a:buClr>
              <a:buFont typeface="+mj-lt"/>
              <a:buAutoNum type="alphaUcPeriod"/>
            </a:pPr>
            <a:r>
              <a:rPr lang="en-US" sz="2800" dirty="0" smtClean="0"/>
              <a:t>N</a:t>
            </a:r>
            <a:r>
              <a:rPr lang="en-US" sz="2800" baseline="-25000" dirty="0" smtClean="0"/>
              <a:t>2</a:t>
            </a:r>
            <a:endParaRPr lang="en-US" dirty="0"/>
          </a:p>
          <a:p>
            <a:pPr marL="0" indent="0">
              <a:buNone/>
            </a:pPr>
            <a:endParaRPr lang="en-US" sz="6600" dirty="0">
              <a:solidFill>
                <a:srgbClr val="7030A0"/>
              </a:solidFill>
            </a:endParaRPr>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38155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93616"/>
            <a:ext cx="9601196" cy="4361226"/>
          </a:xfrm>
        </p:spPr>
        <p:txBody>
          <a:bodyPr>
            <a:noAutofit/>
          </a:bodyPr>
          <a:lstStyle/>
          <a:p>
            <a:pPr marL="0" lvl="0" indent="0">
              <a:buNone/>
            </a:pPr>
            <a:r>
              <a:rPr lang="en-US" sz="3200" dirty="0" smtClean="0"/>
              <a:t>Which of the following best explains why sodium phosphate (Na</a:t>
            </a:r>
            <a:r>
              <a:rPr lang="en-US" sz="3200" baseline="-25000" dirty="0" smtClean="0"/>
              <a:t>3</a:t>
            </a:r>
            <a:r>
              <a:rPr lang="en-US" sz="3200" dirty="0" smtClean="0"/>
              <a:t>PO</a:t>
            </a:r>
            <a:r>
              <a:rPr lang="en-US" sz="3200" baseline="-25000" dirty="0" smtClean="0"/>
              <a:t>4</a:t>
            </a:r>
            <a:r>
              <a:rPr lang="en-US" sz="3200" dirty="0" smtClean="0"/>
              <a:t>) is soluble?</a:t>
            </a:r>
          </a:p>
          <a:p>
            <a:pPr marL="0" lvl="0" indent="0">
              <a:buNone/>
            </a:pPr>
            <a:endParaRPr lang="en-US" sz="3200" dirty="0" smtClean="0"/>
          </a:p>
          <a:p>
            <a:pPr marL="914400" lvl="1" indent="-457200">
              <a:buClr>
                <a:srgbClr val="002060"/>
              </a:buClr>
              <a:buFont typeface="+mj-lt"/>
              <a:buAutoNum type="alphaUcPeriod"/>
            </a:pPr>
            <a:r>
              <a:rPr lang="en-US" sz="2800" dirty="0" smtClean="0"/>
              <a:t>It is an ionic compound</a:t>
            </a:r>
          </a:p>
          <a:p>
            <a:pPr marL="914400" lvl="1" indent="-457200">
              <a:buClr>
                <a:srgbClr val="002060"/>
              </a:buClr>
              <a:buFont typeface="+mj-lt"/>
              <a:buAutoNum type="alphaUcPeriod"/>
            </a:pPr>
            <a:r>
              <a:rPr lang="en-US" sz="2800" dirty="0" smtClean="0"/>
              <a:t>All phosphates are soluble</a:t>
            </a:r>
            <a:endParaRPr lang="en-US" sz="2800" dirty="0"/>
          </a:p>
          <a:p>
            <a:pPr marL="914400" lvl="1" indent="-457200">
              <a:buClr>
                <a:srgbClr val="002060"/>
              </a:buClr>
              <a:buFont typeface="+mj-lt"/>
              <a:buAutoNum type="alphaUcPeriod"/>
            </a:pPr>
            <a:r>
              <a:rPr lang="en-US" sz="2800" dirty="0" smtClean="0"/>
              <a:t>Phosphates are generally insoluble, except for those containing an alkali metal</a:t>
            </a:r>
            <a:endParaRPr lang="en-US" sz="2800" dirty="0"/>
          </a:p>
          <a:p>
            <a:pPr marL="914400" lvl="1" indent="-457200">
              <a:buClr>
                <a:srgbClr val="002060"/>
              </a:buClr>
              <a:buFont typeface="+mj-lt"/>
              <a:buAutoNum type="alphaUcPeriod"/>
            </a:pPr>
            <a:r>
              <a:rPr lang="en-US" sz="2800" dirty="0" smtClean="0"/>
              <a:t>None of the above</a:t>
            </a:r>
            <a:endParaRPr lang="en-US" sz="2800" dirty="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73049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619848"/>
            <a:ext cx="9601196" cy="4361226"/>
          </a:xfrm>
        </p:spPr>
        <p:txBody>
          <a:bodyPr>
            <a:noAutofit/>
          </a:bodyPr>
          <a:lstStyle/>
          <a:p>
            <a:pPr marL="0" lvl="0" indent="0">
              <a:buNone/>
            </a:pPr>
            <a:r>
              <a:rPr lang="en-US" sz="4000" dirty="0" smtClean="0"/>
              <a:t>A solution of 3.05 L contains 200.6g Mg(OH)</a:t>
            </a:r>
            <a:r>
              <a:rPr lang="en-US" sz="4000" baseline="-25000" dirty="0" smtClean="0"/>
              <a:t>2</a:t>
            </a:r>
            <a:r>
              <a:rPr lang="en-US" sz="4000" dirty="0" smtClean="0"/>
              <a:t>.  What is the molarity of the solution?</a:t>
            </a:r>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59557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905042"/>
            <a:ext cx="9601196" cy="4361226"/>
          </a:xfrm>
        </p:spPr>
        <p:txBody>
          <a:bodyPr>
            <a:noAutofit/>
          </a:bodyPr>
          <a:lstStyle/>
          <a:p>
            <a:pPr marL="0" lvl="0" indent="0">
              <a:buNone/>
            </a:pPr>
            <a:r>
              <a:rPr lang="en-US" sz="3200" dirty="0" smtClean="0"/>
              <a:t>A chemist has a container of concentrated 17.0 M </a:t>
            </a:r>
            <a:r>
              <a:rPr lang="en-US" sz="3200" dirty="0" err="1" smtClean="0"/>
              <a:t>HCl</a:t>
            </a:r>
            <a:r>
              <a:rPr lang="en-US" sz="3200" dirty="0" smtClean="0"/>
              <a:t>.  If she wants to prepare 1.75 L of 5.4 M </a:t>
            </a:r>
            <a:r>
              <a:rPr lang="en-US" sz="3200" dirty="0" err="1" smtClean="0"/>
              <a:t>HCl</a:t>
            </a:r>
            <a:r>
              <a:rPr lang="en-US" sz="3200" dirty="0" smtClean="0"/>
              <a:t>, how much of the concentrated solution will she need to use?  </a:t>
            </a:r>
          </a:p>
          <a:p>
            <a:pPr marL="0" lvl="0" indent="0">
              <a:buNone/>
            </a:pPr>
            <a:endParaRPr lang="en-US" sz="32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48367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7053" y="938463"/>
            <a:ext cx="4399544" cy="4716379"/>
          </a:xfrm>
        </p:spPr>
        <p:txBody>
          <a:bodyPr>
            <a:noAutofit/>
          </a:bodyPr>
          <a:lstStyle/>
          <a:p>
            <a:pPr marL="0" lvl="0" indent="0">
              <a:buNone/>
            </a:pPr>
            <a:r>
              <a:rPr lang="en-US" sz="3200" dirty="0" smtClean="0"/>
              <a:t>In the solubility graph shown, what type of solution is represented by Point X?</a:t>
            </a:r>
          </a:p>
          <a:p>
            <a:pPr marL="0" lvl="0" indent="0">
              <a:buNone/>
            </a:pPr>
            <a:endParaRPr lang="en-US" sz="32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pic>
        <p:nvPicPr>
          <p:cNvPr id="5" name="Picture 4"/>
          <p:cNvPicPr>
            <a:picLocks noChangeAspect="1"/>
          </p:cNvPicPr>
          <p:nvPr/>
        </p:nvPicPr>
        <p:blipFill rotWithShape="1">
          <a:blip r:embed="rId5"/>
          <a:srcRect l="31363" t="26546" r="33307" b="14298"/>
          <a:stretch/>
        </p:blipFill>
        <p:spPr bwMode="auto">
          <a:xfrm>
            <a:off x="723081" y="704566"/>
            <a:ext cx="5773972" cy="543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43740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4466" y="1273530"/>
            <a:ext cx="5948041" cy="5034968"/>
          </a:xfrm>
        </p:spPr>
        <p:txBody>
          <a:bodyPr>
            <a:noAutofit/>
          </a:bodyPr>
          <a:lstStyle/>
          <a:p>
            <a:pPr marL="0" lvl="0" indent="0">
              <a:buNone/>
            </a:pPr>
            <a:r>
              <a:rPr lang="en-US" sz="3200" dirty="0" smtClean="0"/>
              <a:t>A student prepares a saturated solution of </a:t>
            </a:r>
            <a:r>
              <a:rPr lang="en-US" sz="3200" dirty="0" err="1" smtClean="0"/>
              <a:t>KCl</a:t>
            </a:r>
            <a:r>
              <a:rPr lang="en-US" sz="3200" dirty="0" smtClean="0"/>
              <a:t> in 100g H</a:t>
            </a:r>
            <a:r>
              <a:rPr lang="en-US" sz="3200" baseline="-25000" dirty="0" smtClean="0"/>
              <a:t>2</a:t>
            </a:r>
            <a:r>
              <a:rPr lang="en-US" sz="3200" dirty="0" smtClean="0"/>
              <a:t>O at 80ºC.  She then rapidly cools the solution </a:t>
            </a:r>
            <a:r>
              <a:rPr lang="en-US" sz="3200" dirty="0"/>
              <a:t>to </a:t>
            </a:r>
            <a:r>
              <a:rPr lang="en-US" sz="3200" dirty="0" smtClean="0"/>
              <a:t>50ºC.  How much solute is likely to precipitate?</a:t>
            </a:r>
          </a:p>
          <a:p>
            <a:pPr marL="0" lvl="0" indent="0">
              <a:buNone/>
            </a:pPr>
            <a:endParaRPr lang="en-US" sz="32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pic>
        <p:nvPicPr>
          <p:cNvPr id="5" name="Picture 4" descr="http://staff.norman.k12.ok.us/~cyohn/index_files/Investigation%2012%20Notes_files/image00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799" y="619873"/>
            <a:ext cx="4609532" cy="5897065"/>
          </a:xfrm>
          <a:prstGeom prst="rect">
            <a:avLst/>
          </a:prstGeom>
          <a:noFill/>
          <a:ln>
            <a:noFill/>
          </a:ln>
        </p:spPr>
      </p:pic>
    </p:spTree>
    <p:extLst>
      <p:ext uri="{BB962C8B-B14F-4D97-AF65-F5344CB8AC3E}">
        <p14:creationId xmlns:p14="http://schemas.microsoft.com/office/powerpoint/2010/main" val="38681283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0039" y="278185"/>
            <a:ext cx="8596668" cy="1320800"/>
          </a:xfrm>
        </p:spPr>
        <p:txBody>
          <a:bodyPr/>
          <a:lstStyle/>
          <a:p>
            <a:pPr eaLnBrk="1" hangingPunct="1">
              <a:defRPr/>
            </a:pPr>
            <a:r>
              <a:rPr lang="en-US" dirty="0" smtClean="0">
                <a:solidFill>
                  <a:srgbClr val="002060"/>
                </a:solidFill>
              </a:rPr>
              <a:t>Question…</a:t>
            </a:r>
            <a:endParaRPr lang="en-US" dirty="0">
              <a:solidFill>
                <a:srgbClr val="002060"/>
              </a:solidFill>
            </a:endParaRPr>
          </a:p>
        </p:txBody>
      </p:sp>
      <p:sp>
        <p:nvSpPr>
          <p:cNvPr id="80899" name="Content Placeholder 5"/>
          <p:cNvSpPr>
            <a:spLocks noGrp="1"/>
          </p:cNvSpPr>
          <p:nvPr>
            <p:ph idx="1"/>
          </p:nvPr>
        </p:nvSpPr>
        <p:spPr>
          <a:xfrm>
            <a:off x="183620" y="1091647"/>
            <a:ext cx="9971033" cy="3880773"/>
          </a:xfrm>
        </p:spPr>
        <p:txBody>
          <a:bodyPr>
            <a:noAutofit/>
          </a:bodyPr>
          <a:lstStyle/>
          <a:p>
            <a:pPr marL="0" indent="0">
              <a:buNone/>
            </a:pPr>
            <a:endParaRPr lang="en-US" sz="200" dirty="0" smtClean="0"/>
          </a:p>
          <a:p>
            <a:pPr marL="0" lvl="0" indent="0">
              <a:buNone/>
            </a:pPr>
            <a:r>
              <a:rPr lang="en-US" sz="3600" dirty="0" smtClean="0"/>
              <a:t>Can we change how well something dissolves?</a:t>
            </a:r>
            <a:endParaRPr lang="en-US" sz="3600" dirty="0"/>
          </a:p>
          <a:p>
            <a:pPr marL="0" indent="0">
              <a:buNone/>
            </a:pPr>
            <a:r>
              <a:rPr lang="en-US" sz="3600" dirty="0" smtClean="0"/>
              <a:t>                         </a:t>
            </a:r>
          </a:p>
          <a:p>
            <a:pPr eaLnBrk="1" hangingPunct="1">
              <a:buFont typeface="Wingdings 2" panose="05020102010507070707" pitchFamily="18" charset="2"/>
              <a:buNone/>
            </a:pPr>
            <a:endParaRPr lang="en-US" sz="3600" dirty="0" smtClean="0"/>
          </a:p>
          <a:p>
            <a:pPr eaLnBrk="1" hangingPunct="1"/>
            <a:endParaRPr lang="en-US" sz="3600"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0771" y="2412447"/>
            <a:ext cx="3436729" cy="4060937"/>
          </a:xfrm>
          <a:prstGeom prst="rect">
            <a:avLst/>
          </a:prstGeom>
        </p:spPr>
      </p:pic>
    </p:spTree>
    <p:extLst>
      <p:ext uri="{BB962C8B-B14F-4D97-AF65-F5344CB8AC3E}">
        <p14:creationId xmlns:p14="http://schemas.microsoft.com/office/powerpoint/2010/main" val="2317773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93616"/>
            <a:ext cx="9601196" cy="4361226"/>
          </a:xfrm>
        </p:spPr>
        <p:txBody>
          <a:bodyPr>
            <a:noAutofit/>
          </a:bodyPr>
          <a:lstStyle/>
          <a:p>
            <a:pPr marL="0" lvl="0" indent="0">
              <a:buNone/>
            </a:pPr>
            <a:r>
              <a:rPr lang="en-US" sz="3200" dirty="0" smtClean="0"/>
              <a:t>A 3.5g sample of whole sugar cubes dissolves very slowly in 100mL of water while the water is being stirred.  Which of the following would likely cause the sugar cubes to dissolve faster?</a:t>
            </a:r>
          </a:p>
          <a:p>
            <a:pPr marL="0" lvl="0" indent="0">
              <a:buNone/>
            </a:pPr>
            <a:endParaRPr lang="en-US" sz="1800" dirty="0" smtClean="0"/>
          </a:p>
          <a:p>
            <a:pPr marL="914400" lvl="1" indent="-457200">
              <a:buClr>
                <a:srgbClr val="002060"/>
              </a:buClr>
              <a:buFont typeface="+mj-lt"/>
              <a:buAutoNum type="alphaUcPeriod"/>
            </a:pPr>
            <a:r>
              <a:rPr lang="en-US" sz="2800" dirty="0" smtClean="0"/>
              <a:t>Decrease the water temperature</a:t>
            </a:r>
            <a:endParaRPr lang="en-US" sz="2800" dirty="0"/>
          </a:p>
          <a:p>
            <a:pPr marL="914400" lvl="1" indent="-457200">
              <a:buClr>
                <a:srgbClr val="002060"/>
              </a:buClr>
              <a:buFont typeface="+mj-lt"/>
              <a:buAutoNum type="alphaUcPeriod"/>
            </a:pPr>
            <a:r>
              <a:rPr lang="en-US" sz="2800" dirty="0" smtClean="0"/>
              <a:t>Stop stirring</a:t>
            </a:r>
            <a:endParaRPr lang="en-US" sz="2800" dirty="0"/>
          </a:p>
          <a:p>
            <a:pPr marL="914400" lvl="1" indent="-457200">
              <a:buClr>
                <a:srgbClr val="002060"/>
              </a:buClr>
              <a:buFont typeface="+mj-lt"/>
              <a:buAutoNum type="alphaUcPeriod"/>
            </a:pPr>
            <a:r>
              <a:rPr lang="en-US" sz="2800" dirty="0" smtClean="0"/>
              <a:t>Crush the sugar cubes</a:t>
            </a:r>
            <a:endParaRPr lang="en-US" sz="2800" dirty="0"/>
          </a:p>
          <a:p>
            <a:pPr marL="914400" lvl="1" indent="-457200">
              <a:buClr>
                <a:srgbClr val="002060"/>
              </a:buClr>
              <a:buFont typeface="+mj-lt"/>
              <a:buAutoNum type="alphaUcPeriod"/>
            </a:pPr>
            <a:r>
              <a:rPr lang="en-US" sz="2800" dirty="0" smtClean="0"/>
              <a:t>Lower the air pressure</a:t>
            </a:r>
            <a:endParaRPr lang="en-US" sz="2800" dirty="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768284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93616"/>
            <a:ext cx="9601196" cy="4361226"/>
          </a:xfrm>
        </p:spPr>
        <p:txBody>
          <a:bodyPr>
            <a:noAutofit/>
          </a:bodyPr>
          <a:lstStyle/>
          <a:p>
            <a:pPr marL="0" lvl="0" indent="0">
              <a:buNone/>
            </a:pPr>
            <a:r>
              <a:rPr lang="en-US" sz="3200" dirty="0" smtClean="0"/>
              <a:t>Which of the following compounds best explains why NH</a:t>
            </a:r>
            <a:r>
              <a:rPr lang="en-US" sz="3200" baseline="-25000" dirty="0"/>
              <a:t>2</a:t>
            </a:r>
            <a:r>
              <a:rPr lang="en-US" sz="3200" baseline="-25000" dirty="0" smtClean="0"/>
              <a:t> </a:t>
            </a:r>
            <a:r>
              <a:rPr lang="en-US" sz="3200" dirty="0" smtClean="0"/>
              <a:t>dissolves in water?</a:t>
            </a:r>
          </a:p>
          <a:p>
            <a:pPr marL="0" lvl="0" indent="0">
              <a:buNone/>
            </a:pPr>
            <a:endParaRPr lang="en-US" sz="3200" dirty="0" smtClean="0"/>
          </a:p>
          <a:p>
            <a:pPr marL="914400" lvl="1" indent="-457200">
              <a:buClr>
                <a:srgbClr val="002060"/>
              </a:buClr>
              <a:buFont typeface="+mj-lt"/>
              <a:buAutoNum type="alphaUcPeriod"/>
            </a:pPr>
            <a:r>
              <a:rPr lang="en-US" sz="2800" dirty="0" smtClean="0"/>
              <a:t>Water and NH</a:t>
            </a:r>
            <a:r>
              <a:rPr lang="en-US" sz="2800" baseline="-25000" dirty="0" smtClean="0"/>
              <a:t>2</a:t>
            </a:r>
            <a:r>
              <a:rPr lang="en-US" sz="2800" dirty="0" smtClean="0"/>
              <a:t> both have 3 atoms </a:t>
            </a:r>
          </a:p>
          <a:p>
            <a:pPr marL="914400" lvl="1" indent="-457200">
              <a:buClr>
                <a:srgbClr val="002060"/>
              </a:buClr>
              <a:buFont typeface="+mj-lt"/>
              <a:buAutoNum type="alphaUcPeriod"/>
            </a:pPr>
            <a:r>
              <a:rPr lang="en-US" sz="2800" dirty="0" smtClean="0"/>
              <a:t>Water and NH</a:t>
            </a:r>
            <a:r>
              <a:rPr lang="en-US" sz="2800" baseline="-25000" dirty="0" smtClean="0"/>
              <a:t>2</a:t>
            </a:r>
            <a:r>
              <a:rPr lang="en-US" sz="2800" dirty="0" smtClean="0"/>
              <a:t> are both polar</a:t>
            </a:r>
          </a:p>
          <a:p>
            <a:pPr marL="914400" lvl="1" indent="-457200">
              <a:buClr>
                <a:srgbClr val="002060"/>
              </a:buClr>
              <a:buFont typeface="+mj-lt"/>
              <a:buAutoNum type="alphaUcPeriod"/>
            </a:pPr>
            <a:r>
              <a:rPr lang="en-US" sz="2800" dirty="0" smtClean="0"/>
              <a:t>NH has a shape that dissolves</a:t>
            </a:r>
          </a:p>
          <a:p>
            <a:pPr marL="914400" lvl="1" indent="-457200">
              <a:buClr>
                <a:srgbClr val="002060"/>
              </a:buClr>
              <a:buFont typeface="+mj-lt"/>
              <a:buAutoNum type="alphaUcPeriod"/>
            </a:pPr>
            <a:r>
              <a:rPr lang="en-US" sz="2800" dirty="0" smtClean="0"/>
              <a:t>NH</a:t>
            </a:r>
            <a:r>
              <a:rPr lang="en-US" sz="2800" baseline="-25000" dirty="0" smtClean="0"/>
              <a:t>2</a:t>
            </a:r>
            <a:r>
              <a:rPr lang="en-US" sz="2800" dirty="0" smtClean="0"/>
              <a:t> is a small molecule</a:t>
            </a:r>
            <a:endParaRPr lang="en-US" dirty="0"/>
          </a:p>
          <a:p>
            <a:pPr marL="0" indent="0">
              <a:buNone/>
            </a:pPr>
            <a:endParaRPr lang="en-US" sz="6600" dirty="0">
              <a:solidFill>
                <a:srgbClr val="7030A0"/>
              </a:solidFill>
            </a:endParaRPr>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100454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052986"/>
            <a:ext cx="9601196" cy="4361226"/>
          </a:xfrm>
        </p:spPr>
        <p:txBody>
          <a:bodyPr>
            <a:noAutofit/>
          </a:bodyPr>
          <a:lstStyle/>
          <a:p>
            <a:pPr marL="0" lvl="0" indent="0">
              <a:buNone/>
            </a:pPr>
            <a:r>
              <a:rPr lang="en-US" sz="3200" dirty="0" smtClean="0"/>
              <a:t>For the following reaction, which products, if any, would form a precipitate in water?</a:t>
            </a:r>
          </a:p>
          <a:p>
            <a:pPr marL="0" lvl="0" indent="0">
              <a:buNone/>
            </a:pPr>
            <a:endParaRPr lang="en-US" sz="1050" dirty="0"/>
          </a:p>
          <a:p>
            <a:pPr marL="0" lvl="0" indent="0" algn="ctr">
              <a:buNone/>
            </a:pPr>
            <a:r>
              <a:rPr lang="en-US" sz="3200" dirty="0" smtClean="0"/>
              <a:t>Mg(NO</a:t>
            </a:r>
            <a:r>
              <a:rPr lang="en-US" sz="3200" baseline="-25000" dirty="0" smtClean="0"/>
              <a:t>3</a:t>
            </a:r>
            <a:r>
              <a:rPr lang="en-US" sz="3200" dirty="0" smtClean="0"/>
              <a:t>)</a:t>
            </a:r>
            <a:r>
              <a:rPr lang="en-US" sz="3200" baseline="-25000" dirty="0" smtClean="0"/>
              <a:t>2</a:t>
            </a:r>
            <a:r>
              <a:rPr lang="en-US" sz="3200" dirty="0" smtClean="0"/>
              <a:t> + K</a:t>
            </a:r>
            <a:r>
              <a:rPr lang="en-US" sz="3200" baseline="-25000" dirty="0" smtClean="0"/>
              <a:t>2</a:t>
            </a:r>
            <a:r>
              <a:rPr lang="en-US" sz="3200" dirty="0" smtClean="0"/>
              <a:t>CO</a:t>
            </a:r>
            <a:r>
              <a:rPr lang="en-US" sz="3200" baseline="-25000" dirty="0" smtClean="0"/>
              <a:t>3</a:t>
            </a:r>
            <a:r>
              <a:rPr lang="en-US" sz="3200" dirty="0" smtClean="0"/>
              <a:t> </a:t>
            </a:r>
            <a:r>
              <a:rPr lang="en-US" sz="3200" dirty="0" smtClean="0">
                <a:sym typeface="Wingdings" panose="05000000000000000000" pitchFamily="2" charset="2"/>
              </a:rPr>
              <a:t> MgCO</a:t>
            </a:r>
            <a:r>
              <a:rPr lang="en-US" sz="3200" baseline="-25000" dirty="0" smtClean="0">
                <a:sym typeface="Wingdings" panose="05000000000000000000" pitchFamily="2" charset="2"/>
              </a:rPr>
              <a:t>3</a:t>
            </a:r>
            <a:r>
              <a:rPr lang="en-US" sz="3200" dirty="0" smtClean="0">
                <a:sym typeface="Wingdings" panose="05000000000000000000" pitchFamily="2" charset="2"/>
              </a:rPr>
              <a:t> + 2 KNO</a:t>
            </a:r>
            <a:r>
              <a:rPr lang="en-US" sz="3200" baseline="-25000" dirty="0" smtClean="0">
                <a:sym typeface="Wingdings" panose="05000000000000000000" pitchFamily="2" charset="2"/>
              </a:rPr>
              <a:t>3</a:t>
            </a:r>
            <a:endParaRPr lang="en-US" sz="3200" dirty="0" smtClean="0"/>
          </a:p>
          <a:p>
            <a:pPr marL="0" lvl="0" indent="0">
              <a:buNone/>
            </a:pPr>
            <a:endParaRPr lang="en-US" sz="1050" dirty="0" smtClean="0"/>
          </a:p>
          <a:p>
            <a:pPr marL="914400" lvl="1" indent="-457200">
              <a:buClr>
                <a:srgbClr val="002060"/>
              </a:buClr>
              <a:buFont typeface="+mj-lt"/>
              <a:buAutoNum type="alphaUcPeriod"/>
            </a:pPr>
            <a:r>
              <a:rPr lang="en-US" sz="2800" dirty="0" smtClean="0"/>
              <a:t>MgCO</a:t>
            </a:r>
            <a:r>
              <a:rPr lang="en-US" sz="2800" baseline="-25000" dirty="0" smtClean="0"/>
              <a:t>3</a:t>
            </a:r>
            <a:endParaRPr lang="en-US" sz="2800" dirty="0" smtClean="0"/>
          </a:p>
          <a:p>
            <a:pPr marL="914400" lvl="1" indent="-457200">
              <a:buClr>
                <a:srgbClr val="002060"/>
              </a:buClr>
              <a:buFont typeface="+mj-lt"/>
              <a:buAutoNum type="alphaUcPeriod"/>
            </a:pPr>
            <a:r>
              <a:rPr lang="en-US" sz="2800" dirty="0" smtClean="0"/>
              <a:t>KNO</a:t>
            </a:r>
            <a:r>
              <a:rPr lang="en-US" sz="2800" baseline="-25000" dirty="0" smtClean="0"/>
              <a:t>3</a:t>
            </a:r>
            <a:endParaRPr lang="en-US" sz="2800" dirty="0"/>
          </a:p>
          <a:p>
            <a:pPr marL="914400" lvl="1" indent="-457200">
              <a:buClr>
                <a:srgbClr val="002060"/>
              </a:buClr>
              <a:buFont typeface="+mj-lt"/>
              <a:buAutoNum type="alphaUcPeriod"/>
            </a:pPr>
            <a:r>
              <a:rPr lang="en-US" sz="2800" dirty="0" smtClean="0"/>
              <a:t>MgCO</a:t>
            </a:r>
            <a:r>
              <a:rPr lang="en-US" sz="2800" baseline="-25000" dirty="0" smtClean="0"/>
              <a:t>3</a:t>
            </a:r>
            <a:r>
              <a:rPr lang="en-US" sz="2800" dirty="0" smtClean="0"/>
              <a:t> and KNO</a:t>
            </a:r>
            <a:r>
              <a:rPr lang="en-US" sz="2800" baseline="-25000" dirty="0" smtClean="0"/>
              <a:t>3</a:t>
            </a:r>
            <a:endParaRPr lang="en-US" sz="2800" dirty="0"/>
          </a:p>
          <a:p>
            <a:pPr marL="914400" lvl="1" indent="-457200">
              <a:buClr>
                <a:srgbClr val="002060"/>
              </a:buClr>
              <a:buFont typeface="+mj-lt"/>
              <a:buAutoNum type="alphaUcPeriod"/>
            </a:pPr>
            <a:r>
              <a:rPr lang="en-US" sz="2800" dirty="0" smtClean="0"/>
              <a:t>No precipitates would form</a:t>
            </a:r>
            <a:endParaRPr lang="en-US" sz="2800" dirty="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405885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93616"/>
            <a:ext cx="9601196" cy="4361226"/>
          </a:xfrm>
        </p:spPr>
        <p:txBody>
          <a:bodyPr>
            <a:noAutofit/>
          </a:bodyPr>
          <a:lstStyle/>
          <a:p>
            <a:pPr marL="0" lvl="0" indent="0">
              <a:buNone/>
            </a:pPr>
            <a:r>
              <a:rPr lang="en-US" sz="3200" dirty="0" smtClean="0"/>
              <a:t>Which of the following solutions has the highest concentration of solute?</a:t>
            </a:r>
          </a:p>
          <a:p>
            <a:pPr marL="0" lvl="0" indent="0">
              <a:buNone/>
            </a:pPr>
            <a:endParaRPr lang="en-US" sz="3200" dirty="0" smtClean="0"/>
          </a:p>
          <a:p>
            <a:pPr marL="914400" lvl="1" indent="-457200">
              <a:buClr>
                <a:srgbClr val="002060"/>
              </a:buClr>
              <a:buFont typeface="+mj-lt"/>
              <a:buAutoNum type="alphaUcPeriod"/>
            </a:pPr>
            <a:r>
              <a:rPr lang="en-US" sz="2800" dirty="0" smtClean="0"/>
              <a:t>1.5 </a:t>
            </a:r>
            <a:r>
              <a:rPr lang="en-US" sz="2800" dirty="0" err="1" smtClean="0"/>
              <a:t>mol</a:t>
            </a:r>
            <a:r>
              <a:rPr lang="en-US" sz="2800" dirty="0" smtClean="0"/>
              <a:t> solute in 0.300L solvent</a:t>
            </a:r>
          </a:p>
          <a:p>
            <a:pPr marL="914400" lvl="1" indent="-457200">
              <a:buClr>
                <a:srgbClr val="002060"/>
              </a:buClr>
              <a:buFont typeface="+mj-lt"/>
              <a:buAutoNum type="alphaUcPeriod"/>
            </a:pPr>
            <a:r>
              <a:rPr lang="en-US" sz="2800" dirty="0" smtClean="0"/>
              <a:t>3.1 </a:t>
            </a:r>
            <a:r>
              <a:rPr lang="en-US" sz="2800" dirty="0" err="1" smtClean="0"/>
              <a:t>mol</a:t>
            </a:r>
            <a:r>
              <a:rPr lang="en-US" sz="2800" dirty="0" smtClean="0"/>
              <a:t> solute in 0.600L solvent</a:t>
            </a:r>
            <a:endParaRPr lang="en-US" sz="2800" dirty="0"/>
          </a:p>
          <a:p>
            <a:pPr marL="914400" lvl="1" indent="-457200">
              <a:buClr>
                <a:srgbClr val="002060"/>
              </a:buClr>
              <a:buFont typeface="+mj-lt"/>
              <a:buAutoNum type="alphaUcPeriod"/>
            </a:pPr>
            <a:r>
              <a:rPr lang="en-US" sz="2800" dirty="0" smtClean="0"/>
              <a:t>5.0 </a:t>
            </a:r>
            <a:r>
              <a:rPr lang="en-US" sz="2800" dirty="0" err="1" smtClean="0"/>
              <a:t>mol</a:t>
            </a:r>
            <a:r>
              <a:rPr lang="en-US" sz="2800" dirty="0" smtClean="0"/>
              <a:t> solute in 5.0L solvent</a:t>
            </a:r>
            <a:endParaRPr lang="en-US" sz="2800" dirty="0"/>
          </a:p>
          <a:p>
            <a:pPr marL="914400" lvl="1" indent="-457200">
              <a:buClr>
                <a:srgbClr val="002060"/>
              </a:buClr>
              <a:buFont typeface="+mj-lt"/>
              <a:buAutoNum type="alphaUcPeriod"/>
            </a:pPr>
            <a:r>
              <a:rPr lang="en-US" sz="2800" dirty="0" smtClean="0"/>
              <a:t>2.5 </a:t>
            </a:r>
            <a:r>
              <a:rPr lang="en-US" sz="2800" dirty="0" err="1" smtClean="0"/>
              <a:t>mol</a:t>
            </a:r>
            <a:r>
              <a:rPr lang="en-US" sz="2800" dirty="0" smtClean="0"/>
              <a:t> solute in 1.5L solvent</a:t>
            </a:r>
            <a:endParaRPr lang="en-US" sz="2800" dirty="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602257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93616"/>
            <a:ext cx="9601196" cy="4361226"/>
          </a:xfrm>
        </p:spPr>
        <p:txBody>
          <a:bodyPr>
            <a:noAutofit/>
          </a:bodyPr>
          <a:lstStyle/>
          <a:p>
            <a:pPr marL="0" lvl="0" indent="0">
              <a:buNone/>
            </a:pPr>
            <a:r>
              <a:rPr lang="en-US" sz="3200" dirty="0" smtClean="0"/>
              <a:t>If a solution is diluted by quadrupling (4x) its volume with water, what will happen to the concentration?</a:t>
            </a:r>
          </a:p>
          <a:p>
            <a:pPr marL="0" lvl="0" indent="0">
              <a:buNone/>
            </a:pPr>
            <a:endParaRPr lang="en-US" sz="3200" dirty="0" smtClean="0"/>
          </a:p>
          <a:p>
            <a:pPr marL="914400" lvl="1" indent="-457200">
              <a:buClr>
                <a:srgbClr val="002060"/>
              </a:buClr>
              <a:buFont typeface="+mj-lt"/>
              <a:buAutoNum type="alphaUcPeriod"/>
            </a:pPr>
            <a:r>
              <a:rPr lang="en-US" sz="2800" dirty="0" smtClean="0"/>
              <a:t>It will increase by a factor of 10</a:t>
            </a:r>
          </a:p>
          <a:p>
            <a:pPr marL="914400" lvl="1" indent="-457200">
              <a:buClr>
                <a:srgbClr val="002060"/>
              </a:buClr>
              <a:buFont typeface="+mj-lt"/>
              <a:buAutoNum type="alphaUcPeriod"/>
            </a:pPr>
            <a:r>
              <a:rPr lang="en-US" sz="2800" dirty="0" smtClean="0"/>
              <a:t>It will quadruple</a:t>
            </a:r>
            <a:endParaRPr lang="en-US" sz="2800" dirty="0"/>
          </a:p>
          <a:p>
            <a:pPr marL="914400" lvl="1" indent="-457200">
              <a:buClr>
                <a:srgbClr val="002060"/>
              </a:buClr>
              <a:buFont typeface="+mj-lt"/>
              <a:buAutoNum type="alphaUcPeriod"/>
            </a:pPr>
            <a:r>
              <a:rPr lang="en-US" sz="2800" dirty="0" smtClean="0"/>
              <a:t>It will decrease by a half</a:t>
            </a:r>
            <a:endParaRPr lang="en-US" sz="2800" dirty="0"/>
          </a:p>
          <a:p>
            <a:pPr marL="914400" lvl="1" indent="-457200">
              <a:buClr>
                <a:srgbClr val="002060"/>
              </a:buClr>
              <a:buFont typeface="+mj-lt"/>
              <a:buAutoNum type="alphaUcPeriod"/>
            </a:pPr>
            <a:r>
              <a:rPr lang="en-US" sz="2800" dirty="0" smtClean="0"/>
              <a:t>It will decrease by a factor of 10</a:t>
            </a:r>
            <a:endParaRPr lang="en-US" sz="2800" dirty="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87317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93616"/>
            <a:ext cx="9601196" cy="4361226"/>
          </a:xfrm>
        </p:spPr>
        <p:txBody>
          <a:bodyPr>
            <a:noAutofit/>
          </a:bodyPr>
          <a:lstStyle/>
          <a:p>
            <a:pPr marL="0" lvl="0" indent="0">
              <a:buNone/>
            </a:pPr>
            <a:r>
              <a:rPr lang="en-US" sz="3200" dirty="0" smtClean="0"/>
              <a:t>Which of the following substances is a strong electrolyte when dissolved in water?</a:t>
            </a:r>
          </a:p>
          <a:p>
            <a:pPr marL="0" lvl="0" indent="0">
              <a:buNone/>
            </a:pPr>
            <a:endParaRPr lang="en-US" sz="3200" dirty="0" smtClean="0"/>
          </a:p>
          <a:p>
            <a:pPr marL="914400" lvl="1" indent="-457200">
              <a:buClr>
                <a:srgbClr val="002060"/>
              </a:buClr>
              <a:buFont typeface="+mj-lt"/>
              <a:buAutoNum type="alphaUcPeriod"/>
            </a:pPr>
            <a:r>
              <a:rPr lang="en-US" sz="2800" dirty="0" smtClean="0"/>
              <a:t>C</a:t>
            </a:r>
            <a:r>
              <a:rPr lang="en-US" sz="2800" baseline="-25000" dirty="0" smtClean="0"/>
              <a:t>3</a:t>
            </a:r>
            <a:r>
              <a:rPr lang="en-US" sz="2800" dirty="0" smtClean="0"/>
              <a:t>H</a:t>
            </a:r>
            <a:r>
              <a:rPr lang="en-US" sz="2800" baseline="-25000" dirty="0" smtClean="0"/>
              <a:t>8</a:t>
            </a:r>
            <a:endParaRPr lang="en-US" sz="2800" dirty="0" smtClean="0"/>
          </a:p>
          <a:p>
            <a:pPr marL="914400" lvl="1" indent="-457200">
              <a:buClr>
                <a:srgbClr val="002060"/>
              </a:buClr>
              <a:buFont typeface="+mj-lt"/>
              <a:buAutoNum type="alphaUcPeriod"/>
            </a:pPr>
            <a:r>
              <a:rPr lang="en-US" sz="2800" dirty="0" smtClean="0"/>
              <a:t>NH</a:t>
            </a:r>
            <a:r>
              <a:rPr lang="en-US" sz="2800" baseline="-25000" dirty="0" smtClean="0"/>
              <a:t>3</a:t>
            </a:r>
            <a:endParaRPr lang="en-US" sz="2800" dirty="0" smtClean="0"/>
          </a:p>
          <a:p>
            <a:pPr marL="914400" lvl="1" indent="-457200">
              <a:buClr>
                <a:srgbClr val="002060"/>
              </a:buClr>
              <a:buFont typeface="+mj-lt"/>
              <a:buAutoNum type="alphaUcPeriod"/>
            </a:pPr>
            <a:r>
              <a:rPr lang="en-US" sz="2800" dirty="0" smtClean="0"/>
              <a:t>K</a:t>
            </a:r>
            <a:r>
              <a:rPr lang="en-US" sz="2800" baseline="-25000" dirty="0" smtClean="0"/>
              <a:t>3</a:t>
            </a:r>
            <a:r>
              <a:rPr lang="en-US" sz="2800" dirty="0" smtClean="0"/>
              <a:t>PO</a:t>
            </a:r>
            <a:r>
              <a:rPr lang="en-US" sz="2800" baseline="-25000" dirty="0" smtClean="0"/>
              <a:t>4</a:t>
            </a:r>
            <a:endParaRPr lang="en-US" sz="2800" dirty="0" smtClean="0"/>
          </a:p>
          <a:p>
            <a:pPr marL="914400" lvl="1" indent="-457200">
              <a:buClr>
                <a:srgbClr val="002060"/>
              </a:buClr>
              <a:buFont typeface="+mj-lt"/>
              <a:buAutoNum type="alphaUcPeriod"/>
            </a:pPr>
            <a:r>
              <a:rPr lang="en-US" sz="2800" dirty="0" smtClean="0"/>
              <a:t>C</a:t>
            </a:r>
            <a:r>
              <a:rPr lang="en-US" sz="2800" baseline="-25000" dirty="0" smtClean="0"/>
              <a:t>12</a:t>
            </a:r>
            <a:r>
              <a:rPr lang="en-US" sz="2800" dirty="0" smtClean="0"/>
              <a:t>H</a:t>
            </a:r>
            <a:r>
              <a:rPr lang="en-US" sz="2800" baseline="-25000" dirty="0" smtClean="0"/>
              <a:t>22</a:t>
            </a:r>
            <a:r>
              <a:rPr lang="en-US" sz="2800" dirty="0" smtClean="0"/>
              <a:t>O</a:t>
            </a:r>
            <a:r>
              <a:rPr lang="en-US" sz="2800" baseline="-25000" dirty="0" smtClean="0"/>
              <a:t>11</a:t>
            </a:r>
            <a:endParaRPr lang="en-US" dirty="0"/>
          </a:p>
          <a:p>
            <a:pPr marL="0" indent="0">
              <a:buNone/>
            </a:pPr>
            <a:endParaRPr lang="en-US" sz="6600" dirty="0">
              <a:solidFill>
                <a:srgbClr val="7030A0"/>
              </a:solidFill>
            </a:endParaRPr>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691956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8555" y="840900"/>
            <a:ext cx="5948041" cy="5034968"/>
          </a:xfrm>
        </p:spPr>
        <p:txBody>
          <a:bodyPr>
            <a:noAutofit/>
          </a:bodyPr>
          <a:lstStyle/>
          <a:p>
            <a:pPr marL="0" lvl="0" indent="0">
              <a:buNone/>
            </a:pPr>
            <a:r>
              <a:rPr lang="en-US" sz="3200" dirty="0" smtClean="0"/>
              <a:t>If 32g of KClO</a:t>
            </a:r>
            <a:r>
              <a:rPr lang="en-US" sz="3200" baseline="-25000" dirty="0" smtClean="0"/>
              <a:t>3 </a:t>
            </a:r>
            <a:r>
              <a:rPr lang="en-US" sz="3200" dirty="0" smtClean="0"/>
              <a:t>are dissolved in 100g H</a:t>
            </a:r>
            <a:r>
              <a:rPr lang="en-US" sz="3200" baseline="-25000" dirty="0" smtClean="0"/>
              <a:t>2</a:t>
            </a:r>
            <a:r>
              <a:rPr lang="en-US" sz="3200" dirty="0" smtClean="0"/>
              <a:t>O at 90ºC, what type of solution was made?</a:t>
            </a:r>
          </a:p>
          <a:p>
            <a:pPr marL="0" lvl="0" indent="0">
              <a:buNone/>
            </a:pPr>
            <a:endParaRPr lang="en-US" sz="3200" dirty="0" smtClean="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pic>
        <p:nvPicPr>
          <p:cNvPr id="5" name="Picture 4" descr="http://staff.norman.k12.ok.us/~cyohn/index_files/Investigation%2012%20Notes_files/image00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799" y="619874"/>
            <a:ext cx="4262756" cy="5453428"/>
          </a:xfrm>
          <a:prstGeom prst="rect">
            <a:avLst/>
          </a:prstGeom>
          <a:noFill/>
          <a:ln>
            <a:noFill/>
          </a:ln>
        </p:spPr>
      </p:pic>
    </p:spTree>
    <p:extLst>
      <p:ext uri="{BB962C8B-B14F-4D97-AF65-F5344CB8AC3E}">
        <p14:creationId xmlns:p14="http://schemas.microsoft.com/office/powerpoint/2010/main" val="17823870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93616"/>
            <a:ext cx="9601196" cy="4361226"/>
          </a:xfrm>
        </p:spPr>
        <p:txBody>
          <a:bodyPr>
            <a:noAutofit/>
          </a:bodyPr>
          <a:lstStyle/>
          <a:p>
            <a:pPr marL="0" lvl="0" indent="0">
              <a:buNone/>
            </a:pPr>
            <a:r>
              <a:rPr lang="en-US" sz="3200" dirty="0" smtClean="0"/>
              <a:t>A 3.5g sample of whole sugar cubes dissolves very slowly in 100mL of water while the water is being stirred.  Which of the following would likely cause the sugar cubes to dissolve faster?</a:t>
            </a:r>
          </a:p>
          <a:p>
            <a:pPr marL="0" lvl="0" indent="0">
              <a:buNone/>
            </a:pPr>
            <a:endParaRPr lang="en-US" sz="1800" dirty="0" smtClean="0"/>
          </a:p>
          <a:p>
            <a:pPr marL="914400" lvl="1" indent="-457200">
              <a:buClr>
                <a:srgbClr val="002060"/>
              </a:buClr>
              <a:buFont typeface="+mj-lt"/>
              <a:buAutoNum type="alphaUcPeriod"/>
            </a:pPr>
            <a:r>
              <a:rPr lang="en-US" sz="2800" dirty="0" smtClean="0"/>
              <a:t>Decrease the water temperature</a:t>
            </a:r>
            <a:endParaRPr lang="en-US" sz="2800" dirty="0"/>
          </a:p>
          <a:p>
            <a:pPr marL="914400" lvl="1" indent="-457200">
              <a:buClr>
                <a:srgbClr val="002060"/>
              </a:buClr>
              <a:buFont typeface="+mj-lt"/>
              <a:buAutoNum type="alphaUcPeriod"/>
            </a:pPr>
            <a:r>
              <a:rPr lang="en-US" sz="2800" dirty="0" smtClean="0"/>
              <a:t>Stop stirring</a:t>
            </a:r>
            <a:endParaRPr lang="en-US" sz="2800" dirty="0"/>
          </a:p>
          <a:p>
            <a:pPr marL="914400" lvl="1" indent="-457200">
              <a:buClr>
                <a:srgbClr val="002060"/>
              </a:buClr>
              <a:buFont typeface="+mj-lt"/>
              <a:buAutoNum type="alphaUcPeriod"/>
            </a:pPr>
            <a:r>
              <a:rPr lang="en-US" sz="2800" dirty="0" smtClean="0"/>
              <a:t>Crush the sugar cubes</a:t>
            </a:r>
            <a:endParaRPr lang="en-US" sz="2800" dirty="0"/>
          </a:p>
          <a:p>
            <a:pPr marL="914400" lvl="1" indent="-457200">
              <a:buClr>
                <a:srgbClr val="002060"/>
              </a:buClr>
              <a:buFont typeface="+mj-lt"/>
              <a:buAutoNum type="alphaUcPeriod"/>
            </a:pPr>
            <a:r>
              <a:rPr lang="en-US" sz="2800" dirty="0" smtClean="0"/>
              <a:t>Lower the air pressure</a:t>
            </a:r>
            <a:endParaRPr lang="en-US" sz="2800" dirty="0"/>
          </a:p>
        </p:txBody>
      </p:sp>
      <p:pic>
        <p:nvPicPr>
          <p:cNvPr id="4" name="Jeopardy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1797" y="5266268"/>
            <a:ext cx="609600" cy="609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841735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4" name="Rectangle 3"/>
          <p:cNvSpPr/>
          <p:nvPr/>
        </p:nvSpPr>
        <p:spPr>
          <a:xfrm>
            <a:off x="4354178" y="2967335"/>
            <a:ext cx="3483646" cy="2585323"/>
          </a:xfrm>
          <a:prstGeom prst="rect">
            <a:avLst/>
          </a:prstGeom>
          <a:noFill/>
        </p:spPr>
        <p:txBody>
          <a:bodyPr wrap="none" lIns="91440" tIns="45720" rIns="91440" bIns="45720">
            <a:spAutoFit/>
          </a:bodyPr>
          <a:lstStyle/>
          <a:p>
            <a:pPr algn="ctr" defTabSz="457200"/>
            <a:r>
              <a:rPr lang="en-US" sz="5400" b="1" dirty="0">
                <a:ln w="12700" cmpd="sng">
                  <a:solidFill>
                    <a:srgbClr val="A23C33"/>
                  </a:solidFill>
                  <a:prstDash val="solid"/>
                </a:ln>
                <a:solidFill>
                  <a:srgbClr val="0070C0"/>
                </a:solidFill>
              </a:rPr>
              <a:t>Good Luck</a:t>
            </a:r>
          </a:p>
          <a:p>
            <a:pPr algn="ctr" defTabSz="457200"/>
            <a:endParaRPr lang="en-US" sz="5400" b="1" dirty="0">
              <a:ln w="12700" cmpd="sng">
                <a:solidFill>
                  <a:srgbClr val="A23C33"/>
                </a:solidFill>
                <a:prstDash val="solid"/>
              </a:ln>
              <a:solidFill>
                <a:srgbClr val="0070C0"/>
              </a:solidFill>
            </a:endParaRPr>
          </a:p>
          <a:p>
            <a:pPr algn="ctr" defTabSz="457200"/>
            <a:r>
              <a:rPr lang="en-US" sz="5400" b="1" dirty="0">
                <a:ln w="12700" cmpd="sng">
                  <a:solidFill>
                    <a:srgbClr val="A23C33"/>
                  </a:solidFill>
                  <a:prstDash val="solid"/>
                </a:ln>
                <a:solidFill>
                  <a:srgbClr val="0070C0"/>
                </a:solidFill>
              </a:rPr>
              <a:t>Studying</a:t>
            </a:r>
          </a:p>
        </p:txBody>
      </p:sp>
    </p:spTree>
    <p:extLst>
      <p:ext uri="{BB962C8B-B14F-4D97-AF65-F5344CB8AC3E}">
        <p14:creationId xmlns:p14="http://schemas.microsoft.com/office/powerpoint/2010/main" val="32471048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10" y="154285"/>
            <a:ext cx="8596668" cy="1320800"/>
          </a:xfrm>
        </p:spPr>
        <p:txBody>
          <a:bodyPr/>
          <a:lstStyle/>
          <a:p>
            <a:r>
              <a:rPr lang="en-US" dirty="0" smtClean="0">
                <a:solidFill>
                  <a:srgbClr val="002060"/>
                </a:solidFill>
              </a:rPr>
              <a:t>Warm Up: </a:t>
            </a:r>
            <a:r>
              <a:rPr lang="en-US" dirty="0">
                <a:solidFill>
                  <a:srgbClr val="002060"/>
                </a:solidFill>
              </a:rPr>
              <a:t>3</a:t>
            </a:r>
            <a:r>
              <a:rPr lang="en-US" dirty="0" smtClean="0">
                <a:solidFill>
                  <a:srgbClr val="002060"/>
                </a:solidFill>
              </a:rPr>
              <a:t> Minutes</a:t>
            </a:r>
            <a:endParaRPr lang="en-US" dirty="0">
              <a:solidFill>
                <a:srgbClr val="002060"/>
              </a:solidFill>
            </a:endParaRPr>
          </a:p>
        </p:txBody>
      </p:sp>
      <p:sp>
        <p:nvSpPr>
          <p:cNvPr id="3" name="Content Placeholder 2"/>
          <p:cNvSpPr>
            <a:spLocks noGrp="1"/>
          </p:cNvSpPr>
          <p:nvPr>
            <p:ph idx="1"/>
          </p:nvPr>
        </p:nvSpPr>
        <p:spPr>
          <a:xfrm>
            <a:off x="386367" y="2471099"/>
            <a:ext cx="8422782" cy="5120640"/>
          </a:xfrm>
        </p:spPr>
        <p:txBody>
          <a:bodyPr/>
          <a:lstStyle/>
          <a:p>
            <a:pPr marL="0" indent="0">
              <a:buNone/>
            </a:pPr>
            <a:r>
              <a:rPr lang="en-US" sz="4000" dirty="0"/>
              <a:t>Write three </a:t>
            </a:r>
            <a:r>
              <a:rPr lang="en-US" sz="4000" dirty="0" smtClean="0"/>
              <a:t>things that </a:t>
            </a:r>
            <a:r>
              <a:rPr lang="en-US" sz="4000" dirty="0"/>
              <a:t>you could do once you get your test to ensure that </a:t>
            </a:r>
            <a:r>
              <a:rPr lang="en-US" sz="4000" dirty="0" smtClean="0"/>
              <a:t>you’re </a:t>
            </a:r>
            <a:r>
              <a:rPr lang="en-US" sz="4000" dirty="0"/>
              <a:t>successful. </a:t>
            </a:r>
          </a:p>
          <a:p>
            <a:pPr marL="0" lvl="0" indent="0" algn="ctr">
              <a:buNone/>
            </a:pPr>
            <a:r>
              <a:rPr lang="en-US" sz="2800" dirty="0" smtClean="0">
                <a:solidFill>
                  <a:srgbClr val="FF0000"/>
                </a:solidFill>
              </a:rPr>
              <a:t>When you’re done, look through your notes and worksheets to prepare for the assessment.</a:t>
            </a:r>
            <a:endParaRPr lang="en-US" dirty="0">
              <a:solidFill>
                <a:srgbClr val="FF0000"/>
              </a:solidFill>
            </a:endParaRPr>
          </a:p>
        </p:txBody>
      </p:sp>
      <p:sp>
        <p:nvSpPr>
          <p:cNvPr id="5" name="Rounded Rectangle 4"/>
          <p:cNvSpPr/>
          <p:nvPr/>
        </p:nvSpPr>
        <p:spPr>
          <a:xfrm>
            <a:off x="8188171" y="147392"/>
            <a:ext cx="3557789" cy="1507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2060"/>
                </a:solidFill>
              </a:rPr>
              <a:t>Write the Learning Target</a:t>
            </a:r>
          </a:p>
        </p:txBody>
      </p:sp>
      <p:sp>
        <p:nvSpPr>
          <p:cNvPr id="7" name="Title 1"/>
          <p:cNvSpPr txBox="1">
            <a:spLocks/>
          </p:cNvSpPr>
          <p:nvPr/>
        </p:nvSpPr>
        <p:spPr>
          <a:xfrm>
            <a:off x="380487" y="1584045"/>
            <a:ext cx="6314960" cy="74578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You should be working SILENTLY</a:t>
            </a:r>
          </a:p>
        </p:txBody>
      </p:sp>
      <p:sp>
        <p:nvSpPr>
          <p:cNvPr id="8" name="Title 1"/>
          <p:cNvSpPr txBox="1">
            <a:spLocks/>
          </p:cNvSpPr>
          <p:nvPr/>
        </p:nvSpPr>
        <p:spPr>
          <a:xfrm>
            <a:off x="380487" y="909392"/>
            <a:ext cx="5671016" cy="745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Stay in your own seat</a:t>
            </a:r>
          </a:p>
        </p:txBody>
      </p:sp>
      <p:sp>
        <p:nvSpPr>
          <p:cNvPr id="9" name="Title 1"/>
          <p:cNvSpPr txBox="1">
            <a:spLocks/>
          </p:cNvSpPr>
          <p:nvPr/>
        </p:nvSpPr>
        <p:spPr>
          <a:xfrm>
            <a:off x="2233005" y="5816075"/>
            <a:ext cx="6314960" cy="74578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300" dirty="0" smtClean="0">
                <a:solidFill>
                  <a:srgbClr val="C00000"/>
                </a:solidFill>
              </a:rPr>
              <a:t>No more than 4 people per row</a:t>
            </a:r>
          </a:p>
        </p:txBody>
      </p:sp>
    </p:spTree>
    <p:extLst>
      <p:ext uri="{BB962C8B-B14F-4D97-AF65-F5344CB8AC3E}">
        <p14:creationId xmlns:p14="http://schemas.microsoft.com/office/powerpoint/2010/main" val="1439575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Let’s look at solids first</a:t>
            </a:r>
            <a:endParaRPr lang="en-US"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191" y="2897192"/>
            <a:ext cx="3067696" cy="2498894"/>
          </a:xfrm>
          <a:prstGeom prst="rect">
            <a:avLst/>
          </a:prstGeom>
        </p:spPr>
      </p:pic>
      <p:pic>
        <p:nvPicPr>
          <p:cNvPr id="5" name="Picture 4"/>
          <p:cNvPicPr>
            <a:picLocks noChangeAspect="1"/>
          </p:cNvPicPr>
          <p:nvPr/>
        </p:nvPicPr>
        <p:blipFill>
          <a:blip r:embed="rId3"/>
          <a:stretch>
            <a:fillRect/>
          </a:stretch>
        </p:blipFill>
        <p:spPr>
          <a:xfrm>
            <a:off x="6298222" y="2297091"/>
            <a:ext cx="3098995" cy="3098995"/>
          </a:xfrm>
          <a:prstGeom prst="rect">
            <a:avLst/>
          </a:prstGeom>
        </p:spPr>
      </p:pic>
    </p:spTree>
    <p:extLst>
      <p:ext uri="{BB962C8B-B14F-4D97-AF65-F5344CB8AC3E}">
        <p14:creationId xmlns:p14="http://schemas.microsoft.com/office/powerpoint/2010/main" val="42247194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Agenda</a:t>
            </a: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sz="2800" dirty="0" smtClean="0"/>
              <a:t>Warm Up: 5 Minutes</a:t>
            </a:r>
          </a:p>
          <a:p>
            <a:r>
              <a:rPr lang="en-US" sz="2800" dirty="0" smtClean="0"/>
              <a:t>Goals/ Expectations for Assessment: 3 Minutes </a:t>
            </a:r>
          </a:p>
          <a:p>
            <a:r>
              <a:rPr lang="en-US" sz="2800" dirty="0" smtClean="0"/>
              <a:t>Assessment: 42 Minutes</a:t>
            </a:r>
          </a:p>
          <a:p>
            <a:r>
              <a:rPr lang="en-US" sz="2800" dirty="0" smtClean="0"/>
              <a:t>Closing: 3 Minutes </a:t>
            </a:r>
            <a:endParaRPr lang="en-US" sz="2800" dirty="0"/>
          </a:p>
        </p:txBody>
      </p:sp>
    </p:spTree>
    <p:extLst>
      <p:ext uri="{BB962C8B-B14F-4D97-AF65-F5344CB8AC3E}">
        <p14:creationId xmlns:p14="http://schemas.microsoft.com/office/powerpoint/2010/main" val="25939356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406" y="725736"/>
            <a:ext cx="8610600" cy="1293028"/>
          </a:xfrm>
        </p:spPr>
        <p:txBody>
          <a:bodyPr/>
          <a:lstStyle/>
          <a:p>
            <a:pPr>
              <a:defRPr/>
            </a:pPr>
            <a:r>
              <a:rPr lang="en-US" dirty="0" smtClean="0">
                <a:solidFill>
                  <a:srgbClr val="002060"/>
                </a:solidFill>
              </a:rPr>
              <a:t>Why Prepare?</a:t>
            </a:r>
            <a:endParaRPr lang="en-US" dirty="0">
              <a:solidFill>
                <a:srgbClr val="002060"/>
              </a:solidFill>
            </a:endParaRPr>
          </a:p>
        </p:txBody>
      </p:sp>
      <p:sp>
        <p:nvSpPr>
          <p:cNvPr id="5" name="Content Placeholder 4"/>
          <p:cNvSpPr>
            <a:spLocks noGrp="1"/>
          </p:cNvSpPr>
          <p:nvPr>
            <p:ph idx="1"/>
          </p:nvPr>
        </p:nvSpPr>
        <p:spPr>
          <a:xfrm>
            <a:off x="6233375" y="2819400"/>
            <a:ext cx="4932608" cy="342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indent="0" algn="ctr">
              <a:buNone/>
              <a:defRPr/>
            </a:pPr>
            <a:r>
              <a:rPr lang="en-US" sz="6000" b="1" dirty="0" smtClean="0">
                <a:solidFill>
                  <a:srgbClr val="002060"/>
                </a:solidFill>
              </a:rPr>
              <a:t>26</a:t>
            </a:r>
          </a:p>
          <a:p>
            <a:pPr marL="0" indent="0" algn="ctr">
              <a:buNone/>
              <a:defRPr/>
            </a:pPr>
            <a:r>
              <a:rPr lang="en-US" sz="6000" b="1" dirty="0" smtClean="0">
                <a:solidFill>
                  <a:srgbClr val="002060"/>
                </a:solidFill>
              </a:rPr>
              <a:t>Questions</a:t>
            </a:r>
            <a:endParaRPr lang="en-US" sz="6000" b="1" dirty="0">
              <a:solidFill>
                <a:srgbClr val="002060"/>
              </a:solidFill>
            </a:endParaRPr>
          </a:p>
        </p:txBody>
      </p:sp>
      <p:sp>
        <p:nvSpPr>
          <p:cNvPr id="4" name="Oval 3"/>
          <p:cNvSpPr/>
          <p:nvPr/>
        </p:nvSpPr>
        <p:spPr>
          <a:xfrm>
            <a:off x="3124200" y="2209800"/>
            <a:ext cx="25908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6000" b="1" dirty="0">
                <a:solidFill>
                  <a:srgbClr val="002060"/>
                </a:solidFill>
              </a:rPr>
              <a:t>85%</a:t>
            </a:r>
          </a:p>
        </p:txBody>
      </p:sp>
      <p:sp>
        <p:nvSpPr>
          <p:cNvPr id="6" name="Rectangle 5"/>
          <p:cNvSpPr/>
          <p:nvPr/>
        </p:nvSpPr>
        <p:spPr>
          <a:xfrm>
            <a:off x="230094" y="1541919"/>
            <a:ext cx="4380543" cy="1754326"/>
          </a:xfrm>
          <a:prstGeom prst="rect">
            <a:avLst/>
          </a:prstGeom>
        </p:spPr>
        <p:txBody>
          <a:bodyPr wrap="square">
            <a:spAutoFit/>
          </a:bodyPr>
          <a:lstStyle/>
          <a:p>
            <a:r>
              <a:rPr lang="en-US" sz="5400" dirty="0">
                <a:solidFill>
                  <a:prstClr val="black"/>
                </a:solidFill>
              </a:rPr>
              <a:t>What is Mastery?</a:t>
            </a:r>
          </a:p>
        </p:txBody>
      </p:sp>
    </p:spTree>
    <p:extLst>
      <p:ext uri="{BB962C8B-B14F-4D97-AF65-F5344CB8AC3E}">
        <p14:creationId xmlns:p14="http://schemas.microsoft.com/office/powerpoint/2010/main" val="3668887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2000"/>
                                        <p:tgtEl>
                                          <p:spTgt spid="5">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2000"/>
                                        <p:tgtEl>
                                          <p:spTgt spid="5">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4"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2060"/>
                </a:solidFill>
              </a:rPr>
              <a:t>Expectations for Assessment</a:t>
            </a:r>
            <a:endParaRPr lang="en-US" dirty="0">
              <a:solidFill>
                <a:srgbClr val="002060"/>
              </a:solidFill>
            </a:endParaRPr>
          </a:p>
        </p:txBody>
      </p:sp>
      <p:sp>
        <p:nvSpPr>
          <p:cNvPr id="3" name="Content Placeholder 2"/>
          <p:cNvSpPr>
            <a:spLocks noGrp="1"/>
          </p:cNvSpPr>
          <p:nvPr>
            <p:ph idx="1"/>
          </p:nvPr>
        </p:nvSpPr>
        <p:spPr>
          <a:xfrm>
            <a:off x="977721" y="609600"/>
            <a:ext cx="8763000" cy="4800600"/>
          </a:xfrm>
        </p:spPr>
        <p:txBody>
          <a:bodyPr/>
          <a:lstStyle/>
          <a:p>
            <a:pPr>
              <a:defRPr/>
            </a:pPr>
            <a:endParaRPr lang="en-US" dirty="0" smtClean="0"/>
          </a:p>
          <a:p>
            <a:pPr>
              <a:defRPr/>
            </a:pPr>
            <a:endParaRPr lang="en-US" dirty="0" smtClean="0"/>
          </a:p>
          <a:p>
            <a:pPr marL="0" indent="0">
              <a:buNone/>
              <a:defRPr/>
            </a:pPr>
            <a:r>
              <a:rPr lang="en-US" sz="3200" dirty="0" smtClean="0"/>
              <a:t>Clear your desk of everything except a....</a:t>
            </a:r>
          </a:p>
          <a:p>
            <a:pPr>
              <a:buFont typeface="Wingdings 2" panose="05020102010507070707" pitchFamily="18" charset="2"/>
              <a:buNone/>
              <a:defRPr/>
            </a:pPr>
            <a:endParaRPr lang="en-US" sz="3200" dirty="0" smtClean="0"/>
          </a:p>
          <a:p>
            <a:pPr marL="596900" indent="-514350">
              <a:buClr>
                <a:srgbClr val="002060"/>
              </a:buClr>
              <a:buFont typeface="+mj-lt"/>
              <a:buAutoNum type="arabicPeriod"/>
              <a:defRPr/>
            </a:pPr>
            <a:r>
              <a:rPr lang="en-US" sz="3200" dirty="0" smtClean="0"/>
              <a:t>Number 2 Pencil</a:t>
            </a:r>
          </a:p>
          <a:p>
            <a:pPr marL="596900" indent="-514350">
              <a:buClr>
                <a:srgbClr val="002060"/>
              </a:buClr>
              <a:buFont typeface="+mj-lt"/>
              <a:buAutoNum type="arabicPeriod"/>
              <a:defRPr/>
            </a:pPr>
            <a:r>
              <a:rPr lang="en-US" sz="3200" dirty="0" err="1" smtClean="0"/>
              <a:t>Scantron</a:t>
            </a:r>
            <a:endParaRPr lang="en-US" sz="3200" dirty="0" smtClean="0"/>
          </a:p>
          <a:p>
            <a:pPr marL="596900" indent="-514350">
              <a:buClr>
                <a:srgbClr val="002060"/>
              </a:buClr>
              <a:buFont typeface="+mj-lt"/>
              <a:buAutoNum type="arabicPeriod"/>
              <a:defRPr/>
            </a:pPr>
            <a:r>
              <a:rPr lang="en-US" sz="3200" dirty="0" smtClean="0"/>
              <a:t>Calculator</a:t>
            </a:r>
          </a:p>
        </p:txBody>
      </p:sp>
      <p:sp>
        <p:nvSpPr>
          <p:cNvPr id="4" name="Title 1"/>
          <p:cNvSpPr txBox="1">
            <a:spLocks/>
          </p:cNvSpPr>
          <p:nvPr/>
        </p:nvSpPr>
        <p:spPr>
          <a:xfrm>
            <a:off x="2166445" y="5425711"/>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dirty="0" smtClean="0">
                <a:solidFill>
                  <a:srgbClr val="C00000"/>
                </a:solidFill>
              </a:rPr>
              <a:t>Backpacks and binders on the floor</a:t>
            </a:r>
            <a:endParaRPr lang="en-US" dirty="0">
              <a:solidFill>
                <a:srgbClr val="C00000"/>
              </a:solidFill>
            </a:endParaRPr>
          </a:p>
        </p:txBody>
      </p:sp>
    </p:spTree>
    <p:extLst>
      <p:ext uri="{BB962C8B-B14F-4D97-AF65-F5344CB8AC3E}">
        <p14:creationId xmlns:p14="http://schemas.microsoft.com/office/powerpoint/2010/main" val="4195013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2060"/>
                </a:solidFill>
              </a:rPr>
              <a:t>Testing Tips</a:t>
            </a:r>
            <a:endParaRPr lang="en-US" dirty="0">
              <a:solidFill>
                <a:srgbClr val="002060"/>
              </a:solidFill>
            </a:endParaRPr>
          </a:p>
        </p:txBody>
      </p:sp>
      <p:sp>
        <p:nvSpPr>
          <p:cNvPr id="3" name="Content Placeholder 2"/>
          <p:cNvSpPr>
            <a:spLocks noGrp="1"/>
          </p:cNvSpPr>
          <p:nvPr>
            <p:ph idx="1"/>
          </p:nvPr>
        </p:nvSpPr>
        <p:spPr>
          <a:xfrm>
            <a:off x="677334" y="1428637"/>
            <a:ext cx="9811372" cy="4800600"/>
          </a:xfrm>
        </p:spPr>
        <p:txBody>
          <a:bodyPr/>
          <a:lstStyle/>
          <a:p>
            <a:pPr>
              <a:defRPr/>
            </a:pPr>
            <a:endParaRPr lang="en-US" dirty="0" smtClean="0"/>
          </a:p>
          <a:p>
            <a:pPr>
              <a:defRPr/>
            </a:pPr>
            <a:r>
              <a:rPr lang="en-US" sz="2400" dirty="0" smtClean="0"/>
              <a:t>Read the problem and answer choices </a:t>
            </a:r>
            <a:r>
              <a:rPr lang="en-US" sz="2400" dirty="0" smtClean="0">
                <a:solidFill>
                  <a:srgbClr val="C00000"/>
                </a:solidFill>
              </a:rPr>
              <a:t>CAREFULLY</a:t>
            </a:r>
          </a:p>
          <a:p>
            <a:pPr>
              <a:defRPr/>
            </a:pPr>
            <a:r>
              <a:rPr lang="en-US" sz="2400" dirty="0" smtClean="0"/>
              <a:t>If you don’t know the answer, make sure you at least take a guess</a:t>
            </a:r>
          </a:p>
          <a:p>
            <a:pPr>
              <a:defRPr/>
            </a:pPr>
            <a:r>
              <a:rPr lang="en-US" sz="2400" dirty="0" smtClean="0"/>
              <a:t>Guessing on questions you don’t know can only help you!</a:t>
            </a:r>
          </a:p>
          <a:p>
            <a:pPr>
              <a:defRPr/>
            </a:pPr>
            <a:r>
              <a:rPr lang="en-US" sz="2400" dirty="0" smtClean="0"/>
              <a:t>Bubble your answers completely (</a:t>
            </a:r>
            <a:r>
              <a:rPr lang="en-US" sz="2400" dirty="0" err="1" smtClean="0"/>
              <a:t>scantron</a:t>
            </a:r>
            <a:r>
              <a:rPr lang="en-US" sz="2400" dirty="0" smtClean="0"/>
              <a:t> and test booklet)</a:t>
            </a:r>
          </a:p>
          <a:p>
            <a:pPr>
              <a:defRPr/>
            </a:pPr>
            <a:endParaRPr lang="en-US" sz="2400" dirty="0" smtClean="0"/>
          </a:p>
          <a:p>
            <a:pPr>
              <a:defRPr/>
            </a:pPr>
            <a:endParaRPr lang="en-US" dirty="0" smtClean="0"/>
          </a:p>
        </p:txBody>
      </p:sp>
      <p:sp>
        <p:nvSpPr>
          <p:cNvPr id="4" name="Rectangle 3"/>
          <p:cNvSpPr/>
          <p:nvPr/>
        </p:nvSpPr>
        <p:spPr>
          <a:xfrm>
            <a:off x="1142627" y="4289612"/>
            <a:ext cx="7832413" cy="1446550"/>
          </a:xfrm>
          <a:prstGeom prst="rect">
            <a:avLst/>
          </a:prstGeom>
        </p:spPr>
        <p:txBody>
          <a:bodyPr wrap="square">
            <a:spAutoFit/>
          </a:bodyPr>
          <a:lstStyle/>
          <a:p>
            <a:pPr algn="ctr">
              <a:defRPr/>
            </a:pPr>
            <a:r>
              <a:rPr lang="en-US" sz="4400" b="1" dirty="0" smtClean="0">
                <a:solidFill>
                  <a:srgbClr val="0070C0"/>
                </a:solidFill>
              </a:rPr>
              <a:t>Periodic Table is in </a:t>
            </a:r>
            <a:r>
              <a:rPr lang="en-US" sz="4400" b="1" dirty="0">
                <a:solidFill>
                  <a:srgbClr val="0070C0"/>
                </a:solidFill>
              </a:rPr>
              <a:t>the </a:t>
            </a:r>
            <a:r>
              <a:rPr lang="en-US" sz="4400" b="1" dirty="0" smtClean="0">
                <a:solidFill>
                  <a:srgbClr val="0070C0"/>
                </a:solidFill>
              </a:rPr>
              <a:t>test packet</a:t>
            </a:r>
            <a:endParaRPr lang="en-US" sz="4400" b="1" dirty="0">
              <a:solidFill>
                <a:srgbClr val="0070C0"/>
              </a:solidFill>
            </a:endParaRPr>
          </a:p>
        </p:txBody>
      </p:sp>
    </p:spTree>
    <p:extLst>
      <p:ext uri="{BB962C8B-B14F-4D97-AF65-F5344CB8AC3E}">
        <p14:creationId xmlns:p14="http://schemas.microsoft.com/office/powerpoint/2010/main" val="132673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2060"/>
                </a:solidFill>
              </a:rPr>
              <a:t>Testing Rules</a:t>
            </a:r>
            <a:endParaRPr lang="en-US" dirty="0">
              <a:solidFill>
                <a:srgbClr val="002060"/>
              </a:solidFill>
            </a:endParaRPr>
          </a:p>
        </p:txBody>
      </p:sp>
      <p:sp>
        <p:nvSpPr>
          <p:cNvPr id="3" name="Content Placeholder 2"/>
          <p:cNvSpPr>
            <a:spLocks noGrp="1"/>
          </p:cNvSpPr>
          <p:nvPr>
            <p:ph idx="1"/>
          </p:nvPr>
        </p:nvSpPr>
        <p:spPr>
          <a:xfrm>
            <a:off x="314262" y="1415190"/>
            <a:ext cx="9569325" cy="4800600"/>
          </a:xfrm>
        </p:spPr>
        <p:txBody>
          <a:bodyPr/>
          <a:lstStyle/>
          <a:p>
            <a:pPr>
              <a:defRPr/>
            </a:pPr>
            <a:r>
              <a:rPr lang="en-US" sz="2400" dirty="0" smtClean="0"/>
              <a:t>Students will remain </a:t>
            </a:r>
            <a:r>
              <a:rPr lang="en-US" sz="2400" b="1" u="sng" dirty="0" smtClean="0">
                <a:solidFill>
                  <a:srgbClr val="FF0000"/>
                </a:solidFill>
              </a:rPr>
              <a:t>SILENT</a:t>
            </a:r>
            <a:r>
              <a:rPr lang="en-US" sz="2400" dirty="0" smtClean="0">
                <a:solidFill>
                  <a:srgbClr val="FF0000"/>
                </a:solidFill>
              </a:rPr>
              <a:t> </a:t>
            </a:r>
            <a:r>
              <a:rPr lang="en-US" sz="2400" dirty="0" smtClean="0"/>
              <a:t>for the duration of the test.  Even if you are done, </a:t>
            </a:r>
            <a:r>
              <a:rPr lang="en-US" sz="2400" b="1" u="sng" dirty="0" smtClean="0">
                <a:solidFill>
                  <a:srgbClr val="FF0000"/>
                </a:solidFill>
              </a:rPr>
              <a:t>YOU CANNOT TALK or MAKE OTHER NOISES</a:t>
            </a:r>
          </a:p>
          <a:p>
            <a:pPr>
              <a:defRPr/>
            </a:pPr>
            <a:r>
              <a:rPr lang="en-US" sz="2400" dirty="0" smtClean="0">
                <a:solidFill>
                  <a:schemeClr val="tx1"/>
                </a:solidFill>
              </a:rPr>
              <a:t>Keep your eyes on </a:t>
            </a:r>
            <a:r>
              <a:rPr lang="en-US" sz="2400" b="1" u="sng" dirty="0" smtClean="0">
                <a:solidFill>
                  <a:srgbClr val="FF0000"/>
                </a:solidFill>
              </a:rPr>
              <a:t>YOUR OWN PAPER</a:t>
            </a:r>
          </a:p>
          <a:p>
            <a:pPr>
              <a:defRPr/>
            </a:pPr>
            <a:r>
              <a:rPr lang="en-US" sz="2400" b="1" u="sng" dirty="0" smtClean="0">
                <a:solidFill>
                  <a:srgbClr val="FF0000"/>
                </a:solidFill>
              </a:rPr>
              <a:t>Raise your hand if you have </a:t>
            </a:r>
            <a:r>
              <a:rPr lang="en-US" sz="2400" b="1" u="sng" smtClean="0">
                <a:solidFill>
                  <a:srgbClr val="FF0000"/>
                </a:solidFill>
              </a:rPr>
              <a:t>a question</a:t>
            </a:r>
            <a:endParaRPr lang="en-US" sz="2400" b="1" u="sng" dirty="0" smtClean="0">
              <a:solidFill>
                <a:srgbClr val="FF0000"/>
              </a:solidFill>
            </a:endParaRPr>
          </a:p>
          <a:p>
            <a:pPr>
              <a:defRPr/>
            </a:pPr>
            <a:endParaRPr lang="en-US" sz="2400" b="1" u="sng" dirty="0">
              <a:solidFill>
                <a:srgbClr val="FF0000"/>
              </a:solidFill>
            </a:endParaRPr>
          </a:p>
          <a:p>
            <a:pPr marL="0" indent="0">
              <a:buNone/>
              <a:defRPr/>
            </a:pPr>
            <a:endParaRPr lang="en-US" sz="2400" b="1" dirty="0" smtClean="0">
              <a:solidFill>
                <a:srgbClr val="FF0000"/>
              </a:solidFill>
            </a:endParaRPr>
          </a:p>
          <a:p>
            <a:pPr marL="0" indent="0">
              <a:buNone/>
              <a:defRPr/>
            </a:pPr>
            <a:r>
              <a:rPr lang="en-US" sz="2400" b="1" dirty="0" smtClean="0">
                <a:solidFill>
                  <a:srgbClr val="FF0000"/>
                </a:solidFill>
              </a:rPr>
              <a:t>Failure to follow the testing rules will result in your test being taken.  You will then receive a ZERO and a dean referral.  </a:t>
            </a:r>
          </a:p>
          <a:p>
            <a:pPr>
              <a:defRPr/>
            </a:pPr>
            <a:endParaRPr lang="en-US" dirty="0" smtClean="0"/>
          </a:p>
        </p:txBody>
      </p:sp>
    </p:spTree>
    <p:extLst>
      <p:ext uri="{BB962C8B-B14F-4D97-AF65-F5344CB8AC3E}">
        <p14:creationId xmlns:p14="http://schemas.microsoft.com/office/powerpoint/2010/main" val="355257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solidFill>
                  <a:srgbClr val="002060"/>
                </a:solidFill>
              </a:rPr>
              <a:t>Good Luck!</a:t>
            </a:r>
            <a:endParaRPr lang="en-US" sz="7200"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490" y="1930401"/>
            <a:ext cx="3626664" cy="3626664"/>
          </a:xfrm>
          <a:prstGeom prst="rect">
            <a:avLst/>
          </a:prstGeom>
        </p:spPr>
      </p:pic>
    </p:spTree>
    <p:extLst>
      <p:ext uri="{BB962C8B-B14F-4D97-AF65-F5344CB8AC3E}">
        <p14:creationId xmlns:p14="http://schemas.microsoft.com/office/powerpoint/2010/main" val="32301072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05" y="153989"/>
            <a:ext cx="8596668" cy="1320800"/>
          </a:xfrm>
        </p:spPr>
        <p:txBody>
          <a:bodyPr/>
          <a:lstStyle/>
          <a:p>
            <a:r>
              <a:rPr lang="en-US" dirty="0" smtClean="0">
                <a:solidFill>
                  <a:srgbClr val="002060"/>
                </a:solidFill>
              </a:rPr>
              <a:t>Exam Correction</a:t>
            </a:r>
            <a:endParaRPr lang="en-US" dirty="0">
              <a:solidFill>
                <a:srgbClr val="002060"/>
              </a:solidFill>
            </a:endParaRPr>
          </a:p>
        </p:txBody>
      </p:sp>
      <p:sp>
        <p:nvSpPr>
          <p:cNvPr id="3" name="Content Placeholder 2"/>
          <p:cNvSpPr>
            <a:spLocks noGrp="1"/>
          </p:cNvSpPr>
          <p:nvPr>
            <p:ph idx="1"/>
          </p:nvPr>
        </p:nvSpPr>
        <p:spPr>
          <a:xfrm>
            <a:off x="636993" y="1199966"/>
            <a:ext cx="8596668" cy="4576387"/>
          </a:xfrm>
        </p:spPr>
        <p:txBody>
          <a:bodyPr>
            <a:noAutofit/>
          </a:bodyPr>
          <a:lstStyle/>
          <a:p>
            <a:pPr marL="0" indent="0">
              <a:buNone/>
            </a:pPr>
            <a:r>
              <a:rPr lang="en-US" sz="3200" dirty="0" smtClean="0"/>
              <a:t>The question for #26 should read:</a:t>
            </a:r>
          </a:p>
          <a:p>
            <a:pPr marL="0" indent="0">
              <a:buNone/>
            </a:pPr>
            <a:endParaRPr lang="en-US" sz="600" dirty="0"/>
          </a:p>
          <a:p>
            <a:pPr marL="0" indent="0">
              <a:buNone/>
            </a:pPr>
            <a:r>
              <a:rPr lang="en-US" sz="3200" i="1" dirty="0" smtClean="0"/>
              <a:t>Which of the following procedures would increase the rate of dissolution of a </a:t>
            </a:r>
            <a:r>
              <a:rPr lang="en-US" sz="3200" b="1" i="1" u="sng" dirty="0" smtClean="0">
                <a:solidFill>
                  <a:srgbClr val="FF0000"/>
                </a:solidFill>
              </a:rPr>
              <a:t>SOLID</a:t>
            </a:r>
            <a:r>
              <a:rPr lang="en-US" sz="3200" i="1" dirty="0" smtClean="0"/>
              <a:t> in a liquid?</a:t>
            </a:r>
          </a:p>
          <a:p>
            <a:pPr marL="0" indent="0">
              <a:buNone/>
            </a:pPr>
            <a:endParaRPr lang="en-US" sz="3200" i="1" dirty="0"/>
          </a:p>
          <a:p>
            <a:pPr marL="457200" indent="-457200">
              <a:buClr>
                <a:srgbClr val="002060"/>
              </a:buClr>
              <a:buFont typeface="+mj-lt"/>
              <a:buAutoNum type="alphaUcPeriod"/>
            </a:pPr>
            <a:r>
              <a:rPr lang="en-US" sz="3200" i="1" dirty="0" smtClean="0"/>
              <a:t>1 and 2 </a:t>
            </a:r>
          </a:p>
          <a:p>
            <a:pPr marL="457200" indent="-457200">
              <a:buClr>
                <a:srgbClr val="002060"/>
              </a:buClr>
              <a:buFont typeface="+mj-lt"/>
              <a:buAutoNum type="alphaUcPeriod"/>
            </a:pPr>
            <a:r>
              <a:rPr lang="en-US" sz="3200" i="1" dirty="0" smtClean="0"/>
              <a:t>2 and 3</a:t>
            </a:r>
          </a:p>
          <a:p>
            <a:pPr marL="457200" indent="-457200">
              <a:buClr>
                <a:srgbClr val="002060"/>
              </a:buClr>
              <a:buFont typeface="+mj-lt"/>
              <a:buAutoNum type="alphaUcPeriod"/>
            </a:pPr>
            <a:r>
              <a:rPr lang="en-US" sz="3200" i="1" dirty="0" smtClean="0"/>
              <a:t>1, 3, and 4</a:t>
            </a:r>
          </a:p>
          <a:p>
            <a:pPr marL="457200" indent="-457200">
              <a:buClr>
                <a:srgbClr val="002060"/>
              </a:buClr>
              <a:buFont typeface="+mj-lt"/>
              <a:buAutoNum type="alphaUcPeriod"/>
            </a:pPr>
            <a:r>
              <a:rPr lang="en-US" sz="3200" i="1" dirty="0" smtClean="0"/>
              <a:t>1, 2, and 3</a:t>
            </a:r>
          </a:p>
          <a:p>
            <a:pPr marL="457200" indent="-457200">
              <a:buFont typeface="+mj-lt"/>
              <a:buAutoNum type="alphaUcPeriod"/>
            </a:pPr>
            <a:endParaRPr lang="en-US" sz="3200" i="1" dirty="0"/>
          </a:p>
        </p:txBody>
      </p:sp>
    </p:spTree>
    <p:extLst>
      <p:ext uri="{BB962C8B-B14F-4D97-AF65-F5344CB8AC3E}">
        <p14:creationId xmlns:p14="http://schemas.microsoft.com/office/powerpoint/2010/main" val="42926809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20" y="1017589"/>
            <a:ext cx="3002924" cy="1143000"/>
          </a:xfrm>
        </p:spPr>
        <p:txBody>
          <a:bodyPr/>
          <a:lstStyle/>
          <a:p>
            <a:pPr>
              <a:defRPr/>
            </a:pPr>
            <a:r>
              <a:rPr lang="en-US" dirty="0" smtClean="0">
                <a:solidFill>
                  <a:srgbClr val="002060"/>
                </a:solidFill>
              </a:rPr>
              <a:t>Closing</a:t>
            </a:r>
            <a:endParaRPr lang="en-US" dirty="0">
              <a:solidFill>
                <a:srgbClr val="002060"/>
              </a:solidFill>
            </a:endParaRPr>
          </a:p>
        </p:txBody>
      </p:sp>
      <p:sp>
        <p:nvSpPr>
          <p:cNvPr id="3" name="Content Placeholder 2"/>
          <p:cNvSpPr>
            <a:spLocks noGrp="1"/>
          </p:cNvSpPr>
          <p:nvPr>
            <p:ph idx="1"/>
          </p:nvPr>
        </p:nvSpPr>
        <p:spPr/>
        <p:txBody>
          <a:bodyPr/>
          <a:lstStyle/>
          <a:p>
            <a:endParaRPr lang="en-US" dirty="0" smtClean="0"/>
          </a:p>
          <a:p>
            <a:r>
              <a:rPr lang="en-US" sz="2800" dirty="0" smtClean="0"/>
              <a:t>How was your assessment? </a:t>
            </a:r>
          </a:p>
          <a:p>
            <a:endParaRPr lang="en-US" sz="2800" dirty="0" smtClean="0"/>
          </a:p>
          <a:p>
            <a:endParaRPr lang="en-US" sz="2800" dirty="0" smtClean="0"/>
          </a:p>
          <a:p>
            <a:r>
              <a:rPr lang="en-US" sz="2800" dirty="0" smtClean="0"/>
              <a:t>What could you have done differently?</a:t>
            </a:r>
          </a:p>
          <a:p>
            <a:endParaRPr lang="en-US" sz="2800" dirty="0" smtClean="0"/>
          </a:p>
        </p:txBody>
      </p:sp>
    </p:spTree>
    <p:extLst>
      <p:ext uri="{BB962C8B-B14F-4D97-AF65-F5344CB8AC3E}">
        <p14:creationId xmlns:p14="http://schemas.microsoft.com/office/powerpoint/2010/main" val="4159190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10" y="154285"/>
            <a:ext cx="8596668" cy="1320800"/>
          </a:xfrm>
        </p:spPr>
        <p:txBody>
          <a:bodyPr/>
          <a:lstStyle/>
          <a:p>
            <a:r>
              <a:rPr lang="en-US" dirty="0" smtClean="0">
                <a:solidFill>
                  <a:srgbClr val="002060"/>
                </a:solidFill>
              </a:rPr>
              <a:t>Warm Up: </a:t>
            </a:r>
            <a:r>
              <a:rPr lang="en-US" dirty="0">
                <a:solidFill>
                  <a:srgbClr val="002060"/>
                </a:solidFill>
              </a:rPr>
              <a:t>5</a:t>
            </a:r>
            <a:r>
              <a:rPr lang="en-US" dirty="0" smtClean="0">
                <a:solidFill>
                  <a:srgbClr val="002060"/>
                </a:solidFill>
              </a:rPr>
              <a:t> Minutes</a:t>
            </a:r>
            <a:endParaRPr lang="en-US" dirty="0">
              <a:solidFill>
                <a:srgbClr val="002060"/>
              </a:solidFill>
            </a:endParaRPr>
          </a:p>
        </p:txBody>
      </p:sp>
      <p:sp>
        <p:nvSpPr>
          <p:cNvPr id="3" name="Content Placeholder 2"/>
          <p:cNvSpPr>
            <a:spLocks noGrp="1"/>
          </p:cNvSpPr>
          <p:nvPr>
            <p:ph idx="1"/>
          </p:nvPr>
        </p:nvSpPr>
        <p:spPr>
          <a:xfrm>
            <a:off x="380487" y="2230193"/>
            <a:ext cx="8422782" cy="4627808"/>
          </a:xfrm>
        </p:spPr>
        <p:txBody>
          <a:bodyPr>
            <a:normAutofit lnSpcReduction="10000"/>
          </a:bodyPr>
          <a:lstStyle/>
          <a:p>
            <a:pPr marL="0" indent="0">
              <a:buNone/>
            </a:pPr>
            <a:r>
              <a:rPr lang="en-US" sz="2800" dirty="0" smtClean="0"/>
              <a:t>Below is a table of different household items.  They are categorized as either an acid or a base.</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r>
              <a:rPr lang="en-US" sz="2800" dirty="0" smtClean="0"/>
              <a:t>Based on this information, what do you think a property of an acid is?  What about a base?</a:t>
            </a:r>
            <a:endParaRPr lang="en-US" sz="2800" dirty="0"/>
          </a:p>
        </p:txBody>
      </p:sp>
      <p:sp>
        <p:nvSpPr>
          <p:cNvPr id="5" name="Rounded Rectangle 4"/>
          <p:cNvSpPr/>
          <p:nvPr/>
        </p:nvSpPr>
        <p:spPr>
          <a:xfrm>
            <a:off x="8188171" y="147392"/>
            <a:ext cx="3557789" cy="1507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2060"/>
                </a:solidFill>
              </a:rPr>
              <a:t>Write the Learning Target</a:t>
            </a:r>
          </a:p>
        </p:txBody>
      </p:sp>
      <p:sp>
        <p:nvSpPr>
          <p:cNvPr id="7" name="Title 1"/>
          <p:cNvSpPr txBox="1">
            <a:spLocks/>
          </p:cNvSpPr>
          <p:nvPr/>
        </p:nvSpPr>
        <p:spPr>
          <a:xfrm>
            <a:off x="380487" y="1584045"/>
            <a:ext cx="6314960" cy="74578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You should be working SILENTLY</a:t>
            </a:r>
          </a:p>
        </p:txBody>
      </p:sp>
      <p:sp>
        <p:nvSpPr>
          <p:cNvPr id="8" name="Title 1"/>
          <p:cNvSpPr txBox="1">
            <a:spLocks/>
          </p:cNvSpPr>
          <p:nvPr/>
        </p:nvSpPr>
        <p:spPr>
          <a:xfrm>
            <a:off x="380487" y="909392"/>
            <a:ext cx="5671016" cy="7457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smtClean="0">
                <a:solidFill>
                  <a:srgbClr val="C00000"/>
                </a:solidFill>
              </a:rPr>
              <a:t>Stay in your own seat</a:t>
            </a:r>
          </a:p>
        </p:txBody>
      </p:sp>
      <p:graphicFrame>
        <p:nvGraphicFramePr>
          <p:cNvPr id="4" name="Table 3"/>
          <p:cNvGraphicFramePr>
            <a:graphicFrameLocks noGrp="1"/>
          </p:cNvGraphicFramePr>
          <p:nvPr>
            <p:extLst>
              <p:ext uri="{D42A27DB-BD31-4B8C-83A1-F6EECF244321}">
                <p14:modId xmlns:p14="http://schemas.microsoft.com/office/powerpoint/2010/main" val="2103495785"/>
              </p:ext>
            </p:extLst>
          </p:nvPr>
        </p:nvGraphicFramePr>
        <p:xfrm>
          <a:off x="533878" y="3268118"/>
          <a:ext cx="8128000" cy="228600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gn="ctr"/>
                      <a:r>
                        <a:rPr lang="en-US" sz="2400" dirty="0" smtClean="0">
                          <a:solidFill>
                            <a:schemeClr val="tx1"/>
                          </a:solidFill>
                        </a:rPr>
                        <a:t>Acid</a:t>
                      </a:r>
                      <a:endParaRPr lang="en-US" sz="2400" dirty="0">
                        <a:solidFill>
                          <a:schemeClr val="tx1"/>
                        </a:solidFill>
                      </a:endParaRPr>
                    </a:p>
                  </a:txBody>
                  <a:tcPr/>
                </a:tc>
                <a:tc>
                  <a:txBody>
                    <a:bodyPr/>
                    <a:lstStyle/>
                    <a:p>
                      <a:pPr algn="ctr"/>
                      <a:r>
                        <a:rPr lang="en-US" sz="2400" dirty="0" smtClean="0">
                          <a:solidFill>
                            <a:schemeClr val="tx1"/>
                          </a:solidFill>
                        </a:rPr>
                        <a:t>Base</a:t>
                      </a:r>
                      <a:endParaRPr lang="en-US" sz="2400" dirty="0">
                        <a:solidFill>
                          <a:schemeClr val="tx1"/>
                        </a:solidFill>
                      </a:endParaRPr>
                    </a:p>
                  </a:txBody>
                  <a:tcPr/>
                </a:tc>
              </a:tr>
              <a:tr h="370840">
                <a:tc>
                  <a:txBody>
                    <a:bodyPr/>
                    <a:lstStyle/>
                    <a:p>
                      <a:pPr algn="ctr"/>
                      <a:r>
                        <a:rPr lang="en-US" sz="2400" dirty="0" smtClean="0"/>
                        <a:t>Orange Juice</a:t>
                      </a:r>
                      <a:endParaRPr lang="en-US" sz="2400" dirty="0"/>
                    </a:p>
                  </a:txBody>
                  <a:tcPr/>
                </a:tc>
                <a:tc>
                  <a:txBody>
                    <a:bodyPr/>
                    <a:lstStyle/>
                    <a:p>
                      <a:pPr algn="ctr"/>
                      <a:r>
                        <a:rPr lang="en-US" sz="2400" dirty="0" smtClean="0"/>
                        <a:t>Soap</a:t>
                      </a:r>
                    </a:p>
                  </a:txBody>
                  <a:tcPr/>
                </a:tc>
              </a:tr>
              <a:tr h="370840">
                <a:tc>
                  <a:txBody>
                    <a:bodyPr/>
                    <a:lstStyle/>
                    <a:p>
                      <a:pPr algn="ctr"/>
                      <a:r>
                        <a:rPr lang="en-US" sz="2400" dirty="0" smtClean="0"/>
                        <a:t>Lemon</a:t>
                      </a:r>
                      <a:endParaRPr lang="en-US" sz="2400" dirty="0"/>
                    </a:p>
                  </a:txBody>
                  <a:tcPr/>
                </a:tc>
                <a:tc>
                  <a:txBody>
                    <a:bodyPr/>
                    <a:lstStyle/>
                    <a:p>
                      <a:pPr algn="ctr"/>
                      <a:r>
                        <a:rPr lang="en-US" sz="2400" dirty="0" smtClean="0"/>
                        <a:t>Bleach</a:t>
                      </a:r>
                    </a:p>
                  </a:txBody>
                  <a:tcPr/>
                </a:tc>
              </a:tr>
              <a:tr h="370840">
                <a:tc>
                  <a:txBody>
                    <a:bodyPr/>
                    <a:lstStyle/>
                    <a:p>
                      <a:pPr algn="ctr"/>
                      <a:r>
                        <a:rPr lang="en-US" sz="2400" dirty="0" smtClean="0"/>
                        <a:t>Vinegar </a:t>
                      </a:r>
                      <a:endParaRPr lang="en-US" sz="2400" dirty="0"/>
                    </a:p>
                  </a:txBody>
                  <a:tcPr/>
                </a:tc>
                <a:tc>
                  <a:txBody>
                    <a:bodyPr/>
                    <a:lstStyle/>
                    <a:p>
                      <a:pPr algn="ctr"/>
                      <a:r>
                        <a:rPr lang="en-US" sz="2400" dirty="0" smtClean="0"/>
                        <a:t>Baking soda</a:t>
                      </a:r>
                    </a:p>
                  </a:txBody>
                  <a:tcPr/>
                </a:tc>
              </a:tr>
              <a:tr h="370840">
                <a:tc>
                  <a:txBody>
                    <a:bodyPr/>
                    <a:lstStyle/>
                    <a:p>
                      <a:pPr algn="ctr"/>
                      <a:r>
                        <a:rPr lang="en-US" sz="2400" dirty="0" smtClean="0"/>
                        <a:t>Coffee</a:t>
                      </a:r>
                      <a:endParaRPr lang="en-US" sz="2400" dirty="0"/>
                    </a:p>
                  </a:txBody>
                  <a:tcPr/>
                </a:tc>
                <a:tc>
                  <a:txBody>
                    <a:bodyPr/>
                    <a:lstStyle/>
                    <a:p>
                      <a:pPr algn="ctr"/>
                      <a:r>
                        <a:rPr lang="en-US" sz="2400" dirty="0" smtClean="0"/>
                        <a:t>Drain cleaner</a:t>
                      </a:r>
                    </a:p>
                  </a:txBody>
                  <a:tcPr/>
                </a:tc>
              </a:tr>
            </a:tbl>
          </a:graphicData>
        </a:graphic>
      </p:graphicFrame>
      <p:sp>
        <p:nvSpPr>
          <p:cNvPr id="9" name="Rounded Rectangle 8"/>
          <p:cNvSpPr/>
          <p:nvPr/>
        </p:nvSpPr>
        <p:spPr>
          <a:xfrm>
            <a:off x="8634211" y="1778969"/>
            <a:ext cx="3557789" cy="1507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2060"/>
                </a:solidFill>
              </a:rPr>
              <a:t>Backpacks and Computers under desk or on floor</a:t>
            </a:r>
            <a:endParaRPr lang="en-US" sz="2400" dirty="0">
              <a:solidFill>
                <a:srgbClr val="002060"/>
              </a:solidFill>
            </a:endParaRPr>
          </a:p>
        </p:txBody>
      </p:sp>
      <p:sp>
        <p:nvSpPr>
          <p:cNvPr id="10" name="SMARTInkShape-2"/>
          <p:cNvSpPr/>
          <p:nvPr/>
        </p:nvSpPr>
        <p:spPr>
          <a:xfrm>
            <a:off x="8646505" y="1785942"/>
            <a:ext cx="3533590" cy="1714476"/>
          </a:xfrm>
          <a:custGeom>
            <a:avLst/>
            <a:gdLst/>
            <a:ahLst/>
            <a:cxnLst/>
            <a:rect l="0" t="0" r="0" b="0"/>
            <a:pathLst>
              <a:path w="3533590" h="1714476">
                <a:moveTo>
                  <a:pt x="3164495" y="95246"/>
                </a:moveTo>
                <a:lnTo>
                  <a:pt x="3158173" y="95246"/>
                </a:lnTo>
                <a:lnTo>
                  <a:pt x="3151544" y="91718"/>
                </a:lnTo>
                <a:lnTo>
                  <a:pt x="3101787" y="55175"/>
                </a:lnTo>
                <a:lnTo>
                  <a:pt x="3053184" y="36423"/>
                </a:lnTo>
                <a:lnTo>
                  <a:pt x="3004954" y="24018"/>
                </a:lnTo>
                <a:lnTo>
                  <a:pt x="2948772" y="15492"/>
                </a:lnTo>
                <a:lnTo>
                  <a:pt x="2908546" y="12174"/>
                </a:lnTo>
                <a:lnTo>
                  <a:pt x="2864209" y="6290"/>
                </a:lnTo>
                <a:lnTo>
                  <a:pt x="2818044" y="2793"/>
                </a:lnTo>
                <a:lnTo>
                  <a:pt x="2771069" y="1239"/>
                </a:lnTo>
                <a:lnTo>
                  <a:pt x="2723733" y="548"/>
                </a:lnTo>
                <a:lnTo>
                  <a:pt x="2672709" y="241"/>
                </a:lnTo>
                <a:lnTo>
                  <a:pt x="2619163" y="105"/>
                </a:lnTo>
                <a:lnTo>
                  <a:pt x="2564497" y="44"/>
                </a:lnTo>
                <a:lnTo>
                  <a:pt x="2509333" y="17"/>
                </a:lnTo>
                <a:lnTo>
                  <a:pt x="2453946" y="5"/>
                </a:lnTo>
                <a:lnTo>
                  <a:pt x="2398464" y="0"/>
                </a:lnTo>
                <a:lnTo>
                  <a:pt x="2342936" y="3525"/>
                </a:lnTo>
                <a:lnTo>
                  <a:pt x="2287388" y="8179"/>
                </a:lnTo>
                <a:lnTo>
                  <a:pt x="2231833" y="10247"/>
                </a:lnTo>
                <a:lnTo>
                  <a:pt x="2176274" y="11166"/>
                </a:lnTo>
                <a:lnTo>
                  <a:pt x="2120712" y="11575"/>
                </a:lnTo>
                <a:lnTo>
                  <a:pt x="2065150" y="11756"/>
                </a:lnTo>
                <a:lnTo>
                  <a:pt x="2009589" y="11837"/>
                </a:lnTo>
                <a:lnTo>
                  <a:pt x="1954026" y="11873"/>
                </a:lnTo>
                <a:lnTo>
                  <a:pt x="1898464" y="11889"/>
                </a:lnTo>
                <a:lnTo>
                  <a:pt x="1842901" y="11896"/>
                </a:lnTo>
                <a:lnTo>
                  <a:pt x="1787339" y="13222"/>
                </a:lnTo>
                <a:lnTo>
                  <a:pt x="1731776" y="18221"/>
                </a:lnTo>
                <a:lnTo>
                  <a:pt x="1676214" y="21325"/>
                </a:lnTo>
                <a:lnTo>
                  <a:pt x="1621974" y="22704"/>
                </a:lnTo>
                <a:lnTo>
                  <a:pt x="1571409" y="23318"/>
                </a:lnTo>
                <a:lnTo>
                  <a:pt x="1518950" y="27118"/>
                </a:lnTo>
                <a:lnTo>
                  <a:pt x="1464766" y="31894"/>
                </a:lnTo>
                <a:lnTo>
                  <a:pt x="1409818" y="34016"/>
                </a:lnTo>
                <a:lnTo>
                  <a:pt x="1358055" y="34959"/>
                </a:lnTo>
                <a:lnTo>
                  <a:pt x="1308591" y="36702"/>
                </a:lnTo>
                <a:lnTo>
                  <a:pt x="1260148" y="41886"/>
                </a:lnTo>
                <a:lnTo>
                  <a:pt x="1212161" y="45071"/>
                </a:lnTo>
                <a:lnTo>
                  <a:pt x="1164374" y="47811"/>
                </a:lnTo>
                <a:lnTo>
                  <a:pt x="1116677" y="53438"/>
                </a:lnTo>
                <a:lnTo>
                  <a:pt x="1069020" y="60348"/>
                </a:lnTo>
                <a:lnTo>
                  <a:pt x="1020058" y="67829"/>
                </a:lnTo>
                <a:lnTo>
                  <a:pt x="967429" y="75564"/>
                </a:lnTo>
                <a:lnTo>
                  <a:pt x="916699" y="83411"/>
                </a:lnTo>
                <a:lnTo>
                  <a:pt x="867693" y="92632"/>
                </a:lnTo>
                <a:lnTo>
                  <a:pt x="819454" y="105549"/>
                </a:lnTo>
                <a:lnTo>
                  <a:pt x="775084" y="116582"/>
                </a:lnTo>
                <a:lnTo>
                  <a:pt x="731993" y="127218"/>
                </a:lnTo>
                <a:lnTo>
                  <a:pt x="686383" y="140764"/>
                </a:lnTo>
                <a:lnTo>
                  <a:pt x="643181" y="159132"/>
                </a:lnTo>
                <a:lnTo>
                  <a:pt x="601932" y="179202"/>
                </a:lnTo>
                <a:lnTo>
                  <a:pt x="561550" y="196941"/>
                </a:lnTo>
                <a:lnTo>
                  <a:pt x="521554" y="217173"/>
                </a:lnTo>
                <a:lnTo>
                  <a:pt x="465378" y="250876"/>
                </a:lnTo>
                <a:lnTo>
                  <a:pt x="411691" y="289525"/>
                </a:lnTo>
                <a:lnTo>
                  <a:pt x="357418" y="330962"/>
                </a:lnTo>
                <a:lnTo>
                  <a:pt x="307824" y="371903"/>
                </a:lnTo>
                <a:lnTo>
                  <a:pt x="263143" y="417548"/>
                </a:lnTo>
                <a:lnTo>
                  <a:pt x="212491" y="474058"/>
                </a:lnTo>
                <a:lnTo>
                  <a:pt x="164267" y="532944"/>
                </a:lnTo>
                <a:lnTo>
                  <a:pt x="129768" y="579770"/>
                </a:lnTo>
                <a:lnTo>
                  <a:pt x="102201" y="627158"/>
                </a:lnTo>
                <a:lnTo>
                  <a:pt x="77276" y="674712"/>
                </a:lnTo>
                <a:lnTo>
                  <a:pt x="54456" y="722317"/>
                </a:lnTo>
                <a:lnTo>
                  <a:pt x="38729" y="771259"/>
                </a:lnTo>
                <a:lnTo>
                  <a:pt x="25690" y="825741"/>
                </a:lnTo>
                <a:lnTo>
                  <a:pt x="14772" y="875986"/>
                </a:lnTo>
                <a:lnTo>
                  <a:pt x="9626" y="924387"/>
                </a:lnTo>
                <a:lnTo>
                  <a:pt x="1634" y="972242"/>
                </a:lnTo>
                <a:lnTo>
                  <a:pt x="0" y="1019936"/>
                </a:lnTo>
                <a:lnTo>
                  <a:pt x="5984" y="1066258"/>
                </a:lnTo>
                <a:lnTo>
                  <a:pt x="12204" y="1121664"/>
                </a:lnTo>
                <a:lnTo>
                  <a:pt x="25780" y="1176852"/>
                </a:lnTo>
                <a:lnTo>
                  <a:pt x="50706" y="1225971"/>
                </a:lnTo>
                <a:lnTo>
                  <a:pt x="81108" y="1273892"/>
                </a:lnTo>
                <a:lnTo>
                  <a:pt x="112591" y="1321575"/>
                </a:lnTo>
                <a:lnTo>
                  <a:pt x="165173" y="1377591"/>
                </a:lnTo>
                <a:lnTo>
                  <a:pt x="223790" y="1421666"/>
                </a:lnTo>
                <a:lnTo>
                  <a:pt x="260734" y="1451342"/>
                </a:lnTo>
                <a:lnTo>
                  <a:pt x="319955" y="1478091"/>
                </a:lnTo>
                <a:lnTo>
                  <a:pt x="366839" y="1500693"/>
                </a:lnTo>
                <a:lnTo>
                  <a:pt x="414243" y="1520619"/>
                </a:lnTo>
                <a:lnTo>
                  <a:pt x="461803" y="1538429"/>
                </a:lnTo>
                <a:lnTo>
                  <a:pt x="512937" y="1560463"/>
                </a:lnTo>
                <a:lnTo>
                  <a:pt x="566452" y="1580221"/>
                </a:lnTo>
                <a:lnTo>
                  <a:pt x="619350" y="1597981"/>
                </a:lnTo>
                <a:lnTo>
                  <a:pt x="658809" y="1611118"/>
                </a:lnTo>
                <a:lnTo>
                  <a:pt x="702805" y="1621366"/>
                </a:lnTo>
                <a:lnTo>
                  <a:pt x="746917" y="1634573"/>
                </a:lnTo>
                <a:lnTo>
                  <a:pt x="802027" y="1646864"/>
                </a:lnTo>
                <a:lnTo>
                  <a:pt x="842304" y="1654892"/>
                </a:lnTo>
                <a:lnTo>
                  <a:pt x="883577" y="1662870"/>
                </a:lnTo>
                <a:lnTo>
                  <a:pt x="928379" y="1670825"/>
                </a:lnTo>
                <a:lnTo>
                  <a:pt x="974749" y="1675243"/>
                </a:lnTo>
                <a:lnTo>
                  <a:pt x="1021816" y="1678529"/>
                </a:lnTo>
                <a:lnTo>
                  <a:pt x="1069193" y="1684399"/>
                </a:lnTo>
                <a:lnTo>
                  <a:pt x="1116708" y="1687890"/>
                </a:lnTo>
                <a:lnTo>
                  <a:pt x="1165606" y="1690765"/>
                </a:lnTo>
                <a:lnTo>
                  <a:pt x="1218208" y="1696452"/>
                </a:lnTo>
                <a:lnTo>
                  <a:pt x="1268927" y="1699862"/>
                </a:lnTo>
                <a:lnTo>
                  <a:pt x="1319248" y="1702700"/>
                </a:lnTo>
                <a:lnTo>
                  <a:pt x="1372482" y="1708371"/>
                </a:lnTo>
                <a:lnTo>
                  <a:pt x="1423483" y="1711774"/>
                </a:lnTo>
                <a:lnTo>
                  <a:pt x="1473931" y="1713285"/>
                </a:lnTo>
                <a:lnTo>
                  <a:pt x="1527220" y="1713958"/>
                </a:lnTo>
                <a:lnTo>
                  <a:pt x="1581771" y="1714257"/>
                </a:lnTo>
                <a:lnTo>
                  <a:pt x="1636886" y="1714389"/>
                </a:lnTo>
                <a:lnTo>
                  <a:pt x="1692248" y="1714448"/>
                </a:lnTo>
                <a:lnTo>
                  <a:pt x="1747723" y="1714475"/>
                </a:lnTo>
                <a:lnTo>
                  <a:pt x="1803246" y="1713163"/>
                </a:lnTo>
                <a:lnTo>
                  <a:pt x="1858791" y="1708171"/>
                </a:lnTo>
                <a:lnTo>
                  <a:pt x="1917872" y="1705070"/>
                </a:lnTo>
                <a:lnTo>
                  <a:pt x="1948445" y="1704243"/>
                </a:lnTo>
                <a:lnTo>
                  <a:pt x="2007108" y="1696269"/>
                </a:lnTo>
                <a:lnTo>
                  <a:pt x="2064049" y="1686551"/>
                </a:lnTo>
                <a:lnTo>
                  <a:pt x="2120224" y="1682232"/>
                </a:lnTo>
                <a:lnTo>
                  <a:pt x="2176059" y="1673257"/>
                </a:lnTo>
                <a:lnTo>
                  <a:pt x="2231741" y="1661772"/>
                </a:lnTo>
                <a:lnTo>
                  <a:pt x="2287358" y="1652257"/>
                </a:lnTo>
                <a:lnTo>
                  <a:pt x="2342944" y="1640091"/>
                </a:lnTo>
                <a:lnTo>
                  <a:pt x="2398517" y="1625864"/>
                </a:lnTo>
                <a:lnTo>
                  <a:pt x="2454085" y="1610722"/>
                </a:lnTo>
                <a:lnTo>
                  <a:pt x="2513177" y="1595172"/>
                </a:lnTo>
                <a:lnTo>
                  <a:pt x="2543750" y="1587322"/>
                </a:lnTo>
                <a:lnTo>
                  <a:pt x="2602418" y="1571543"/>
                </a:lnTo>
                <a:lnTo>
                  <a:pt x="2660682" y="1554388"/>
                </a:lnTo>
                <a:lnTo>
                  <a:pt x="2691037" y="1544258"/>
                </a:lnTo>
                <a:lnTo>
                  <a:pt x="2721855" y="1533535"/>
                </a:lnTo>
                <a:lnTo>
                  <a:pt x="2780795" y="1511037"/>
                </a:lnTo>
                <a:lnTo>
                  <a:pt x="2837858" y="1489132"/>
                </a:lnTo>
                <a:lnTo>
                  <a:pt x="2894087" y="1470577"/>
                </a:lnTo>
                <a:lnTo>
                  <a:pt x="2949947" y="1449983"/>
                </a:lnTo>
                <a:lnTo>
                  <a:pt x="3005641" y="1426278"/>
                </a:lnTo>
                <a:lnTo>
                  <a:pt x="3061261" y="1398104"/>
                </a:lnTo>
                <a:lnTo>
                  <a:pt x="3113321" y="1371471"/>
                </a:lnTo>
                <a:lnTo>
                  <a:pt x="3164241" y="1345082"/>
                </a:lnTo>
                <a:lnTo>
                  <a:pt x="3217740" y="1315714"/>
                </a:lnTo>
                <a:lnTo>
                  <a:pt x="3265329" y="1285023"/>
                </a:lnTo>
                <a:lnTo>
                  <a:pt x="3309852" y="1253744"/>
                </a:lnTo>
                <a:lnTo>
                  <a:pt x="3356099" y="1222203"/>
                </a:lnTo>
                <a:lnTo>
                  <a:pt x="3399583" y="1190546"/>
                </a:lnTo>
                <a:lnTo>
                  <a:pt x="3457724" y="1142973"/>
                </a:lnTo>
                <a:lnTo>
                  <a:pt x="3489288" y="1109913"/>
                </a:lnTo>
                <a:lnTo>
                  <a:pt x="3512136" y="1073170"/>
                </a:lnTo>
                <a:lnTo>
                  <a:pt x="3527233" y="1015297"/>
                </a:lnTo>
                <a:lnTo>
                  <a:pt x="3531705" y="962578"/>
                </a:lnTo>
                <a:lnTo>
                  <a:pt x="3533031" y="907123"/>
                </a:lnTo>
                <a:lnTo>
                  <a:pt x="3533424" y="848800"/>
                </a:lnTo>
                <a:lnTo>
                  <a:pt x="3533540" y="789626"/>
                </a:lnTo>
                <a:lnTo>
                  <a:pt x="3533573" y="736521"/>
                </a:lnTo>
                <a:lnTo>
                  <a:pt x="3533584" y="680952"/>
                </a:lnTo>
                <a:lnTo>
                  <a:pt x="3533587" y="622595"/>
                </a:lnTo>
                <a:lnTo>
                  <a:pt x="3533589" y="569732"/>
                </a:lnTo>
                <a:lnTo>
                  <a:pt x="3533589" y="514235"/>
                </a:lnTo>
                <a:lnTo>
                  <a:pt x="3533589" y="462219"/>
                </a:lnTo>
                <a:lnTo>
                  <a:pt x="3533589" y="413293"/>
                </a:lnTo>
                <a:lnTo>
                  <a:pt x="3533589" y="358962"/>
                </a:lnTo>
                <a:lnTo>
                  <a:pt x="3533589" y="307292"/>
                </a:lnTo>
                <a:lnTo>
                  <a:pt x="3519476" y="278124"/>
                </a:lnTo>
                <a:lnTo>
                  <a:pt x="3473622" y="220740"/>
                </a:lnTo>
                <a:lnTo>
                  <a:pt x="3414194" y="166631"/>
                </a:lnTo>
                <a:lnTo>
                  <a:pt x="3373368" y="137115"/>
                </a:lnTo>
                <a:lnTo>
                  <a:pt x="3328766" y="109885"/>
                </a:lnTo>
                <a:lnTo>
                  <a:pt x="3282483" y="85877"/>
                </a:lnTo>
                <a:lnTo>
                  <a:pt x="3235456" y="66387"/>
                </a:lnTo>
                <a:lnTo>
                  <a:pt x="3177513" y="48906"/>
                </a:lnTo>
                <a:lnTo>
                  <a:pt x="3145392" y="40540"/>
                </a:lnTo>
                <a:lnTo>
                  <a:pt x="3112073" y="33640"/>
                </a:lnTo>
                <a:lnTo>
                  <a:pt x="3077953" y="27717"/>
                </a:lnTo>
                <a:lnTo>
                  <a:pt x="3043300" y="22445"/>
                </a:lnTo>
                <a:lnTo>
                  <a:pt x="3005647" y="17608"/>
                </a:lnTo>
                <a:lnTo>
                  <a:pt x="2965992" y="13060"/>
                </a:lnTo>
                <a:lnTo>
                  <a:pt x="2925003" y="8705"/>
                </a:lnTo>
                <a:lnTo>
                  <a:pt x="2881803" y="7125"/>
                </a:lnTo>
                <a:lnTo>
                  <a:pt x="2837127" y="7394"/>
                </a:lnTo>
                <a:lnTo>
                  <a:pt x="2791469" y="8897"/>
                </a:lnTo>
                <a:lnTo>
                  <a:pt x="2749123" y="9898"/>
                </a:lnTo>
                <a:lnTo>
                  <a:pt x="2708986" y="10566"/>
                </a:lnTo>
                <a:lnTo>
                  <a:pt x="2670323" y="11011"/>
                </a:lnTo>
                <a:lnTo>
                  <a:pt x="2636609" y="12631"/>
                </a:lnTo>
                <a:lnTo>
                  <a:pt x="2521559" y="238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43411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tx2">
                    <a:satMod val="130000"/>
                  </a:schemeClr>
                </a:solidFill>
              </a:rPr>
              <a:t>Agenda</a:t>
            </a:r>
            <a:endParaRPr lang="en-US" dirty="0">
              <a:solidFill>
                <a:schemeClr val="tx2">
                  <a:satMod val="130000"/>
                </a:schemeClr>
              </a:solidFill>
            </a:endParaRPr>
          </a:p>
        </p:txBody>
      </p:sp>
      <p:sp>
        <p:nvSpPr>
          <p:cNvPr id="57346" name="Content Placeholder 2"/>
          <p:cNvSpPr>
            <a:spLocks noGrp="1"/>
          </p:cNvSpPr>
          <p:nvPr>
            <p:ph idx="1"/>
          </p:nvPr>
        </p:nvSpPr>
        <p:spPr>
          <a:xfrm>
            <a:off x="577403" y="1103291"/>
            <a:ext cx="8229600" cy="4937125"/>
          </a:xfrm>
        </p:spPr>
        <p:txBody>
          <a:bodyPr>
            <a:normAutofit/>
          </a:bodyPr>
          <a:lstStyle/>
          <a:p>
            <a:pPr marL="0" indent="0" eaLnBrk="1" hangingPunct="1">
              <a:buNone/>
            </a:pPr>
            <a:endParaRPr lang="en-US" dirty="0" smtClean="0"/>
          </a:p>
          <a:p>
            <a:r>
              <a:rPr lang="en-US" sz="2800" dirty="0" smtClean="0"/>
              <a:t>Warm Up </a:t>
            </a:r>
            <a:r>
              <a:rPr lang="en-US" sz="2800" dirty="0" smtClean="0">
                <a:solidFill>
                  <a:srgbClr val="FF0000"/>
                </a:solidFill>
              </a:rPr>
              <a:t>[7 </a:t>
            </a:r>
            <a:r>
              <a:rPr lang="en-US" sz="2800" dirty="0">
                <a:solidFill>
                  <a:srgbClr val="FF0000"/>
                </a:solidFill>
              </a:rPr>
              <a:t>minutes]</a:t>
            </a:r>
          </a:p>
          <a:p>
            <a:r>
              <a:rPr lang="en-US" sz="2800" dirty="0" smtClean="0"/>
              <a:t>Acids/Bases Notes </a:t>
            </a:r>
            <a:r>
              <a:rPr lang="en-US" sz="2800" dirty="0" smtClean="0">
                <a:solidFill>
                  <a:srgbClr val="FF0000"/>
                </a:solidFill>
              </a:rPr>
              <a:t>[13 </a:t>
            </a:r>
            <a:r>
              <a:rPr lang="en-US" sz="2800" dirty="0">
                <a:solidFill>
                  <a:srgbClr val="FF0000"/>
                </a:solidFill>
              </a:rPr>
              <a:t>minutes]</a:t>
            </a:r>
          </a:p>
          <a:p>
            <a:r>
              <a:rPr lang="en-US" sz="2800" dirty="0" smtClean="0"/>
              <a:t>Mini Lab </a:t>
            </a:r>
            <a:r>
              <a:rPr lang="en-US" sz="2800" dirty="0" smtClean="0">
                <a:solidFill>
                  <a:srgbClr val="FF0000"/>
                </a:solidFill>
              </a:rPr>
              <a:t>[15 </a:t>
            </a:r>
            <a:r>
              <a:rPr lang="en-US" sz="2800" dirty="0">
                <a:solidFill>
                  <a:srgbClr val="FF0000"/>
                </a:solidFill>
              </a:rPr>
              <a:t>minutes]</a:t>
            </a:r>
          </a:p>
          <a:p>
            <a:r>
              <a:rPr lang="en-US" sz="2800" dirty="0" smtClean="0"/>
              <a:t>Independent Practice </a:t>
            </a:r>
            <a:r>
              <a:rPr lang="en-US" sz="2800" dirty="0" smtClean="0">
                <a:solidFill>
                  <a:srgbClr val="FF0000"/>
                </a:solidFill>
              </a:rPr>
              <a:t>[</a:t>
            </a:r>
            <a:r>
              <a:rPr lang="en-US" sz="2800" dirty="0">
                <a:solidFill>
                  <a:srgbClr val="FF0000"/>
                </a:solidFill>
              </a:rPr>
              <a:t>7</a:t>
            </a:r>
            <a:r>
              <a:rPr lang="en-US" sz="2800" dirty="0" smtClean="0">
                <a:solidFill>
                  <a:srgbClr val="FF0000"/>
                </a:solidFill>
              </a:rPr>
              <a:t> </a:t>
            </a:r>
            <a:r>
              <a:rPr lang="en-US" sz="2800" dirty="0">
                <a:solidFill>
                  <a:srgbClr val="FF0000"/>
                </a:solidFill>
              </a:rPr>
              <a:t>minutes]</a:t>
            </a:r>
          </a:p>
          <a:p>
            <a:r>
              <a:rPr lang="en-US" sz="2800" dirty="0" smtClean="0"/>
              <a:t>Closing</a:t>
            </a:r>
            <a:r>
              <a:rPr lang="en-US" dirty="0" smtClean="0">
                <a:solidFill>
                  <a:srgbClr val="FF0000"/>
                </a:solidFill>
              </a:rPr>
              <a:t> </a:t>
            </a:r>
            <a:r>
              <a:rPr lang="en-US" sz="2800" dirty="0" smtClean="0">
                <a:solidFill>
                  <a:srgbClr val="FF0000"/>
                </a:solidFill>
              </a:rPr>
              <a:t>[3 </a:t>
            </a:r>
            <a:r>
              <a:rPr lang="en-US" sz="2800" dirty="0">
                <a:solidFill>
                  <a:srgbClr val="FF0000"/>
                </a:solidFill>
              </a:rPr>
              <a:t>Minutes]</a:t>
            </a:r>
          </a:p>
        </p:txBody>
      </p:sp>
    </p:spTree>
    <p:extLst>
      <p:ext uri="{BB962C8B-B14F-4D97-AF65-F5344CB8AC3E}">
        <p14:creationId xmlns:p14="http://schemas.microsoft.com/office/powerpoint/2010/main" val="1105188341"/>
      </p:ext>
    </p:extLst>
  </p:cSld>
  <p:clrMapOvr>
    <a:masterClrMapping/>
  </p:clrMapOvr>
  <mc:AlternateContent xmlns:mc="http://schemas.openxmlformats.org/markup-compatibility/2006" xmlns:p14="http://schemas.microsoft.com/office/powerpoint/2010/main">
    <mc:Choice Requires="p14">
      <p:transition spd="slow" p14:dur="2000" advTm="11149"/>
    </mc:Choice>
    <mc:Fallback xmlns="">
      <p:transition spd="slow" advTm="1114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Ways to increase rate of dissolving (Solids)</a:t>
            </a:r>
            <a:endParaRPr lang="en-US" dirty="0">
              <a:solidFill>
                <a:srgbClr val="002060"/>
              </a:solidFill>
            </a:endParaRPr>
          </a:p>
        </p:txBody>
      </p:sp>
      <p:sp>
        <p:nvSpPr>
          <p:cNvPr id="3" name="Content Placeholder 2"/>
          <p:cNvSpPr>
            <a:spLocks noGrp="1"/>
          </p:cNvSpPr>
          <p:nvPr>
            <p:ph idx="1"/>
          </p:nvPr>
        </p:nvSpPr>
        <p:spPr>
          <a:xfrm>
            <a:off x="677334" y="1930400"/>
            <a:ext cx="8596668" cy="3179298"/>
          </a:xfrm>
        </p:spPr>
        <p:txBody>
          <a:bodyPr>
            <a:normAutofit/>
          </a:bodyPr>
          <a:lstStyle/>
          <a:p>
            <a:pPr marL="0" indent="0">
              <a:buNone/>
            </a:pPr>
            <a:r>
              <a:rPr lang="en-US" sz="3000" dirty="0" smtClean="0">
                <a:solidFill>
                  <a:srgbClr val="0070C0"/>
                </a:solidFill>
              </a:rPr>
              <a:t>Increase Temperature</a:t>
            </a:r>
          </a:p>
          <a:p>
            <a:pPr marL="0" indent="0">
              <a:buNone/>
            </a:pPr>
            <a:endParaRPr lang="en-US" sz="3000" dirty="0"/>
          </a:p>
          <a:p>
            <a:pPr marL="0" indent="0">
              <a:buNone/>
            </a:pPr>
            <a:r>
              <a:rPr lang="en-US" sz="3000" dirty="0" smtClean="0">
                <a:solidFill>
                  <a:srgbClr val="0070C0"/>
                </a:solidFill>
              </a:rPr>
              <a:t>Example:</a:t>
            </a:r>
          </a:p>
          <a:p>
            <a:pPr marL="0" indent="0">
              <a:buNone/>
            </a:pPr>
            <a:endParaRPr lang="en-US" sz="3000" dirty="0"/>
          </a:p>
          <a:p>
            <a:pPr marL="0" indent="0">
              <a:buNone/>
            </a:pPr>
            <a:r>
              <a:rPr lang="en-US" sz="3000" dirty="0" smtClean="0"/>
              <a:t>Why??? </a:t>
            </a:r>
          </a:p>
          <a:p>
            <a:pPr marL="0" indent="0">
              <a:buNone/>
            </a:pPr>
            <a:endParaRPr lang="en-US" sz="3000" dirty="0"/>
          </a:p>
        </p:txBody>
      </p:sp>
      <p:sp>
        <p:nvSpPr>
          <p:cNvPr id="4" name="Rectangle 3"/>
          <p:cNvSpPr/>
          <p:nvPr/>
        </p:nvSpPr>
        <p:spPr>
          <a:xfrm>
            <a:off x="2556024" y="3083221"/>
            <a:ext cx="6855261" cy="553998"/>
          </a:xfrm>
          <a:prstGeom prst="rect">
            <a:avLst/>
          </a:prstGeom>
        </p:spPr>
        <p:txBody>
          <a:bodyPr wrap="square">
            <a:spAutoFit/>
          </a:bodyPr>
          <a:lstStyle/>
          <a:p>
            <a:r>
              <a:rPr lang="en-US" sz="3000" dirty="0" smtClean="0">
                <a:solidFill>
                  <a:srgbClr val="FF0000"/>
                </a:solidFill>
              </a:rPr>
              <a:t>Dissolving sugar in hot tea vs. cold tea</a:t>
            </a:r>
            <a:endParaRPr lang="en-US" sz="3000" dirty="0">
              <a:solidFill>
                <a:srgbClr val="FF0000"/>
              </a:solidFill>
            </a:endParaRPr>
          </a:p>
        </p:txBody>
      </p:sp>
      <p:sp>
        <p:nvSpPr>
          <p:cNvPr id="5" name="Rectangle 4"/>
          <p:cNvSpPr/>
          <p:nvPr/>
        </p:nvSpPr>
        <p:spPr>
          <a:xfrm>
            <a:off x="677334" y="4832699"/>
            <a:ext cx="8987171" cy="1477328"/>
          </a:xfrm>
          <a:prstGeom prst="rect">
            <a:avLst/>
          </a:prstGeom>
        </p:spPr>
        <p:txBody>
          <a:bodyPr wrap="square">
            <a:spAutoFit/>
          </a:bodyPr>
          <a:lstStyle/>
          <a:p>
            <a:r>
              <a:rPr lang="en-US" sz="3000" i="1" dirty="0" smtClean="0">
                <a:solidFill>
                  <a:srgbClr val="002060"/>
                </a:solidFill>
              </a:rPr>
              <a:t>Increasing temperature adds more energy and creates more collisions of solute and solvent (making the solute dissolve faster)</a:t>
            </a:r>
            <a:endParaRPr lang="en-US" sz="3000" i="1" dirty="0">
              <a:solidFill>
                <a:srgbClr val="002060"/>
              </a:solidFill>
            </a:endParaRPr>
          </a:p>
        </p:txBody>
      </p:sp>
      <p:pic>
        <p:nvPicPr>
          <p:cNvPr id="6" name="Picture 5" descr="C:\Documents and Settings\tracy.howard\Local Settings\Temporary Internet Files\Content.IE5\GPEJGP27\MCj0397492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331" y="786606"/>
            <a:ext cx="2206625"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43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1000"/>
                                        <p:tgtEl>
                                          <p:spTgt spid="5">
                                            <p:txEl>
                                              <p:pRg st="0" end="0"/>
                                            </p:txEl>
                                          </p:spTgt>
                                        </p:tgtEl>
                                      </p:cBhvr>
                                    </p:animEffect>
                                    <p:anim calcmode="lin" valueType="num">
                                      <p:cBhvr>
                                        <p:cTn id="4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rgbClr val="7030A0"/>
                </a:solidFill>
              </a:rPr>
              <a:t>Acids</a:t>
            </a:r>
            <a:endParaRPr lang="en-US" dirty="0">
              <a:solidFill>
                <a:srgbClr val="7030A0"/>
              </a:solidFill>
            </a:endParaRPr>
          </a:p>
        </p:txBody>
      </p:sp>
      <p:pic>
        <p:nvPicPr>
          <p:cNvPr id="28675" name="Picture 2" descr="http://www.dogsupplyplanet.com/wp-content/uploads/Can-Dogs-Eat-Tomato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301" y="860945"/>
            <a:ext cx="3515501" cy="29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http://cdn.madamenoire.com/wp-content/uploads/2010/08/So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609" y="3911948"/>
            <a:ext cx="4161430" cy="285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http://t0.gstatic.com/images?q=tbn:ANd9GcRd0jSmBl0b1k71ZmhkxU-69tJ4W03JQa9eNM70fXtFphJTEk7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33" y="1270000"/>
            <a:ext cx="3372135" cy="264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53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circle(in)">
                                      <p:cBhvr>
                                        <p:cTn id="7" dur="20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circle(in)">
                                      <p:cBhvr>
                                        <p:cTn id="12" dur="2000"/>
                                        <p:tgtEl>
                                          <p:spTgt spid="2867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circle(in)">
                                      <p:cBhvr>
                                        <p:cTn id="17"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rgbClr val="0070C0"/>
                </a:solidFill>
              </a:rPr>
              <a:t>Acids</a:t>
            </a:r>
            <a:endParaRPr lang="en-US" dirty="0">
              <a:solidFill>
                <a:srgbClr val="0070C0"/>
              </a:solidFill>
            </a:endParaRPr>
          </a:p>
        </p:txBody>
      </p:sp>
      <p:sp>
        <p:nvSpPr>
          <p:cNvPr id="6" name="Content Placeholder 5"/>
          <p:cNvSpPr>
            <a:spLocks noGrp="1"/>
          </p:cNvSpPr>
          <p:nvPr>
            <p:ph idx="1"/>
          </p:nvPr>
        </p:nvSpPr>
        <p:spPr>
          <a:xfrm>
            <a:off x="677334" y="1576137"/>
            <a:ext cx="7804150" cy="4800600"/>
          </a:xfrm>
        </p:spPr>
        <p:txBody>
          <a:bodyPr>
            <a:normAutofit/>
          </a:bodyPr>
          <a:lstStyle/>
          <a:p>
            <a:r>
              <a:rPr lang="en-US" sz="2800" dirty="0" smtClean="0">
                <a:solidFill>
                  <a:srgbClr val="FF0000"/>
                </a:solidFill>
              </a:rPr>
              <a:t>Produce H</a:t>
            </a:r>
            <a:r>
              <a:rPr lang="en-US" sz="2800" baseline="30000" dirty="0" smtClean="0">
                <a:solidFill>
                  <a:srgbClr val="FF0000"/>
                </a:solidFill>
              </a:rPr>
              <a:t>+</a:t>
            </a:r>
            <a:r>
              <a:rPr lang="en-US" sz="2800" dirty="0" smtClean="0">
                <a:solidFill>
                  <a:srgbClr val="FF0000"/>
                </a:solidFill>
              </a:rPr>
              <a:t> ions in solution</a:t>
            </a:r>
          </a:p>
          <a:p>
            <a:r>
              <a:rPr lang="en-US" sz="2800" dirty="0" smtClean="0">
                <a:solidFill>
                  <a:srgbClr val="FF0000"/>
                </a:solidFill>
              </a:rPr>
              <a:t>Tart or Sour Taste</a:t>
            </a:r>
          </a:p>
          <a:p>
            <a:r>
              <a:rPr lang="en-US" sz="2800" dirty="0" smtClean="0">
                <a:solidFill>
                  <a:srgbClr val="FF0000"/>
                </a:solidFill>
              </a:rPr>
              <a:t>Reacts with nonmetals</a:t>
            </a:r>
          </a:p>
          <a:p>
            <a:r>
              <a:rPr lang="en-US" sz="2800" dirty="0" smtClean="0">
                <a:solidFill>
                  <a:srgbClr val="FF0000"/>
                </a:solidFill>
              </a:rPr>
              <a:t>Corrosive</a:t>
            </a:r>
          </a:p>
          <a:p>
            <a:r>
              <a:rPr lang="en-US" sz="2800" dirty="0" smtClean="0">
                <a:solidFill>
                  <a:srgbClr val="FF0000"/>
                </a:solidFill>
              </a:rPr>
              <a:t>Examples: Grapefruit, Vinegar, Lemons </a:t>
            </a:r>
          </a:p>
          <a:p>
            <a:pPr>
              <a:buFont typeface="Wingdings 2" panose="05020102010507070707" pitchFamily="18" charset="2"/>
              <a:buNone/>
            </a:pPr>
            <a:r>
              <a:rPr lang="en-US" sz="2800" dirty="0" smtClean="0">
                <a:solidFill>
                  <a:srgbClr val="FF0000"/>
                </a:solidFill>
              </a:rPr>
              <a:t> </a:t>
            </a:r>
          </a:p>
          <a:p>
            <a:pPr>
              <a:buFont typeface="Wingdings 2" panose="05020102010507070707" pitchFamily="18" charset="2"/>
              <a:buNone/>
            </a:pPr>
            <a:endParaRPr lang="en-US" sz="2800" dirty="0" smtClean="0">
              <a:solidFill>
                <a:srgbClr val="FF0000"/>
              </a:solidFill>
            </a:endParaRPr>
          </a:p>
        </p:txBody>
      </p:sp>
      <p:pic>
        <p:nvPicPr>
          <p:cNvPr id="29700" name="Picture 17" descr="lemons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8592" y="1056943"/>
            <a:ext cx="31559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492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arn(inVertical)">
                                      <p:cBhvr>
                                        <p:cTn id="7" dur="500"/>
                                        <p:tgtEl>
                                          <p:spTgt spid="297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2000"/>
                                        <p:tgtEl>
                                          <p:spTgt spid="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2000"/>
                                        <p:tgtEl>
                                          <p:spTgt spid="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rgbClr val="0070C0"/>
                </a:solidFill>
              </a:rPr>
              <a:t>Base</a:t>
            </a:r>
            <a:endParaRPr lang="en-US" dirty="0">
              <a:solidFill>
                <a:srgbClr val="0070C0"/>
              </a:solidFill>
            </a:endParaRPr>
          </a:p>
        </p:txBody>
      </p:sp>
      <p:sp>
        <p:nvSpPr>
          <p:cNvPr id="30723" name="Content Placeholder 2"/>
          <p:cNvSpPr>
            <a:spLocks noGrp="1"/>
          </p:cNvSpPr>
          <p:nvPr>
            <p:ph idx="1"/>
          </p:nvPr>
        </p:nvSpPr>
        <p:spPr/>
        <p:txBody>
          <a:bodyPr/>
          <a:lstStyle/>
          <a:p>
            <a:endParaRPr lang="en-US" smtClean="0"/>
          </a:p>
          <a:p>
            <a:endParaRPr lang="en-US" smtClean="0">
              <a:solidFill>
                <a:srgbClr val="FF0000"/>
              </a:solidFill>
            </a:endParaRPr>
          </a:p>
        </p:txBody>
      </p:sp>
      <p:pic>
        <p:nvPicPr>
          <p:cNvPr id="30724" name="Picture 2" descr="http://www.tichapo.org/images/windex_coup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171" y="-11679"/>
            <a:ext cx="4344536" cy="434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6" descr="BakingSo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648271"/>
            <a:ext cx="3009330" cy="300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4" descr="https://encrypted-tbn2.google.com/images?q=tbn:ANd9GcRgOtppufP7b0x9aUuHqu5AaR4OkQHqbjlgzyvoPK090D1au9DX4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879" y="3887790"/>
            <a:ext cx="3650775" cy="292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9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barn(inVertical)">
                                      <p:cBhvr>
                                        <p:cTn id="7" dur="500"/>
                                        <p:tgtEl>
                                          <p:spTgt spid="307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circle(in)">
                                      <p:cBhvr>
                                        <p:cTn id="12" dur="2000"/>
                                        <p:tgtEl>
                                          <p:spTgt spid="307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26"/>
                                        </p:tgtEl>
                                        <p:attrNameLst>
                                          <p:attrName>style.visibility</p:attrName>
                                        </p:attrNameLst>
                                      </p:cBhvr>
                                      <p:to>
                                        <p:strVal val="visible"/>
                                      </p:to>
                                    </p:set>
                                    <p:animEffect transition="in" filter="barn(inVertical)">
                                      <p:cBhvr>
                                        <p:cTn id="17"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rgbClr val="0070C0"/>
                </a:solidFill>
              </a:rPr>
              <a:t>Base</a:t>
            </a:r>
            <a:endParaRPr lang="en-US" dirty="0">
              <a:solidFill>
                <a:srgbClr val="0070C0"/>
              </a:solidFill>
            </a:endParaRPr>
          </a:p>
        </p:txBody>
      </p:sp>
      <p:sp>
        <p:nvSpPr>
          <p:cNvPr id="3" name="Content Placeholder 2"/>
          <p:cNvSpPr>
            <a:spLocks noGrp="1"/>
          </p:cNvSpPr>
          <p:nvPr>
            <p:ph idx="1"/>
          </p:nvPr>
        </p:nvSpPr>
        <p:spPr>
          <a:xfrm>
            <a:off x="535674" y="1520588"/>
            <a:ext cx="7499350" cy="4800600"/>
          </a:xfrm>
        </p:spPr>
        <p:txBody>
          <a:bodyPr>
            <a:normAutofit/>
          </a:bodyPr>
          <a:lstStyle/>
          <a:p>
            <a:r>
              <a:rPr lang="en-US" sz="2800" dirty="0" smtClean="0">
                <a:solidFill>
                  <a:srgbClr val="F7090F"/>
                </a:solidFill>
              </a:rPr>
              <a:t>Produce OH</a:t>
            </a:r>
            <a:r>
              <a:rPr lang="en-US" sz="2800" baseline="30000" dirty="0" smtClean="0">
                <a:solidFill>
                  <a:srgbClr val="F7090F"/>
                </a:solidFill>
              </a:rPr>
              <a:t>-</a:t>
            </a:r>
            <a:r>
              <a:rPr lang="en-US" sz="2800" dirty="0" smtClean="0">
                <a:solidFill>
                  <a:srgbClr val="F7090F"/>
                </a:solidFill>
              </a:rPr>
              <a:t> ions in a solution</a:t>
            </a:r>
            <a:endParaRPr lang="en-US" sz="2800" dirty="0" smtClean="0">
              <a:solidFill>
                <a:srgbClr val="FF0000"/>
              </a:solidFill>
            </a:endParaRPr>
          </a:p>
          <a:p>
            <a:r>
              <a:rPr lang="en-US" sz="2800" dirty="0" smtClean="0">
                <a:solidFill>
                  <a:srgbClr val="FF0000"/>
                </a:solidFill>
              </a:rPr>
              <a:t>Bitter</a:t>
            </a:r>
            <a:r>
              <a:rPr lang="en-US" sz="2800" b="1" dirty="0" smtClean="0">
                <a:solidFill>
                  <a:srgbClr val="FF0000"/>
                </a:solidFill>
              </a:rPr>
              <a:t> </a:t>
            </a:r>
            <a:r>
              <a:rPr lang="en-US" sz="2800" dirty="0" smtClean="0">
                <a:solidFill>
                  <a:srgbClr val="FF0000"/>
                </a:solidFill>
              </a:rPr>
              <a:t>taste</a:t>
            </a:r>
          </a:p>
          <a:p>
            <a:r>
              <a:rPr lang="en-US" sz="2800" dirty="0" smtClean="0">
                <a:solidFill>
                  <a:srgbClr val="FF0000"/>
                </a:solidFill>
              </a:rPr>
              <a:t>Soapy feel</a:t>
            </a:r>
          </a:p>
          <a:p>
            <a:r>
              <a:rPr lang="en-US" sz="2800" dirty="0" smtClean="0">
                <a:solidFill>
                  <a:srgbClr val="FF0000"/>
                </a:solidFill>
              </a:rPr>
              <a:t>Reacts with metal</a:t>
            </a:r>
            <a:endParaRPr lang="en-US" sz="2800" b="1" dirty="0" smtClean="0">
              <a:solidFill>
                <a:srgbClr val="FF0000"/>
              </a:solidFill>
            </a:endParaRPr>
          </a:p>
          <a:p>
            <a:r>
              <a:rPr lang="en-US" sz="2800" dirty="0" smtClean="0">
                <a:solidFill>
                  <a:srgbClr val="FF0000"/>
                </a:solidFill>
              </a:rPr>
              <a:t>Examples</a:t>
            </a:r>
            <a:r>
              <a:rPr lang="en-US" sz="2800" b="1" dirty="0" smtClean="0">
                <a:solidFill>
                  <a:srgbClr val="FF0000"/>
                </a:solidFill>
              </a:rPr>
              <a:t>: </a:t>
            </a:r>
            <a:r>
              <a:rPr lang="en-US" sz="2800" dirty="0" smtClean="0">
                <a:solidFill>
                  <a:srgbClr val="FF0000"/>
                </a:solidFill>
              </a:rPr>
              <a:t>Antacid Tablets, Household Cleaning Agents</a:t>
            </a:r>
          </a:p>
        </p:txBody>
      </p:sp>
      <p:pic>
        <p:nvPicPr>
          <p:cNvPr id="31748" name="Picture 2" descr="http://www.dreamstime.com/bar-of-soap-thumb184098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024" y="1862018"/>
            <a:ext cx="27432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80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ircle(in)">
                                      <p:cBhvr>
                                        <p:cTn id="7" dur="20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668" y="383384"/>
            <a:ext cx="9144000" cy="838200"/>
          </a:xfrm>
        </p:spPr>
        <p:txBody>
          <a:bodyPr>
            <a:normAutofit fontScale="90000"/>
          </a:bodyPr>
          <a:lstStyle/>
          <a:p>
            <a:pPr algn="ctr">
              <a:defRPr/>
            </a:pPr>
            <a:r>
              <a:rPr lang="en-US" dirty="0">
                <a:solidFill>
                  <a:srgbClr val="002060"/>
                </a:solidFill>
              </a:rPr>
              <a:t>How to Distinguish Between Bases and Acids?</a:t>
            </a:r>
          </a:p>
        </p:txBody>
      </p:sp>
      <p:sp>
        <p:nvSpPr>
          <p:cNvPr id="32771" name="Content Placeholder 2"/>
          <p:cNvSpPr>
            <a:spLocks noGrp="1"/>
          </p:cNvSpPr>
          <p:nvPr>
            <p:ph idx="1"/>
          </p:nvPr>
        </p:nvSpPr>
        <p:spPr/>
        <p:txBody>
          <a:bodyPr/>
          <a:lstStyle/>
          <a:p>
            <a:pPr>
              <a:buFont typeface="Wingdings 2" panose="05020102010507070707" pitchFamily="18" charset="2"/>
              <a:buNone/>
            </a:pPr>
            <a:endParaRPr lang="en-US" smtClean="0"/>
          </a:p>
          <a:p>
            <a:pPr>
              <a:buFont typeface="Wingdings 2" panose="05020102010507070707" pitchFamily="18" charset="2"/>
              <a:buNone/>
            </a:pPr>
            <a:endParaRPr lang="en-US" smtClean="0"/>
          </a:p>
          <a:p>
            <a:pPr algn="ctr">
              <a:buFont typeface="Wingdings 2" panose="05020102010507070707" pitchFamily="18" charset="2"/>
              <a:buNone/>
            </a:pPr>
            <a:endParaRPr lang="en-US" sz="4000"/>
          </a:p>
        </p:txBody>
      </p:sp>
      <p:pic>
        <p:nvPicPr>
          <p:cNvPr id="3" name="Picture 2" descr="http://t1.gstatic.com/images?q=tbn:ANd9GcTZHk1PVf9bgQyneWbvZAfNNTG2pAk9AtRBK-xxzy1nkHlMaSM7thfQz5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473" y="1217704"/>
            <a:ext cx="5464389" cy="411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813367" y="5687349"/>
            <a:ext cx="632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000" dirty="0">
                <a:solidFill>
                  <a:srgbClr val="7030A0"/>
                </a:solidFill>
              </a:rPr>
              <a:t>Litmus Paper</a:t>
            </a:r>
          </a:p>
        </p:txBody>
      </p:sp>
    </p:spTree>
    <p:extLst>
      <p:ext uri="{BB962C8B-B14F-4D97-AF65-F5344CB8AC3E}">
        <p14:creationId xmlns:p14="http://schemas.microsoft.com/office/powerpoint/2010/main" val="3856634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669" y="2263253"/>
            <a:ext cx="7499350" cy="4800600"/>
          </a:xfrm>
        </p:spPr>
        <p:txBody>
          <a:bodyPr>
            <a:normAutofit/>
          </a:bodyPr>
          <a:lstStyle/>
          <a:p>
            <a:r>
              <a:rPr lang="en-US" sz="3600" dirty="0" smtClean="0">
                <a:solidFill>
                  <a:srgbClr val="0070C0"/>
                </a:solidFill>
              </a:rPr>
              <a:t>Acids:</a:t>
            </a:r>
          </a:p>
          <a:p>
            <a:pPr marL="0" indent="0">
              <a:buNone/>
            </a:pPr>
            <a:endParaRPr lang="en-US" sz="3600" dirty="0" smtClean="0">
              <a:solidFill>
                <a:srgbClr val="FF0000"/>
              </a:solidFill>
            </a:endParaRPr>
          </a:p>
          <a:p>
            <a:r>
              <a:rPr lang="en-US" sz="3600" dirty="0" smtClean="0">
                <a:solidFill>
                  <a:srgbClr val="0070C0"/>
                </a:solidFill>
              </a:rPr>
              <a:t>Bases:</a:t>
            </a:r>
          </a:p>
        </p:txBody>
      </p:sp>
      <p:sp>
        <p:nvSpPr>
          <p:cNvPr id="4" name="Rectangle 3"/>
          <p:cNvSpPr/>
          <p:nvPr/>
        </p:nvSpPr>
        <p:spPr>
          <a:xfrm>
            <a:off x="2381056" y="2263253"/>
            <a:ext cx="4789324" cy="646331"/>
          </a:xfrm>
          <a:prstGeom prst="rect">
            <a:avLst/>
          </a:prstGeom>
        </p:spPr>
        <p:txBody>
          <a:bodyPr wrap="none">
            <a:spAutoFit/>
          </a:bodyPr>
          <a:lstStyle/>
          <a:p>
            <a:r>
              <a:rPr lang="en-US" sz="3600" dirty="0">
                <a:solidFill>
                  <a:srgbClr val="FF0000"/>
                </a:solidFill>
              </a:rPr>
              <a:t>Turn Litmus Paper </a:t>
            </a:r>
            <a:r>
              <a:rPr lang="en-US" sz="3600" u="sng" dirty="0">
                <a:solidFill>
                  <a:srgbClr val="FF0000"/>
                </a:solidFill>
              </a:rPr>
              <a:t>Red</a:t>
            </a:r>
          </a:p>
        </p:txBody>
      </p:sp>
      <p:sp>
        <p:nvSpPr>
          <p:cNvPr id="5" name="Rectangle 4"/>
          <p:cNvSpPr/>
          <p:nvPr/>
        </p:nvSpPr>
        <p:spPr>
          <a:xfrm>
            <a:off x="2381056" y="3684369"/>
            <a:ext cx="4931478" cy="646331"/>
          </a:xfrm>
          <a:prstGeom prst="rect">
            <a:avLst/>
          </a:prstGeom>
        </p:spPr>
        <p:txBody>
          <a:bodyPr wrap="none">
            <a:spAutoFit/>
          </a:bodyPr>
          <a:lstStyle/>
          <a:p>
            <a:r>
              <a:rPr lang="en-US" sz="3600" dirty="0">
                <a:solidFill>
                  <a:srgbClr val="FF0000"/>
                </a:solidFill>
              </a:rPr>
              <a:t>Turn Litmus Paper </a:t>
            </a:r>
            <a:r>
              <a:rPr lang="en-US" sz="3600" u="sng" dirty="0" smtClean="0">
                <a:solidFill>
                  <a:srgbClr val="FF0000"/>
                </a:solidFill>
              </a:rPr>
              <a:t>Blue</a:t>
            </a:r>
            <a:endParaRPr lang="en-US" sz="3600" u="sng" dirty="0">
              <a:solidFill>
                <a:srgbClr val="FF0000"/>
              </a:solidFill>
            </a:endParaRPr>
          </a:p>
        </p:txBody>
      </p:sp>
    </p:spTree>
    <p:extLst>
      <p:ext uri="{BB962C8B-B14F-4D97-AF65-F5344CB8AC3E}">
        <p14:creationId xmlns:p14="http://schemas.microsoft.com/office/powerpoint/2010/main" val="3215744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2060"/>
                </a:solidFill>
              </a:rPr>
              <a:t>Check Point</a:t>
            </a:r>
            <a:endParaRPr lang="en-US" dirty="0">
              <a:solidFill>
                <a:srgbClr val="002060"/>
              </a:solidFill>
            </a:endParaRPr>
          </a:p>
        </p:txBody>
      </p:sp>
      <p:sp>
        <p:nvSpPr>
          <p:cNvPr id="3" name="Content Placeholder 2"/>
          <p:cNvSpPr>
            <a:spLocks noGrp="1"/>
          </p:cNvSpPr>
          <p:nvPr>
            <p:ph idx="1"/>
          </p:nvPr>
        </p:nvSpPr>
        <p:spPr/>
        <p:txBody>
          <a:bodyPr>
            <a:normAutofit/>
          </a:bodyPr>
          <a:lstStyle/>
          <a:p>
            <a:pPr marL="0" indent="0" algn="ctr">
              <a:buNone/>
            </a:pPr>
            <a:r>
              <a:rPr lang="en-US" sz="4000" dirty="0" smtClean="0"/>
              <a:t>I produce OH</a:t>
            </a:r>
            <a:r>
              <a:rPr lang="en-US" sz="4000" baseline="30000" dirty="0" smtClean="0"/>
              <a:t>-</a:t>
            </a:r>
            <a:r>
              <a:rPr lang="en-US" sz="4000" dirty="0" smtClean="0"/>
              <a:t> ions. Who am I?</a:t>
            </a:r>
          </a:p>
          <a:p>
            <a:endParaRPr lang="en-US" sz="4000" dirty="0" smtClean="0"/>
          </a:p>
          <a:p>
            <a:pPr marL="0" indent="0" algn="ctr">
              <a:buNone/>
            </a:pPr>
            <a:r>
              <a:rPr lang="en-US" sz="4000" dirty="0" smtClean="0">
                <a:solidFill>
                  <a:srgbClr val="00B050"/>
                </a:solidFill>
              </a:rPr>
              <a:t>I am a Base </a:t>
            </a:r>
          </a:p>
        </p:txBody>
      </p:sp>
    </p:spTree>
    <p:extLst>
      <p:ext uri="{BB962C8B-B14F-4D97-AF65-F5344CB8AC3E}">
        <p14:creationId xmlns:p14="http://schemas.microsoft.com/office/powerpoint/2010/main" val="2156800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2060"/>
                </a:solidFill>
              </a:rPr>
              <a:t>Check Point</a:t>
            </a:r>
            <a:endParaRPr lang="en-US" dirty="0">
              <a:solidFill>
                <a:srgbClr val="002060"/>
              </a:solidFill>
            </a:endParaRPr>
          </a:p>
        </p:txBody>
      </p:sp>
      <p:sp>
        <p:nvSpPr>
          <p:cNvPr id="3" name="Content Placeholder 2"/>
          <p:cNvSpPr>
            <a:spLocks noGrp="1"/>
          </p:cNvSpPr>
          <p:nvPr>
            <p:ph idx="1"/>
          </p:nvPr>
        </p:nvSpPr>
        <p:spPr/>
        <p:txBody>
          <a:bodyPr>
            <a:normAutofit/>
          </a:bodyPr>
          <a:lstStyle/>
          <a:p>
            <a:pPr marL="0" indent="0" algn="ctr">
              <a:buNone/>
            </a:pPr>
            <a:r>
              <a:rPr lang="en-US" sz="4000" dirty="0" smtClean="0"/>
              <a:t>I taste sour and produce H</a:t>
            </a:r>
            <a:r>
              <a:rPr lang="en-US" sz="4000" baseline="30000" dirty="0" smtClean="0"/>
              <a:t>+</a:t>
            </a:r>
            <a:r>
              <a:rPr lang="en-US" sz="4000" dirty="0" smtClean="0"/>
              <a:t> ions. Who am I?</a:t>
            </a:r>
          </a:p>
          <a:p>
            <a:endParaRPr lang="en-US" sz="4000" dirty="0" smtClean="0"/>
          </a:p>
          <a:p>
            <a:pPr marL="0" indent="0" algn="ctr">
              <a:buNone/>
            </a:pPr>
            <a:r>
              <a:rPr lang="en-US" sz="4000" dirty="0" smtClean="0">
                <a:solidFill>
                  <a:srgbClr val="00B050"/>
                </a:solidFill>
              </a:rPr>
              <a:t>I am an Acid </a:t>
            </a:r>
          </a:p>
        </p:txBody>
      </p:sp>
    </p:spTree>
    <p:extLst>
      <p:ext uri="{BB962C8B-B14F-4D97-AF65-F5344CB8AC3E}">
        <p14:creationId xmlns:p14="http://schemas.microsoft.com/office/powerpoint/2010/main" val="2565305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2060"/>
                </a:solidFill>
              </a:rPr>
              <a:t>Check Point</a:t>
            </a:r>
            <a:endParaRPr lang="en-US" dirty="0">
              <a:solidFill>
                <a:srgbClr val="002060"/>
              </a:solidFill>
            </a:endParaRPr>
          </a:p>
        </p:txBody>
      </p:sp>
      <p:sp>
        <p:nvSpPr>
          <p:cNvPr id="3" name="Content Placeholder 2"/>
          <p:cNvSpPr>
            <a:spLocks noGrp="1"/>
          </p:cNvSpPr>
          <p:nvPr>
            <p:ph idx="1"/>
          </p:nvPr>
        </p:nvSpPr>
        <p:spPr/>
        <p:txBody>
          <a:bodyPr>
            <a:normAutofit/>
          </a:bodyPr>
          <a:lstStyle/>
          <a:p>
            <a:pPr marL="0" indent="0" algn="ctr">
              <a:buNone/>
            </a:pPr>
            <a:r>
              <a:rPr lang="en-US" sz="4000" dirty="0" smtClean="0"/>
              <a:t>I am corrosive and react with nonmetals. Who am I?</a:t>
            </a:r>
          </a:p>
          <a:p>
            <a:endParaRPr lang="en-US" sz="4000" dirty="0" smtClean="0"/>
          </a:p>
          <a:p>
            <a:pPr marL="0" indent="0" algn="ctr">
              <a:buNone/>
            </a:pPr>
            <a:r>
              <a:rPr lang="en-US" sz="4000" dirty="0" smtClean="0">
                <a:solidFill>
                  <a:srgbClr val="00B050"/>
                </a:solidFill>
              </a:rPr>
              <a:t>I am an Acid </a:t>
            </a:r>
          </a:p>
        </p:txBody>
      </p:sp>
    </p:spTree>
    <p:extLst>
      <p:ext uri="{BB962C8B-B14F-4D97-AF65-F5344CB8AC3E}">
        <p14:creationId xmlns:p14="http://schemas.microsoft.com/office/powerpoint/2010/main" val="1407000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2060"/>
                </a:solidFill>
              </a:rPr>
              <a:t>Check Point</a:t>
            </a:r>
            <a:endParaRPr lang="en-US" dirty="0">
              <a:solidFill>
                <a:srgbClr val="002060"/>
              </a:solidFill>
            </a:endParaRPr>
          </a:p>
        </p:txBody>
      </p:sp>
      <p:sp>
        <p:nvSpPr>
          <p:cNvPr id="3" name="Content Placeholder 2"/>
          <p:cNvSpPr>
            <a:spLocks noGrp="1"/>
          </p:cNvSpPr>
          <p:nvPr>
            <p:ph idx="1"/>
          </p:nvPr>
        </p:nvSpPr>
        <p:spPr/>
        <p:txBody>
          <a:bodyPr>
            <a:normAutofit/>
          </a:bodyPr>
          <a:lstStyle/>
          <a:p>
            <a:pPr marL="0" indent="0" algn="ctr">
              <a:buNone/>
            </a:pPr>
            <a:r>
              <a:rPr lang="en-US" sz="4000" dirty="0" smtClean="0"/>
              <a:t>I taste bitter and react with metals. Who am I?</a:t>
            </a:r>
          </a:p>
          <a:p>
            <a:endParaRPr lang="en-US" sz="4000" dirty="0" smtClean="0"/>
          </a:p>
          <a:p>
            <a:pPr marL="0" indent="0" algn="ctr">
              <a:buNone/>
            </a:pPr>
            <a:r>
              <a:rPr lang="en-US" sz="4000" dirty="0" smtClean="0">
                <a:solidFill>
                  <a:srgbClr val="00B050"/>
                </a:solidFill>
              </a:rPr>
              <a:t>I am a Base </a:t>
            </a:r>
          </a:p>
        </p:txBody>
      </p:sp>
    </p:spTree>
    <p:extLst>
      <p:ext uri="{BB962C8B-B14F-4D97-AF65-F5344CB8AC3E}">
        <p14:creationId xmlns:p14="http://schemas.microsoft.com/office/powerpoint/2010/main" val="1016106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Ways to increase rate of dissolving (Solids)</a:t>
            </a:r>
            <a:endParaRPr lang="en-US" dirty="0">
              <a:solidFill>
                <a:srgbClr val="002060"/>
              </a:solidFill>
            </a:endParaRPr>
          </a:p>
        </p:txBody>
      </p:sp>
      <p:sp>
        <p:nvSpPr>
          <p:cNvPr id="3" name="Content Placeholder 2"/>
          <p:cNvSpPr>
            <a:spLocks noGrp="1"/>
          </p:cNvSpPr>
          <p:nvPr>
            <p:ph idx="1"/>
          </p:nvPr>
        </p:nvSpPr>
        <p:spPr>
          <a:xfrm>
            <a:off x="677334" y="1930400"/>
            <a:ext cx="8596668" cy="3179298"/>
          </a:xfrm>
        </p:spPr>
        <p:txBody>
          <a:bodyPr>
            <a:normAutofit/>
          </a:bodyPr>
          <a:lstStyle/>
          <a:p>
            <a:pPr marL="0" indent="0">
              <a:buNone/>
            </a:pPr>
            <a:r>
              <a:rPr lang="en-US" sz="3000" dirty="0" smtClean="0">
                <a:solidFill>
                  <a:srgbClr val="0070C0"/>
                </a:solidFill>
              </a:rPr>
              <a:t>Increase </a:t>
            </a:r>
            <a:r>
              <a:rPr lang="en-US" sz="3000" u="sng" dirty="0" smtClean="0">
                <a:solidFill>
                  <a:srgbClr val="0070C0"/>
                </a:solidFill>
              </a:rPr>
              <a:t>Movement</a:t>
            </a:r>
          </a:p>
          <a:p>
            <a:pPr marL="0" indent="0">
              <a:buNone/>
            </a:pPr>
            <a:endParaRPr lang="en-US" sz="3000" dirty="0" smtClean="0">
              <a:solidFill>
                <a:srgbClr val="0070C0"/>
              </a:solidFill>
            </a:endParaRPr>
          </a:p>
          <a:p>
            <a:pPr marL="0" indent="0">
              <a:buNone/>
            </a:pPr>
            <a:r>
              <a:rPr lang="en-US" sz="3000" dirty="0" smtClean="0">
                <a:solidFill>
                  <a:srgbClr val="0070C0"/>
                </a:solidFill>
              </a:rPr>
              <a:t>Example:</a:t>
            </a:r>
          </a:p>
          <a:p>
            <a:pPr marL="0" indent="0">
              <a:buNone/>
            </a:pPr>
            <a:endParaRPr lang="en-US" sz="3000" dirty="0"/>
          </a:p>
          <a:p>
            <a:pPr marL="0" indent="0">
              <a:buNone/>
            </a:pPr>
            <a:r>
              <a:rPr lang="en-US" sz="3000" dirty="0" smtClean="0"/>
              <a:t>Why??? </a:t>
            </a:r>
          </a:p>
          <a:p>
            <a:pPr marL="0" indent="0">
              <a:buNone/>
            </a:pPr>
            <a:endParaRPr lang="en-US" sz="3000" dirty="0"/>
          </a:p>
        </p:txBody>
      </p:sp>
      <p:sp>
        <p:nvSpPr>
          <p:cNvPr id="4" name="Rectangle 3"/>
          <p:cNvSpPr/>
          <p:nvPr/>
        </p:nvSpPr>
        <p:spPr>
          <a:xfrm>
            <a:off x="2556024" y="3083221"/>
            <a:ext cx="6855261" cy="553998"/>
          </a:xfrm>
          <a:prstGeom prst="rect">
            <a:avLst/>
          </a:prstGeom>
        </p:spPr>
        <p:txBody>
          <a:bodyPr wrap="square">
            <a:spAutoFit/>
          </a:bodyPr>
          <a:lstStyle/>
          <a:p>
            <a:r>
              <a:rPr lang="en-US" sz="3000" dirty="0" smtClean="0">
                <a:solidFill>
                  <a:srgbClr val="FF0000"/>
                </a:solidFill>
              </a:rPr>
              <a:t>Stirring vs. Not Stirring</a:t>
            </a:r>
            <a:endParaRPr lang="en-US" sz="3000" dirty="0">
              <a:solidFill>
                <a:srgbClr val="FF0000"/>
              </a:solidFill>
            </a:endParaRPr>
          </a:p>
        </p:txBody>
      </p:sp>
      <p:sp>
        <p:nvSpPr>
          <p:cNvPr id="5" name="Rectangle 4"/>
          <p:cNvSpPr/>
          <p:nvPr/>
        </p:nvSpPr>
        <p:spPr>
          <a:xfrm>
            <a:off x="677334" y="4832699"/>
            <a:ext cx="8987171" cy="1015663"/>
          </a:xfrm>
          <a:prstGeom prst="rect">
            <a:avLst/>
          </a:prstGeom>
        </p:spPr>
        <p:txBody>
          <a:bodyPr wrap="square">
            <a:spAutoFit/>
          </a:bodyPr>
          <a:lstStyle/>
          <a:p>
            <a:r>
              <a:rPr lang="en-US" sz="3000" i="1" dirty="0" smtClean="0">
                <a:solidFill>
                  <a:srgbClr val="002060"/>
                </a:solidFill>
              </a:rPr>
              <a:t>Stirring adds energy and moves the solvent around to dissolve the solute. </a:t>
            </a:r>
          </a:p>
        </p:txBody>
      </p:sp>
      <p:pic>
        <p:nvPicPr>
          <p:cNvPr id="10" name="Picture 9" descr="C:\Documents and Settings\tracy.howard\Local Settings\Temporary Internet Files\Content.IE5\0L6ZO9UB\MCFD01599_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0837" y="1384939"/>
            <a:ext cx="3284898" cy="301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82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1000"/>
                                        <p:tgtEl>
                                          <p:spTgt spid="5">
                                            <p:txEl>
                                              <p:pRg st="0" end="0"/>
                                            </p:txEl>
                                          </p:spTgt>
                                        </p:tgtEl>
                                      </p:cBhvr>
                                    </p:animEffect>
                                    <p:anim calcmode="lin" valueType="num">
                                      <p:cBhvr>
                                        <p:cTn id="4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908" y="1543335"/>
            <a:ext cx="8610600" cy="4800600"/>
          </a:xfrm>
        </p:spPr>
        <p:txBody>
          <a:bodyPr>
            <a:noAutofit/>
          </a:bodyPr>
          <a:lstStyle/>
          <a:p>
            <a:pPr marL="365760" indent="-256032">
              <a:buFont typeface="Wingdings 3"/>
              <a:buChar char=""/>
              <a:defRPr/>
            </a:pPr>
            <a:r>
              <a:rPr lang="en-US" sz="3200" dirty="0" smtClean="0"/>
              <a:t>Purpose</a:t>
            </a:r>
            <a:r>
              <a:rPr lang="en-US" sz="3200" dirty="0"/>
              <a:t>: To explore some of the physical properties of Acids and Bases</a:t>
            </a:r>
          </a:p>
          <a:p>
            <a:pPr marL="365760" indent="-256032">
              <a:buFont typeface="Wingdings 3"/>
              <a:buChar char=""/>
              <a:defRPr/>
            </a:pPr>
            <a:r>
              <a:rPr lang="en-US" sz="3200" dirty="0"/>
              <a:t>Predict which substances will be acidic or basic (3 minutes)</a:t>
            </a:r>
          </a:p>
          <a:p>
            <a:pPr marL="365760" indent="-256032">
              <a:buFont typeface="Wingdings 3"/>
              <a:buChar char=""/>
              <a:defRPr/>
            </a:pPr>
            <a:r>
              <a:rPr lang="en-US" sz="3200" dirty="0"/>
              <a:t>Student Role</a:t>
            </a:r>
          </a:p>
          <a:p>
            <a:pPr marL="624078" indent="-514350">
              <a:buClr>
                <a:srgbClr val="002060"/>
              </a:buClr>
              <a:buFont typeface="+mj-lt"/>
              <a:buAutoNum type="arabicPeriod"/>
              <a:defRPr/>
            </a:pPr>
            <a:r>
              <a:rPr lang="en-US" sz="3200" dirty="0"/>
              <a:t>Place a drop of the specific substance on Litmus Paper, record color of Litmus Paper</a:t>
            </a:r>
          </a:p>
          <a:p>
            <a:pPr marL="624078" indent="-514350">
              <a:buClr>
                <a:srgbClr val="002060"/>
              </a:buClr>
              <a:buFont typeface="+mj-lt"/>
              <a:buAutoNum type="arabicPeriod"/>
              <a:defRPr/>
            </a:pPr>
            <a:r>
              <a:rPr lang="en-US" sz="3200" dirty="0"/>
              <a:t>Determine whether or not the substance is Acidic or Basic based on our discussion</a:t>
            </a:r>
            <a:r>
              <a:rPr lang="en-US" sz="2400" dirty="0" smtClean="0"/>
              <a:t>. </a:t>
            </a:r>
            <a:endParaRPr lang="en-US" sz="2400" dirty="0"/>
          </a:p>
        </p:txBody>
      </p:sp>
      <p:sp>
        <p:nvSpPr>
          <p:cNvPr id="3" name="Title 2"/>
          <p:cNvSpPr>
            <a:spLocks noGrp="1"/>
          </p:cNvSpPr>
          <p:nvPr>
            <p:ph type="title"/>
          </p:nvPr>
        </p:nvSpPr>
        <p:spPr/>
        <p:txBody>
          <a:bodyPr vert="horz" wrap="square" lIns="91440" tIns="45720" rIns="91440" bIns="45720" numCol="1" rtlCol="0" anchor="t" anchorCtr="0" compatLnSpc="1">
            <a:prstTxWarp prst="textNoShape">
              <a:avLst/>
            </a:prstTxWarp>
            <a:normAutofit/>
          </a:bodyPr>
          <a:lstStyle/>
          <a:p>
            <a:pPr algn="ctr">
              <a:defRPr/>
            </a:pPr>
            <a:r>
              <a:rPr lang="en-US" sz="3200" dirty="0">
                <a:solidFill>
                  <a:srgbClr val="002060"/>
                </a:solidFill>
                <a:effectLst>
                  <a:outerShdw blurRad="38100" dist="38100" dir="2700000" algn="tl">
                    <a:srgbClr val="C0C0C0"/>
                  </a:outerShdw>
                </a:effectLst>
              </a:rPr>
              <a:t>Mini Lab: Introduction to Acids and Bases</a:t>
            </a:r>
          </a:p>
        </p:txBody>
      </p:sp>
    </p:spTree>
    <p:extLst>
      <p:ext uri="{BB962C8B-B14F-4D97-AF65-F5344CB8AC3E}">
        <p14:creationId xmlns:p14="http://schemas.microsoft.com/office/powerpoint/2010/main" val="724917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rgbClr val="002060"/>
                </a:solidFill>
              </a:rPr>
              <a:t>How Will This Work?</a:t>
            </a: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sz="2800" dirty="0" smtClean="0"/>
              <a:t>There are six solutions on your lab bench (three on each side). </a:t>
            </a:r>
          </a:p>
          <a:p>
            <a:endParaRPr lang="en-US" sz="2800" dirty="0" smtClean="0"/>
          </a:p>
          <a:p>
            <a:r>
              <a:rPr lang="en-US" sz="2800" dirty="0" smtClean="0"/>
              <a:t>You will have four minutes on each side of the lab bench to test the solutions. </a:t>
            </a:r>
          </a:p>
          <a:p>
            <a:endParaRPr lang="en-US" sz="2800" dirty="0" smtClean="0"/>
          </a:p>
          <a:p>
            <a:r>
              <a:rPr lang="en-US" sz="2800" dirty="0" smtClean="0"/>
              <a:t>Mr. Ghosh will tell you when to switch. </a:t>
            </a:r>
          </a:p>
        </p:txBody>
      </p:sp>
    </p:spTree>
    <p:extLst>
      <p:ext uri="{BB962C8B-B14F-4D97-AF65-F5344CB8AC3E}">
        <p14:creationId xmlns:p14="http://schemas.microsoft.com/office/powerpoint/2010/main" val="1339410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34" y="333189"/>
            <a:ext cx="8596668" cy="1320800"/>
          </a:xfrm>
        </p:spPr>
        <p:txBody>
          <a:bodyPr/>
          <a:lstStyle/>
          <a:p>
            <a:r>
              <a:rPr lang="en-US" dirty="0" smtClean="0">
                <a:solidFill>
                  <a:srgbClr val="002060"/>
                </a:solidFill>
              </a:rPr>
              <a:t>Colors of Solutions:</a:t>
            </a:r>
            <a:endParaRPr lang="en-US" dirty="0">
              <a:solidFill>
                <a:srgbClr val="002060"/>
              </a:solidFill>
            </a:endParaRPr>
          </a:p>
        </p:txBody>
      </p:sp>
      <p:sp>
        <p:nvSpPr>
          <p:cNvPr id="3" name="Content Placeholder 2"/>
          <p:cNvSpPr>
            <a:spLocks noGrp="1"/>
          </p:cNvSpPr>
          <p:nvPr>
            <p:ph idx="1"/>
          </p:nvPr>
        </p:nvSpPr>
        <p:spPr>
          <a:xfrm>
            <a:off x="448734" y="1653989"/>
            <a:ext cx="8596668" cy="4817680"/>
          </a:xfrm>
        </p:spPr>
        <p:txBody>
          <a:bodyPr>
            <a:noAutofit/>
          </a:bodyPr>
          <a:lstStyle/>
          <a:p>
            <a:pPr marL="742950" indent="-742950">
              <a:buClr>
                <a:srgbClr val="002060"/>
              </a:buClr>
              <a:buFont typeface="+mj-lt"/>
              <a:buAutoNum type="arabicPeriod"/>
            </a:pPr>
            <a:r>
              <a:rPr lang="en-US" sz="4400" dirty="0" smtClean="0"/>
              <a:t>Vinegar: Clear</a:t>
            </a:r>
          </a:p>
          <a:p>
            <a:pPr marL="742950" indent="-742950">
              <a:buClr>
                <a:srgbClr val="002060"/>
              </a:buClr>
              <a:buFont typeface="+mj-lt"/>
              <a:buAutoNum type="arabicPeriod"/>
            </a:pPr>
            <a:r>
              <a:rPr lang="en-US" sz="4400" dirty="0" smtClean="0"/>
              <a:t>Windex: Light Blue</a:t>
            </a:r>
          </a:p>
          <a:p>
            <a:pPr marL="742950" indent="-742950">
              <a:buClr>
                <a:srgbClr val="002060"/>
              </a:buClr>
              <a:buFont typeface="+mj-lt"/>
              <a:buAutoNum type="arabicPeriod"/>
            </a:pPr>
            <a:r>
              <a:rPr lang="en-US" sz="4400" dirty="0" smtClean="0"/>
              <a:t>Shampoo: Yellow</a:t>
            </a:r>
          </a:p>
          <a:p>
            <a:pPr marL="742950" indent="-742950">
              <a:buClr>
                <a:srgbClr val="002060"/>
              </a:buClr>
              <a:buFont typeface="+mj-lt"/>
              <a:buAutoNum type="arabicPeriod"/>
            </a:pPr>
            <a:r>
              <a:rPr lang="en-US" sz="4400" dirty="0" smtClean="0"/>
              <a:t>Orange Juice: Orange</a:t>
            </a:r>
          </a:p>
          <a:p>
            <a:pPr marL="742950" indent="-742950">
              <a:buClr>
                <a:srgbClr val="002060"/>
              </a:buClr>
              <a:buFont typeface="+mj-lt"/>
              <a:buAutoNum type="arabicPeriod"/>
            </a:pPr>
            <a:r>
              <a:rPr lang="en-US" sz="4400" dirty="0" smtClean="0"/>
              <a:t>Bleach: Light Yellow</a:t>
            </a:r>
          </a:p>
          <a:p>
            <a:pPr marL="742950" indent="-742950">
              <a:buClr>
                <a:srgbClr val="002060"/>
              </a:buClr>
              <a:buFont typeface="+mj-lt"/>
              <a:buAutoNum type="arabicPeriod"/>
            </a:pPr>
            <a:r>
              <a:rPr lang="en-US" sz="4400" dirty="0" smtClean="0"/>
              <a:t>Lime Juice: Bright Yellow</a:t>
            </a:r>
            <a:endParaRPr lang="en-US" sz="4400" dirty="0"/>
          </a:p>
        </p:txBody>
      </p:sp>
    </p:spTree>
    <p:extLst>
      <p:ext uri="{BB962C8B-B14F-4D97-AF65-F5344CB8AC3E}">
        <p14:creationId xmlns:p14="http://schemas.microsoft.com/office/powerpoint/2010/main" val="3939099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Answer Key</a:t>
            </a:r>
            <a:endParaRPr lang="en-US" dirty="0"/>
          </a:p>
        </p:txBody>
      </p:sp>
      <p:graphicFrame>
        <p:nvGraphicFramePr>
          <p:cNvPr id="41006" name="Group 46"/>
          <p:cNvGraphicFramePr>
            <a:graphicFrameLocks noGrp="1"/>
          </p:cNvGraphicFramePr>
          <p:nvPr>
            <p:ph idx="1"/>
            <p:extLst>
              <p:ext uri="{D42A27DB-BD31-4B8C-83A1-F6EECF244321}">
                <p14:modId xmlns:p14="http://schemas.microsoft.com/office/powerpoint/2010/main" val="3708843485"/>
              </p:ext>
            </p:extLst>
          </p:nvPr>
        </p:nvGraphicFramePr>
        <p:xfrm>
          <a:off x="3505200" y="2590800"/>
          <a:ext cx="5689600" cy="4103686"/>
        </p:xfrm>
        <a:graphic>
          <a:graphicData uri="http://schemas.openxmlformats.org/drawingml/2006/table">
            <a:tbl>
              <a:tblPr/>
              <a:tblGrid>
                <a:gridCol w="1676400"/>
                <a:gridCol w="1350963"/>
                <a:gridCol w="1341437"/>
                <a:gridCol w="1320800"/>
              </a:tblGrid>
              <a:tr h="112185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Substance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Before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After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Acid or Base?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Vinegar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Windex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Shampoo</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Orange 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a:latin typeface="Comic Sans MS" pitchFamily="66" charset="0"/>
                          <a:ea typeface="Calibri"/>
                          <a:cs typeface="Times New Roman"/>
                        </a:rPr>
                        <a:t>Bleach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Lime </a:t>
                      </a:r>
                      <a:r>
                        <a:rPr lang="en-US" sz="1600" b="1" dirty="0">
                          <a:latin typeface="Comic Sans MS" pitchFamily="66" charset="0"/>
                          <a:ea typeface="Calibri"/>
                          <a:cs typeface="Times New Roman"/>
                        </a:rPr>
                        <a:t>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53609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Answer Key</a:t>
            </a:r>
            <a:endParaRPr lang="en-US" dirty="0"/>
          </a:p>
        </p:txBody>
      </p:sp>
      <p:graphicFrame>
        <p:nvGraphicFramePr>
          <p:cNvPr id="42030" name="Group 46"/>
          <p:cNvGraphicFramePr>
            <a:graphicFrameLocks noGrp="1"/>
          </p:cNvGraphicFramePr>
          <p:nvPr>
            <p:ph idx="1"/>
            <p:extLst>
              <p:ext uri="{D42A27DB-BD31-4B8C-83A1-F6EECF244321}">
                <p14:modId xmlns:p14="http://schemas.microsoft.com/office/powerpoint/2010/main" val="1832504695"/>
              </p:ext>
            </p:extLst>
          </p:nvPr>
        </p:nvGraphicFramePr>
        <p:xfrm>
          <a:off x="3505200" y="2590800"/>
          <a:ext cx="5689600" cy="4103686"/>
        </p:xfrm>
        <a:graphic>
          <a:graphicData uri="http://schemas.openxmlformats.org/drawingml/2006/table">
            <a:tbl>
              <a:tblPr/>
              <a:tblGrid>
                <a:gridCol w="1676400"/>
                <a:gridCol w="1350963"/>
                <a:gridCol w="1341437"/>
                <a:gridCol w="1320800"/>
              </a:tblGrid>
              <a:tr h="112185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Substance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Before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After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Acid or Base?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Vinegar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Windex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Shampoo</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Orange 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a:latin typeface="Comic Sans MS" pitchFamily="66" charset="0"/>
                          <a:ea typeface="Calibri"/>
                          <a:cs typeface="Times New Roman"/>
                        </a:rPr>
                        <a:t>Bleach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Lime </a:t>
                      </a:r>
                      <a:r>
                        <a:rPr lang="en-US" sz="1600" b="1" dirty="0">
                          <a:latin typeface="Comic Sans MS" pitchFamily="66" charset="0"/>
                          <a:ea typeface="Calibri"/>
                          <a:cs typeface="Times New Roman"/>
                        </a:rPr>
                        <a:t>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808506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Answer Key</a:t>
            </a:r>
            <a:endParaRPr lang="en-US" dirty="0"/>
          </a:p>
        </p:txBody>
      </p:sp>
      <p:graphicFrame>
        <p:nvGraphicFramePr>
          <p:cNvPr id="43054" name="Group 46"/>
          <p:cNvGraphicFramePr>
            <a:graphicFrameLocks noGrp="1"/>
          </p:cNvGraphicFramePr>
          <p:nvPr>
            <p:ph idx="1"/>
            <p:extLst>
              <p:ext uri="{D42A27DB-BD31-4B8C-83A1-F6EECF244321}">
                <p14:modId xmlns:p14="http://schemas.microsoft.com/office/powerpoint/2010/main" val="1105336952"/>
              </p:ext>
            </p:extLst>
          </p:nvPr>
        </p:nvGraphicFramePr>
        <p:xfrm>
          <a:off x="3505200" y="2590800"/>
          <a:ext cx="5689600" cy="4103686"/>
        </p:xfrm>
        <a:graphic>
          <a:graphicData uri="http://schemas.openxmlformats.org/drawingml/2006/table">
            <a:tbl>
              <a:tblPr/>
              <a:tblGrid>
                <a:gridCol w="1676400"/>
                <a:gridCol w="1350963"/>
                <a:gridCol w="1341437"/>
                <a:gridCol w="1320800"/>
              </a:tblGrid>
              <a:tr h="112185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Substance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Before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After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Acid or Base?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Vinegar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Windex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Shampoo</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Orange 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a:latin typeface="Comic Sans MS" pitchFamily="66" charset="0"/>
                          <a:ea typeface="Calibri"/>
                          <a:cs typeface="Times New Roman"/>
                        </a:rPr>
                        <a:t>Bleach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Lime </a:t>
                      </a:r>
                      <a:r>
                        <a:rPr lang="en-US" sz="1600" b="1" dirty="0">
                          <a:latin typeface="Comic Sans MS" pitchFamily="66" charset="0"/>
                          <a:ea typeface="Calibri"/>
                          <a:cs typeface="Times New Roman"/>
                        </a:rPr>
                        <a:t>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376620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Answer Key</a:t>
            </a:r>
            <a:endParaRPr lang="en-US" dirty="0"/>
          </a:p>
        </p:txBody>
      </p:sp>
      <p:graphicFrame>
        <p:nvGraphicFramePr>
          <p:cNvPr id="44078" name="Group 46"/>
          <p:cNvGraphicFramePr>
            <a:graphicFrameLocks noGrp="1"/>
          </p:cNvGraphicFramePr>
          <p:nvPr>
            <p:ph idx="1"/>
            <p:extLst>
              <p:ext uri="{D42A27DB-BD31-4B8C-83A1-F6EECF244321}">
                <p14:modId xmlns:p14="http://schemas.microsoft.com/office/powerpoint/2010/main" val="914316800"/>
              </p:ext>
            </p:extLst>
          </p:nvPr>
        </p:nvGraphicFramePr>
        <p:xfrm>
          <a:off x="3505200" y="2590800"/>
          <a:ext cx="5689600" cy="4103686"/>
        </p:xfrm>
        <a:graphic>
          <a:graphicData uri="http://schemas.openxmlformats.org/drawingml/2006/table">
            <a:tbl>
              <a:tblPr/>
              <a:tblGrid>
                <a:gridCol w="1676400"/>
                <a:gridCol w="1350963"/>
                <a:gridCol w="1341437"/>
                <a:gridCol w="1320800"/>
              </a:tblGrid>
              <a:tr h="112185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Substance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Before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After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Acid or Base?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Vinegar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Windex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Shampoo</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Orange 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a:latin typeface="Comic Sans MS" pitchFamily="66" charset="0"/>
                          <a:ea typeface="Calibri"/>
                          <a:cs typeface="Times New Roman"/>
                        </a:rPr>
                        <a:t>Bleach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Lime </a:t>
                      </a:r>
                      <a:r>
                        <a:rPr lang="en-US" sz="1600" b="1" dirty="0">
                          <a:latin typeface="Comic Sans MS" pitchFamily="66" charset="0"/>
                          <a:ea typeface="Calibri"/>
                          <a:cs typeface="Times New Roman"/>
                        </a:rPr>
                        <a:t>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8894480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Answer Key</a:t>
            </a:r>
            <a:endParaRPr lang="en-US" dirty="0"/>
          </a:p>
        </p:txBody>
      </p:sp>
      <p:graphicFrame>
        <p:nvGraphicFramePr>
          <p:cNvPr id="45102" name="Group 46"/>
          <p:cNvGraphicFramePr>
            <a:graphicFrameLocks noGrp="1"/>
          </p:cNvGraphicFramePr>
          <p:nvPr>
            <p:ph idx="1"/>
            <p:extLst>
              <p:ext uri="{D42A27DB-BD31-4B8C-83A1-F6EECF244321}">
                <p14:modId xmlns:p14="http://schemas.microsoft.com/office/powerpoint/2010/main" val="2734797686"/>
              </p:ext>
            </p:extLst>
          </p:nvPr>
        </p:nvGraphicFramePr>
        <p:xfrm>
          <a:off x="3505200" y="2590800"/>
          <a:ext cx="5689600" cy="4103686"/>
        </p:xfrm>
        <a:graphic>
          <a:graphicData uri="http://schemas.openxmlformats.org/drawingml/2006/table">
            <a:tbl>
              <a:tblPr/>
              <a:tblGrid>
                <a:gridCol w="1676400"/>
                <a:gridCol w="1350963"/>
                <a:gridCol w="1341437"/>
                <a:gridCol w="1320800"/>
              </a:tblGrid>
              <a:tr h="112185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Substance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Before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After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Acid or Base?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Vinegar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Windex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Shampoo</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Orange 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a:latin typeface="Comic Sans MS" pitchFamily="66" charset="0"/>
                          <a:ea typeface="Calibri"/>
                          <a:cs typeface="Times New Roman"/>
                        </a:rPr>
                        <a:t>Bleach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Lime </a:t>
                      </a:r>
                      <a:r>
                        <a:rPr lang="en-US" sz="1600" b="1" dirty="0">
                          <a:latin typeface="Comic Sans MS" pitchFamily="66" charset="0"/>
                          <a:ea typeface="Calibri"/>
                          <a:cs typeface="Times New Roman"/>
                        </a:rPr>
                        <a:t>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276314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Answer Key</a:t>
            </a:r>
            <a:endParaRPr lang="en-US" dirty="0"/>
          </a:p>
        </p:txBody>
      </p:sp>
      <p:graphicFrame>
        <p:nvGraphicFramePr>
          <p:cNvPr id="46126" name="Group 46"/>
          <p:cNvGraphicFramePr>
            <a:graphicFrameLocks noGrp="1"/>
          </p:cNvGraphicFramePr>
          <p:nvPr>
            <p:ph idx="1"/>
            <p:extLst>
              <p:ext uri="{D42A27DB-BD31-4B8C-83A1-F6EECF244321}">
                <p14:modId xmlns:p14="http://schemas.microsoft.com/office/powerpoint/2010/main" val="1436358085"/>
              </p:ext>
            </p:extLst>
          </p:nvPr>
        </p:nvGraphicFramePr>
        <p:xfrm>
          <a:off x="3505200" y="2590800"/>
          <a:ext cx="5689600" cy="4103686"/>
        </p:xfrm>
        <a:graphic>
          <a:graphicData uri="http://schemas.openxmlformats.org/drawingml/2006/table">
            <a:tbl>
              <a:tblPr/>
              <a:tblGrid>
                <a:gridCol w="1676400"/>
                <a:gridCol w="1350963"/>
                <a:gridCol w="1341437"/>
                <a:gridCol w="1320800"/>
              </a:tblGrid>
              <a:tr h="112185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Substance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Before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After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Acid or Base?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Vinegar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Windex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Shampoo</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Orange 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a:latin typeface="Comic Sans MS" pitchFamily="66" charset="0"/>
                          <a:ea typeface="Calibri"/>
                          <a:cs typeface="Times New Roman"/>
                        </a:rPr>
                        <a:t>Bleach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Lime </a:t>
                      </a:r>
                      <a:r>
                        <a:rPr lang="en-US" sz="1600" b="1" dirty="0">
                          <a:latin typeface="Comic Sans MS" pitchFamily="66" charset="0"/>
                          <a:ea typeface="Calibri"/>
                          <a:cs typeface="Times New Roman"/>
                        </a:rPr>
                        <a:t>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3500501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Answer Key</a:t>
            </a:r>
            <a:endParaRPr lang="en-US" dirty="0"/>
          </a:p>
        </p:txBody>
      </p:sp>
      <p:graphicFrame>
        <p:nvGraphicFramePr>
          <p:cNvPr id="47150" name="Group 46"/>
          <p:cNvGraphicFramePr>
            <a:graphicFrameLocks noGrp="1"/>
          </p:cNvGraphicFramePr>
          <p:nvPr>
            <p:ph idx="1"/>
            <p:extLst>
              <p:ext uri="{D42A27DB-BD31-4B8C-83A1-F6EECF244321}">
                <p14:modId xmlns:p14="http://schemas.microsoft.com/office/powerpoint/2010/main" val="754820141"/>
              </p:ext>
            </p:extLst>
          </p:nvPr>
        </p:nvGraphicFramePr>
        <p:xfrm>
          <a:off x="3505200" y="2590800"/>
          <a:ext cx="5689600" cy="4103686"/>
        </p:xfrm>
        <a:graphic>
          <a:graphicData uri="http://schemas.openxmlformats.org/drawingml/2006/table">
            <a:tbl>
              <a:tblPr/>
              <a:tblGrid>
                <a:gridCol w="1676400"/>
                <a:gridCol w="1350963"/>
                <a:gridCol w="1341437"/>
                <a:gridCol w="1320800"/>
              </a:tblGrid>
              <a:tr h="112185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Substance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Before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After Color of Litmus Paper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ea typeface="Calibri" pitchFamily="34" charset="0"/>
                          <a:cs typeface="Times New Roman" pitchFamily="18" charset="0"/>
                        </a:rPr>
                        <a:t>Acid or Base?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Vinegar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Red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Acid</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Windex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Shampoo</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Blue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Base</a:t>
                      </a: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a:latin typeface="Comic Sans MS" pitchFamily="66" charset="0"/>
                          <a:ea typeface="Calibri"/>
                          <a:cs typeface="Times New Roman"/>
                        </a:rPr>
                        <a:t>Orange 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a:latin typeface="Comic Sans MS" pitchFamily="66" charset="0"/>
                          <a:ea typeface="Calibri"/>
                          <a:cs typeface="Times New Roman"/>
                        </a:rPr>
                        <a:t>Bleach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972">
                <a:tc>
                  <a:txBody>
                    <a:bodyPr/>
                    <a:lstStyle/>
                    <a:p>
                      <a:pPr marL="0" marR="0" algn="ctr">
                        <a:lnSpc>
                          <a:spcPct val="115000"/>
                        </a:lnSpc>
                        <a:spcBef>
                          <a:spcPts val="0"/>
                        </a:spcBef>
                        <a:spcAft>
                          <a:spcPts val="0"/>
                        </a:spcAft>
                      </a:pPr>
                      <a:r>
                        <a:rPr lang="en-US" sz="1600" b="1" dirty="0" smtClean="0">
                          <a:latin typeface="Comic Sans MS" pitchFamily="66" charset="0"/>
                          <a:ea typeface="Calibri"/>
                          <a:cs typeface="Times New Roman"/>
                        </a:rPr>
                        <a:t>Lime </a:t>
                      </a:r>
                      <a:r>
                        <a:rPr lang="en-US" sz="1600" b="1" dirty="0">
                          <a:latin typeface="Comic Sans MS" pitchFamily="66" charset="0"/>
                          <a:ea typeface="Calibri"/>
                          <a:cs typeface="Times New Roman"/>
                        </a:rPr>
                        <a:t>Juice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3046120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Override1.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otalTime>8422</TotalTime>
  <Words>3324</Words>
  <Application>Microsoft Office PowerPoint</Application>
  <PresentationFormat>Widescreen</PresentationFormat>
  <Paragraphs>721</Paragraphs>
  <Slides>107</Slides>
  <Notes>0</Notes>
  <HiddenSlides>0</HiddenSlides>
  <MMClips>22</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107</vt:i4>
      </vt:variant>
    </vt:vector>
  </HeadingPairs>
  <TitlesOfParts>
    <vt:vector size="120" baseType="lpstr">
      <vt:lpstr>Arial</vt:lpstr>
      <vt:lpstr>Calibri</vt:lpstr>
      <vt:lpstr>Calibri Light</vt:lpstr>
      <vt:lpstr>Comic Sans MS</vt:lpstr>
      <vt:lpstr>Garamond</vt:lpstr>
      <vt:lpstr>Times New Roman</vt:lpstr>
      <vt:lpstr>Trebuchet MS</vt:lpstr>
      <vt:lpstr>Wingdings</vt:lpstr>
      <vt:lpstr>Wingdings 2</vt:lpstr>
      <vt:lpstr>Wingdings 3</vt:lpstr>
      <vt:lpstr>Office Theme</vt:lpstr>
      <vt:lpstr>1_Facet</vt:lpstr>
      <vt:lpstr>Organic</vt:lpstr>
      <vt:lpstr>Week 29 Chemistry</vt:lpstr>
      <vt:lpstr>Warm Up: 4 Minutes</vt:lpstr>
      <vt:lpstr>Announcement</vt:lpstr>
      <vt:lpstr>Agenda</vt:lpstr>
      <vt:lpstr>Solubility Factors Video</vt:lpstr>
      <vt:lpstr>Question…</vt:lpstr>
      <vt:lpstr>Let’s look at solids first</vt:lpstr>
      <vt:lpstr>Ways to increase rate of dissolving (Solids)</vt:lpstr>
      <vt:lpstr>Ways to increase rate of dissolving (Solids)</vt:lpstr>
      <vt:lpstr>Ways to increase rate of dissolving (Solids)</vt:lpstr>
      <vt:lpstr>Check Point</vt:lpstr>
      <vt:lpstr>What about Gases?</vt:lpstr>
      <vt:lpstr>Ways to increase rate of dissolving (Gases)</vt:lpstr>
      <vt:lpstr>Ways to increase rate of dissolving (Gases)</vt:lpstr>
      <vt:lpstr>Ways to increase rate of dissolving (Gases)</vt:lpstr>
      <vt:lpstr>Check Point</vt:lpstr>
      <vt:lpstr>Let’s Review…</vt:lpstr>
      <vt:lpstr>Check Point</vt:lpstr>
      <vt:lpstr>Check Point</vt:lpstr>
      <vt:lpstr>Check Point</vt:lpstr>
      <vt:lpstr>Guided Practice</vt:lpstr>
      <vt:lpstr>Guided Practice #1</vt:lpstr>
      <vt:lpstr>Guided Practice #2</vt:lpstr>
      <vt:lpstr>Guided Practice #3</vt:lpstr>
      <vt:lpstr>Guided Practice #4</vt:lpstr>
      <vt:lpstr>Independent Practice</vt:lpstr>
      <vt:lpstr>Closing</vt:lpstr>
      <vt:lpstr>Warm Up: 4 Minutes</vt:lpstr>
      <vt:lpstr>Agenda</vt:lpstr>
      <vt:lpstr>Expectations</vt:lpstr>
      <vt:lpstr>Warning!</vt:lpstr>
      <vt:lpstr>Log in to Gizmo</vt:lpstr>
      <vt:lpstr>Begin Gizmo</vt:lpstr>
      <vt:lpstr>Independent Practice</vt:lpstr>
      <vt:lpstr>Closing</vt:lpstr>
      <vt:lpstr>Warm Up: 4 Minutes</vt:lpstr>
      <vt:lpstr>Announcement/Reminders</vt:lpstr>
      <vt:lpstr>Reminder!!!</vt:lpstr>
      <vt:lpstr>Agenda</vt:lpstr>
      <vt:lpstr>Purpose of Reviewing</vt:lpstr>
      <vt:lpstr>Why Prepare?</vt:lpstr>
      <vt:lpstr>Material Covered on Assessment 8</vt:lpstr>
      <vt:lpstr>White Board Jeopardy</vt:lpstr>
      <vt:lpstr>White Board Jeopardy</vt:lpstr>
      <vt:lpstr>Scoring and Rules/Expectations</vt:lpstr>
      <vt:lpstr>Prizes!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vt:lpstr>
      <vt:lpstr>Warm Up: 3 Minutes</vt:lpstr>
      <vt:lpstr>Agenda</vt:lpstr>
      <vt:lpstr>Why Prepare?</vt:lpstr>
      <vt:lpstr>Expectations for Assessment</vt:lpstr>
      <vt:lpstr>Testing Tips</vt:lpstr>
      <vt:lpstr>Testing Rules</vt:lpstr>
      <vt:lpstr>Good Luck!</vt:lpstr>
      <vt:lpstr>Exam Correction</vt:lpstr>
      <vt:lpstr>Closing</vt:lpstr>
      <vt:lpstr>Warm Up: 5 Minutes</vt:lpstr>
      <vt:lpstr>Agenda</vt:lpstr>
      <vt:lpstr>Acids</vt:lpstr>
      <vt:lpstr>Acids</vt:lpstr>
      <vt:lpstr>Base</vt:lpstr>
      <vt:lpstr>Base</vt:lpstr>
      <vt:lpstr>How to Distinguish Between Bases and Acids?</vt:lpstr>
      <vt:lpstr>PowerPoint Presentation</vt:lpstr>
      <vt:lpstr>Check Point</vt:lpstr>
      <vt:lpstr>Check Point</vt:lpstr>
      <vt:lpstr>Check Point</vt:lpstr>
      <vt:lpstr>Check Point</vt:lpstr>
      <vt:lpstr>Mini Lab: Introduction to Acids and Bases</vt:lpstr>
      <vt:lpstr>How Will This Work?</vt:lpstr>
      <vt:lpstr>Colors of Solutions:</vt:lpstr>
      <vt:lpstr>Answer Key</vt:lpstr>
      <vt:lpstr>Answer Key</vt:lpstr>
      <vt:lpstr>Answer Key</vt:lpstr>
      <vt:lpstr>Answer Key</vt:lpstr>
      <vt:lpstr>Answer Key</vt:lpstr>
      <vt:lpstr>Answer Key</vt:lpstr>
      <vt:lpstr>Answer Key</vt:lpstr>
      <vt:lpstr>Answer Key</vt:lpstr>
      <vt:lpstr>Answer Key</vt:lpstr>
      <vt:lpstr>Answer Key</vt:lpstr>
      <vt:lpstr>Answer Key</vt:lpstr>
      <vt:lpstr>Answer Key</vt:lpstr>
      <vt:lpstr>Answer Key</vt:lpstr>
      <vt:lpstr>Independent Practice</vt:lpstr>
      <vt:lpstr>Closing</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29 Chemistry</dc:title>
  <dc:creator>Ghosh, Niloy</dc:creator>
  <cp:lastModifiedBy>Ghosh, Niloy</cp:lastModifiedBy>
  <cp:revision>108</cp:revision>
  <dcterms:created xsi:type="dcterms:W3CDTF">2014-03-28T15:49:13Z</dcterms:created>
  <dcterms:modified xsi:type="dcterms:W3CDTF">2014-04-04T19:59:09Z</dcterms:modified>
</cp:coreProperties>
</file>