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4"/>
  </p:notesMasterIdLst>
  <p:sldIdLst>
    <p:sldId id="256" r:id="rId3"/>
    <p:sldId id="265" r:id="rId4"/>
    <p:sldId id="266" r:id="rId5"/>
    <p:sldId id="267" r:id="rId6"/>
    <p:sldId id="282" r:id="rId7"/>
    <p:sldId id="274" r:id="rId8"/>
    <p:sldId id="275" r:id="rId9"/>
    <p:sldId id="276" r:id="rId10"/>
    <p:sldId id="277" r:id="rId11"/>
    <p:sldId id="268" r:id="rId12"/>
    <p:sldId id="278" r:id="rId13"/>
    <p:sldId id="279" r:id="rId14"/>
    <p:sldId id="270" r:id="rId15"/>
    <p:sldId id="271" r:id="rId16"/>
    <p:sldId id="280" r:id="rId17"/>
    <p:sldId id="281" r:id="rId18"/>
    <p:sldId id="272" r:id="rId19"/>
    <p:sldId id="273" r:id="rId20"/>
    <p:sldId id="292" r:id="rId21"/>
    <p:sldId id="293" r:id="rId22"/>
    <p:sldId id="294" r:id="rId23"/>
    <p:sldId id="300" r:id="rId24"/>
    <p:sldId id="301" r:id="rId25"/>
    <p:sldId id="302" r:id="rId26"/>
    <p:sldId id="303" r:id="rId27"/>
    <p:sldId id="304" r:id="rId28"/>
    <p:sldId id="330" r:id="rId29"/>
    <p:sldId id="331" r:id="rId30"/>
    <p:sldId id="332" r:id="rId31"/>
    <p:sldId id="333" r:id="rId32"/>
    <p:sldId id="334" r:id="rId33"/>
    <p:sldId id="335" r:id="rId34"/>
    <p:sldId id="296" r:id="rId35"/>
    <p:sldId id="297" r:id="rId36"/>
    <p:sldId id="339" r:id="rId37"/>
    <p:sldId id="336" r:id="rId38"/>
    <p:sldId id="337" r:id="rId39"/>
    <p:sldId id="338" r:id="rId40"/>
    <p:sldId id="298" r:id="rId41"/>
    <p:sldId id="299" r:id="rId42"/>
    <p:sldId id="314" r:id="rId43"/>
    <p:sldId id="340" r:id="rId44"/>
    <p:sldId id="341" r:id="rId45"/>
    <p:sldId id="315" r:id="rId46"/>
    <p:sldId id="316" r:id="rId47"/>
    <p:sldId id="321" r:id="rId48"/>
    <p:sldId id="322" r:id="rId49"/>
    <p:sldId id="323" r:id="rId50"/>
    <p:sldId id="324" r:id="rId51"/>
    <p:sldId id="325" r:id="rId52"/>
    <p:sldId id="326" r:id="rId53"/>
    <p:sldId id="317" r:id="rId54"/>
    <p:sldId id="327" r:id="rId55"/>
    <p:sldId id="328" r:id="rId56"/>
    <p:sldId id="329" r:id="rId57"/>
    <p:sldId id="319" r:id="rId58"/>
    <p:sldId id="320" r:id="rId59"/>
    <p:sldId id="342" r:id="rId60"/>
    <p:sldId id="347" r:id="rId61"/>
    <p:sldId id="343" r:id="rId62"/>
    <p:sldId id="344" r:id="rId63"/>
    <p:sldId id="345" r:id="rId64"/>
    <p:sldId id="346" r:id="rId65"/>
    <p:sldId id="305" r:id="rId66"/>
    <p:sldId id="306" r:id="rId67"/>
    <p:sldId id="308" r:id="rId68"/>
    <p:sldId id="309" r:id="rId69"/>
    <p:sldId id="310" r:id="rId70"/>
    <p:sldId id="311" r:id="rId71"/>
    <p:sldId id="312" r:id="rId72"/>
    <p:sldId id="313" r:id="rId7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09946F-BFD0-4D73-B5AD-407B3383FD57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0DEAAC-A174-43C4-A0D4-6988E2AAF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91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C0E78-500A-42F4-9510-EA4899A8AA10}" type="slidenum">
              <a:rPr lang="en-US" smtClean="0">
                <a:solidFill>
                  <a:prstClr val="black"/>
                </a:solidFill>
              </a:rPr>
              <a:pPr/>
              <a:t>70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179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BF128-E918-4907-A37C-268C6E1FC2BF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8DFD-DE52-4039-AB9F-638CA790F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807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BF128-E918-4907-A37C-268C6E1FC2BF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8DFD-DE52-4039-AB9F-638CA790F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076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BF128-E918-4907-A37C-268C6E1FC2BF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8DFD-DE52-4039-AB9F-638CA790F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418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35B2-54DB-4AF5-8D23-BB546C898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FB20-F900-4940-B248-FFBBB325569F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491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35B2-54DB-4AF5-8D23-BB546C898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FB20-F900-4940-B248-FFBBB325569F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27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35B2-54DB-4AF5-8D23-BB546C898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FB20-F900-4940-B248-FFBBB325569F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897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35B2-54DB-4AF5-8D23-BB546C898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FB20-F900-4940-B248-FFBBB325569F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802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35B2-54DB-4AF5-8D23-BB546C898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FB20-F900-4940-B248-FFBBB325569F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5536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35B2-54DB-4AF5-8D23-BB546C898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FB20-F900-4940-B248-FFBBB325569F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5344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35B2-54DB-4AF5-8D23-BB546C898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FB20-F900-4940-B248-FFBBB325569F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1465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35B2-54DB-4AF5-8D23-BB546C898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FB20-F900-4940-B248-FFBBB325569F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304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BF128-E918-4907-A37C-268C6E1FC2BF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8DFD-DE52-4039-AB9F-638CA790F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104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35B2-54DB-4AF5-8D23-BB546C898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FB20-F900-4940-B248-FFBBB325569F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2169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35B2-54DB-4AF5-8D23-BB546C898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FB20-F900-4940-B248-FFBBB325569F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5093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35B2-54DB-4AF5-8D23-BB546C898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FB20-F900-4940-B248-FFBBB325569F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3978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35B2-54DB-4AF5-8D23-BB546C898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FB20-F900-4940-B248-FFBBB325569F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5426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35B2-54DB-4AF5-8D23-BB546C898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FB20-F900-4940-B248-FFBBB325569F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17567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35B2-54DB-4AF5-8D23-BB546C898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FB20-F900-4940-B248-FFBBB325569F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7674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35B2-54DB-4AF5-8D23-BB546C898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FB20-F900-4940-B248-FFBBB325569F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4965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35B2-54DB-4AF5-8D23-BB546C898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FB20-F900-4940-B248-FFBBB325569F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04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BF128-E918-4907-A37C-268C6E1FC2BF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8DFD-DE52-4039-AB9F-638CA790F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39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BF128-E918-4907-A37C-268C6E1FC2BF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8DFD-DE52-4039-AB9F-638CA790F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13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BF128-E918-4907-A37C-268C6E1FC2BF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8DFD-DE52-4039-AB9F-638CA790F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145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BF128-E918-4907-A37C-268C6E1FC2BF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8DFD-DE52-4039-AB9F-638CA790F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46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BF128-E918-4907-A37C-268C6E1FC2BF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8DFD-DE52-4039-AB9F-638CA790F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97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BF128-E918-4907-A37C-268C6E1FC2BF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8DFD-DE52-4039-AB9F-638CA790F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27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BF128-E918-4907-A37C-268C6E1FC2BF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8DFD-DE52-4039-AB9F-638CA790F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57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BF128-E918-4907-A37C-268C6E1FC2BF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98DFD-DE52-4039-AB9F-638CA790F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9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435B2-54DB-4AF5-8D23-BB546C898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1E9FB20-F900-4940-B248-FFBBB325569F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038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Dilutions, Types of Solutions, Solubility Curves</a:t>
            </a:r>
          </a:p>
        </p:txBody>
      </p:sp>
      <p:sp>
        <p:nvSpPr>
          <p:cNvPr id="7171" name="Title 1"/>
          <p:cNvSpPr>
            <a:spLocks noGrp="1"/>
          </p:cNvSpPr>
          <p:nvPr>
            <p:ph type="ctrTitle"/>
          </p:nvPr>
        </p:nvSpPr>
        <p:spPr>
          <a:xfrm>
            <a:off x="291368" y="2580808"/>
            <a:ext cx="9995632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Week 28 Chemistry</a:t>
            </a:r>
            <a:endParaRPr dirty="0" smtClean="0"/>
          </a:p>
        </p:txBody>
      </p:sp>
    </p:spTree>
    <p:extLst>
      <p:ext uri="{BB962C8B-B14F-4D97-AF65-F5344CB8AC3E}">
        <p14:creationId xmlns:p14="http://schemas.microsoft.com/office/powerpoint/2010/main" val="70776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7"/>
    </mc:Choice>
    <mc:Fallback xmlns="">
      <p:transition spd="slow" advTm="157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0039" y="278185"/>
            <a:ext cx="8596668" cy="1320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2060"/>
                </a:solidFill>
              </a:rPr>
              <a:t>Example 1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0899" name="Content Placeholder 5"/>
          <p:cNvSpPr>
            <a:spLocks noGrp="1"/>
          </p:cNvSpPr>
          <p:nvPr>
            <p:ph idx="1"/>
          </p:nvPr>
        </p:nvSpPr>
        <p:spPr>
          <a:xfrm>
            <a:off x="183620" y="1091647"/>
            <a:ext cx="9971033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" dirty="0" smtClean="0"/>
          </a:p>
          <a:p>
            <a:pPr marL="0" lvl="0" indent="0">
              <a:buNone/>
            </a:pPr>
            <a:r>
              <a:rPr lang="en-US" sz="3600" dirty="0"/>
              <a:t>A chemistry student dilutes </a:t>
            </a:r>
            <a:r>
              <a:rPr lang="en-US" sz="3600" dirty="0" smtClean="0"/>
              <a:t>1.46L </a:t>
            </a:r>
            <a:r>
              <a:rPr lang="en-US" sz="3600" dirty="0"/>
              <a:t>of </a:t>
            </a:r>
            <a:r>
              <a:rPr lang="en-US" sz="3600" dirty="0" smtClean="0"/>
              <a:t>5.0M </a:t>
            </a:r>
            <a:r>
              <a:rPr lang="en-US" sz="3600" dirty="0"/>
              <a:t>sodium chloride to prepare </a:t>
            </a:r>
            <a:r>
              <a:rPr lang="en-US" sz="3600" dirty="0" smtClean="0"/>
              <a:t>8.7L </a:t>
            </a:r>
            <a:r>
              <a:rPr lang="en-US" sz="3600" dirty="0"/>
              <a:t>solution.  What is the concentration of the new diluted solution?</a:t>
            </a:r>
          </a:p>
          <a:p>
            <a:pPr marL="0" indent="0">
              <a:buNone/>
            </a:pPr>
            <a:r>
              <a:rPr lang="en-US" sz="3600" dirty="0" smtClean="0"/>
              <a:t>                         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sz="3600" dirty="0" smtClean="0"/>
          </a:p>
          <a:p>
            <a:pPr eaLnBrk="1" hangingPunct="1"/>
            <a:endParaRPr lang="en-US" sz="36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35968" y="3440614"/>
            <a:ext cx="119499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prstClr val="black"/>
                </a:solidFill>
              </a:rPr>
              <a:t>G       U       E       S       </a:t>
            </a:r>
            <a:r>
              <a:rPr lang="en-US" sz="6000" dirty="0" err="1">
                <a:solidFill>
                  <a:prstClr val="black"/>
                </a:solidFill>
              </a:rPr>
              <a:t>S</a:t>
            </a:r>
            <a:endParaRPr lang="en-US" sz="6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74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0039" y="278185"/>
            <a:ext cx="8596668" cy="1320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2060"/>
                </a:solidFill>
              </a:rPr>
              <a:t>Example 2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0899" name="Content Placeholder 5"/>
          <p:cNvSpPr>
            <a:spLocks noGrp="1"/>
          </p:cNvSpPr>
          <p:nvPr>
            <p:ph idx="1"/>
          </p:nvPr>
        </p:nvSpPr>
        <p:spPr>
          <a:xfrm>
            <a:off x="183620" y="1056767"/>
            <a:ext cx="9850717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" dirty="0" smtClean="0"/>
          </a:p>
          <a:p>
            <a:pPr marL="0" lvl="0" indent="0">
              <a:buNone/>
            </a:pPr>
            <a:r>
              <a:rPr lang="en-US" sz="3600" dirty="0"/>
              <a:t>A chemist has a container of concentrated </a:t>
            </a:r>
            <a:r>
              <a:rPr lang="en-US" sz="3600" dirty="0" smtClean="0"/>
              <a:t>15.0M sulfuric acid </a:t>
            </a:r>
            <a:r>
              <a:rPr lang="en-US" sz="3600" dirty="0"/>
              <a:t>solution.  If </a:t>
            </a:r>
            <a:r>
              <a:rPr lang="en-US" sz="3600" dirty="0" smtClean="0"/>
              <a:t>he </a:t>
            </a:r>
            <a:r>
              <a:rPr lang="en-US" sz="3600" dirty="0"/>
              <a:t>wants to prepare </a:t>
            </a:r>
            <a:r>
              <a:rPr lang="en-US" sz="3600" dirty="0" smtClean="0"/>
              <a:t>1.85L </a:t>
            </a:r>
            <a:r>
              <a:rPr lang="en-US" sz="3600" dirty="0"/>
              <a:t>of </a:t>
            </a:r>
            <a:r>
              <a:rPr lang="en-US" sz="3600" dirty="0" smtClean="0"/>
              <a:t>1.50M sulfuric acid, </a:t>
            </a:r>
            <a:r>
              <a:rPr lang="en-US" sz="3600" dirty="0"/>
              <a:t>how much of the concentrated solution will </a:t>
            </a:r>
            <a:r>
              <a:rPr lang="en-US" sz="3600" dirty="0" smtClean="0"/>
              <a:t>he </a:t>
            </a:r>
            <a:r>
              <a:rPr lang="en-US" sz="3600" dirty="0"/>
              <a:t>need to use?</a:t>
            </a:r>
            <a:r>
              <a:rPr lang="en-US" sz="3600" dirty="0" smtClean="0"/>
              <a:t>                         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sz="3600" dirty="0" smtClean="0"/>
          </a:p>
          <a:p>
            <a:pPr eaLnBrk="1" hangingPunct="1"/>
            <a:endParaRPr lang="en-US" sz="36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11905" y="3921877"/>
            <a:ext cx="119499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prstClr val="black"/>
                </a:solidFill>
              </a:rPr>
              <a:t>G       U       E       S       </a:t>
            </a:r>
            <a:r>
              <a:rPr lang="en-US" sz="6000" dirty="0" err="1">
                <a:solidFill>
                  <a:prstClr val="black"/>
                </a:solidFill>
              </a:rPr>
              <a:t>S</a:t>
            </a:r>
            <a:endParaRPr lang="en-US" sz="6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91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0039" y="278185"/>
            <a:ext cx="8596668" cy="1320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2060"/>
                </a:solidFill>
              </a:rPr>
              <a:t>Example </a:t>
            </a:r>
            <a:r>
              <a:rPr lang="en-US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80899" name="Content Placeholder 5"/>
          <p:cNvSpPr>
            <a:spLocks noGrp="1"/>
          </p:cNvSpPr>
          <p:nvPr>
            <p:ph idx="1"/>
          </p:nvPr>
        </p:nvSpPr>
        <p:spPr>
          <a:xfrm>
            <a:off x="183620" y="1056767"/>
            <a:ext cx="9850717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" dirty="0" smtClean="0"/>
          </a:p>
          <a:p>
            <a:pPr marL="0" lvl="0" indent="0">
              <a:buNone/>
            </a:pPr>
            <a:r>
              <a:rPr lang="en-US" sz="3600" dirty="0" smtClean="0"/>
              <a:t>How much water must be </a:t>
            </a:r>
            <a:r>
              <a:rPr lang="en-US" sz="3600" u="sng" dirty="0" smtClean="0"/>
              <a:t>added</a:t>
            </a:r>
            <a:r>
              <a:rPr lang="en-US" sz="3600" dirty="0" smtClean="0"/>
              <a:t> in order to dilute 0.50L of 14.5M </a:t>
            </a:r>
            <a:r>
              <a:rPr lang="en-US" sz="3600" dirty="0" err="1" smtClean="0"/>
              <a:t>HCl</a:t>
            </a:r>
            <a:r>
              <a:rPr lang="en-US" sz="3600" dirty="0" smtClean="0"/>
              <a:t> to a concentration of 6.0 M?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sz="3600" dirty="0" smtClean="0"/>
          </a:p>
          <a:p>
            <a:pPr eaLnBrk="1" hangingPunct="1"/>
            <a:endParaRPr lang="en-US" sz="36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11905" y="2997153"/>
            <a:ext cx="119499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prstClr val="black"/>
                </a:solidFill>
              </a:rPr>
              <a:t>G       U       E       S       </a:t>
            </a:r>
            <a:r>
              <a:rPr lang="en-US" sz="6000" dirty="0" err="1">
                <a:solidFill>
                  <a:prstClr val="black"/>
                </a:solidFill>
              </a:rPr>
              <a:t>S</a:t>
            </a:r>
            <a:endParaRPr lang="en-US" sz="6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3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867" y="284203"/>
            <a:ext cx="8610600" cy="129302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Guided Practice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630" y="1304350"/>
            <a:ext cx="8596668" cy="536940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Teacher:</a:t>
            </a:r>
          </a:p>
          <a:p>
            <a:pPr marL="400050" lvl="1" indent="0">
              <a:buNone/>
            </a:pPr>
            <a:r>
              <a:rPr lang="en-US" sz="2600" dirty="0" smtClean="0"/>
              <a:t>1. Will show the problem on the board</a:t>
            </a:r>
          </a:p>
          <a:p>
            <a:r>
              <a:rPr lang="en-US" sz="2800" dirty="0" smtClean="0"/>
              <a:t>Students:</a:t>
            </a:r>
          </a:p>
          <a:p>
            <a:pPr marL="857250" lvl="1" indent="-457200">
              <a:buClr>
                <a:srgbClr val="002060"/>
              </a:buClr>
              <a:buFont typeface="Wingdings 3" charset="2"/>
              <a:buAutoNum type="arabicPeriod"/>
            </a:pPr>
            <a:r>
              <a:rPr lang="en-US" sz="2600" dirty="0" smtClean="0"/>
              <a:t>Take </a:t>
            </a:r>
            <a:r>
              <a:rPr lang="en-US" sz="2600" b="1" u="sng" dirty="0" smtClean="0">
                <a:solidFill>
                  <a:srgbClr val="FF0000"/>
                </a:solidFill>
              </a:rPr>
              <a:t>19 </a:t>
            </a:r>
            <a:r>
              <a:rPr lang="en-US" sz="2600" b="1" u="sng" dirty="0">
                <a:solidFill>
                  <a:srgbClr val="FF0000"/>
                </a:solidFill>
              </a:rPr>
              <a:t>seconds </a:t>
            </a:r>
            <a:r>
              <a:rPr lang="en-US" sz="2600" dirty="0"/>
              <a:t>to </a:t>
            </a:r>
            <a:r>
              <a:rPr lang="en-US" sz="2600" dirty="0" smtClean="0"/>
              <a:t>read the problem individually and write down the givens and unknown</a:t>
            </a:r>
            <a:endParaRPr lang="en-US" sz="2600" dirty="0"/>
          </a:p>
          <a:p>
            <a:pPr marL="857250" lvl="1" indent="-457200">
              <a:buClr>
                <a:srgbClr val="002060"/>
              </a:buClr>
              <a:buFont typeface="Wingdings 3" charset="2"/>
              <a:buAutoNum type="arabicPeriod"/>
            </a:pPr>
            <a:r>
              <a:rPr lang="en-US" sz="2600" dirty="0" smtClean="0"/>
              <a:t>Take </a:t>
            </a:r>
            <a:r>
              <a:rPr lang="en-US" sz="2600" b="1" u="sng" dirty="0" smtClean="0">
                <a:solidFill>
                  <a:srgbClr val="FF0000"/>
                </a:solidFill>
              </a:rPr>
              <a:t>41 </a:t>
            </a:r>
            <a:r>
              <a:rPr lang="en-US" sz="2600" b="1" u="sng" dirty="0">
                <a:solidFill>
                  <a:srgbClr val="FF0000"/>
                </a:solidFill>
              </a:rPr>
              <a:t>seconds </a:t>
            </a:r>
            <a:r>
              <a:rPr lang="en-US" sz="2600" dirty="0"/>
              <a:t>to </a:t>
            </a:r>
            <a:r>
              <a:rPr lang="en-US" sz="2600" dirty="0" smtClean="0"/>
              <a:t>solve the problem with your shoulder partner</a:t>
            </a:r>
            <a:endParaRPr lang="en-US" sz="2600" dirty="0"/>
          </a:p>
          <a:p>
            <a:pPr marL="857250" lvl="1" indent="-457200">
              <a:buClr>
                <a:srgbClr val="002060"/>
              </a:buClr>
              <a:buFont typeface="Wingdings 3" charset="2"/>
              <a:buAutoNum type="arabicPeriod"/>
            </a:pPr>
            <a:r>
              <a:rPr lang="en-US" sz="2600" dirty="0" smtClean="0"/>
              <a:t>Be ready to share when Mr. Ghosh says </a:t>
            </a:r>
            <a:r>
              <a:rPr lang="en-US" sz="2600" b="1" u="sng" dirty="0" smtClean="0">
                <a:solidFill>
                  <a:srgbClr val="FF0000"/>
                </a:solidFill>
              </a:rPr>
              <a:t>SWAG</a:t>
            </a:r>
            <a:endParaRPr lang="en-US" sz="26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36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Guided Practice #1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677334" y="1560087"/>
            <a:ext cx="8596668" cy="388077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600" dirty="0"/>
              <a:t>A chemistry student dilutes </a:t>
            </a:r>
            <a:r>
              <a:rPr lang="en-US" sz="3600" dirty="0" smtClean="0"/>
              <a:t>0.95L </a:t>
            </a:r>
            <a:r>
              <a:rPr lang="en-US" sz="3600" dirty="0"/>
              <a:t>of </a:t>
            </a:r>
            <a:r>
              <a:rPr lang="en-US" sz="3600" dirty="0" smtClean="0"/>
              <a:t>11.1M calcium hydroxide to </a:t>
            </a:r>
            <a:r>
              <a:rPr lang="en-US" sz="3600" dirty="0"/>
              <a:t>prepare </a:t>
            </a:r>
            <a:r>
              <a:rPr lang="en-US" sz="3600" dirty="0" smtClean="0"/>
              <a:t>2.88L </a:t>
            </a:r>
            <a:r>
              <a:rPr lang="en-US" sz="3600" dirty="0"/>
              <a:t>solution.  What is the concentration of the new diluted solution?</a:t>
            </a:r>
          </a:p>
        </p:txBody>
      </p:sp>
      <p:sp>
        <p:nvSpPr>
          <p:cNvPr id="5" name="Oval 4"/>
          <p:cNvSpPr/>
          <p:nvPr/>
        </p:nvSpPr>
        <p:spPr>
          <a:xfrm>
            <a:off x="7662080" y="5151769"/>
            <a:ext cx="373085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smtClean="0">
                <a:solidFill>
                  <a:srgbClr val="002060"/>
                </a:solidFill>
              </a:rPr>
              <a:t> 3.7 M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03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Guided Practice #2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677334" y="1560087"/>
            <a:ext cx="8596668" cy="388077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600" dirty="0"/>
              <a:t>A chemist has a container of concentrated </a:t>
            </a:r>
            <a:r>
              <a:rPr lang="en-US" sz="3600" dirty="0" smtClean="0"/>
              <a:t>12.0M phosphoric acid.  </a:t>
            </a:r>
            <a:r>
              <a:rPr lang="en-US" sz="3600" dirty="0"/>
              <a:t>If he wants to prepare </a:t>
            </a:r>
            <a:r>
              <a:rPr lang="en-US" sz="3600" dirty="0" smtClean="0"/>
              <a:t>0.76L </a:t>
            </a:r>
            <a:r>
              <a:rPr lang="en-US" sz="3600" dirty="0"/>
              <a:t>of </a:t>
            </a:r>
            <a:r>
              <a:rPr lang="en-US" sz="3600" dirty="0" smtClean="0"/>
              <a:t>1.00M phosphoric acid</a:t>
            </a:r>
            <a:r>
              <a:rPr lang="en-US" sz="3600" dirty="0"/>
              <a:t>, how much of the concentrated solution will he need to use?                         </a:t>
            </a:r>
          </a:p>
        </p:txBody>
      </p:sp>
      <p:sp>
        <p:nvSpPr>
          <p:cNvPr id="5" name="Oval 4"/>
          <p:cNvSpPr/>
          <p:nvPr/>
        </p:nvSpPr>
        <p:spPr>
          <a:xfrm>
            <a:off x="7662080" y="5151769"/>
            <a:ext cx="373085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smtClean="0">
                <a:solidFill>
                  <a:srgbClr val="002060"/>
                </a:solidFill>
              </a:rPr>
              <a:t> 0.063 L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39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Guided Practice #3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677334" y="1560087"/>
            <a:ext cx="8596668" cy="388077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600" dirty="0"/>
              <a:t>How much water must be </a:t>
            </a:r>
            <a:r>
              <a:rPr lang="en-US" sz="3600" u="sng" dirty="0"/>
              <a:t>added</a:t>
            </a:r>
            <a:r>
              <a:rPr lang="en-US" sz="3600" dirty="0"/>
              <a:t> in order to dilute </a:t>
            </a:r>
            <a:r>
              <a:rPr lang="en-US" sz="3600" dirty="0" smtClean="0"/>
              <a:t>1.25L </a:t>
            </a:r>
            <a:r>
              <a:rPr lang="en-US" sz="3600" dirty="0"/>
              <a:t>of </a:t>
            </a:r>
            <a:r>
              <a:rPr lang="en-US" sz="3600" dirty="0" smtClean="0"/>
              <a:t>18.0M HNO</a:t>
            </a:r>
            <a:r>
              <a:rPr lang="en-US" sz="3600" baseline="-25000" dirty="0" smtClean="0"/>
              <a:t>3</a:t>
            </a:r>
            <a:r>
              <a:rPr lang="en-US" sz="3600" dirty="0" smtClean="0"/>
              <a:t> </a:t>
            </a:r>
            <a:r>
              <a:rPr lang="en-US" sz="3600" dirty="0"/>
              <a:t>to a concentration of </a:t>
            </a:r>
            <a:r>
              <a:rPr lang="en-US" sz="3600" dirty="0" smtClean="0"/>
              <a:t>4.50 </a:t>
            </a:r>
            <a:r>
              <a:rPr lang="en-US" sz="3600" dirty="0"/>
              <a:t>M?</a:t>
            </a:r>
          </a:p>
        </p:txBody>
      </p:sp>
      <p:sp>
        <p:nvSpPr>
          <p:cNvPr id="5" name="Oval 4"/>
          <p:cNvSpPr/>
          <p:nvPr/>
        </p:nvSpPr>
        <p:spPr>
          <a:xfrm>
            <a:off x="7662080" y="5151769"/>
            <a:ext cx="373085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smtClean="0">
                <a:solidFill>
                  <a:srgbClr val="002060"/>
                </a:solidFill>
              </a:rPr>
              <a:t> 3.75 </a:t>
            </a:r>
            <a:r>
              <a:rPr lang="en-US" sz="2800" dirty="0">
                <a:solidFill>
                  <a:srgbClr val="002060"/>
                </a:solidFill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72956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Independent Practice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677334" y="1815353"/>
            <a:ext cx="8934450" cy="4800600"/>
          </a:xfrm>
        </p:spPr>
        <p:txBody>
          <a:bodyPr/>
          <a:lstStyle/>
          <a:p>
            <a:pPr marL="53975" indent="-53975" eaLnBrk="1" hangingPunct="1">
              <a:buFont typeface="Wingdings 2" panose="05020102010507070707" pitchFamily="18" charset="2"/>
              <a:buNone/>
            </a:pPr>
            <a:r>
              <a:rPr lang="en-US" sz="3600" dirty="0" smtClean="0"/>
              <a:t>Take some time to practice applying your knowledge of dilutions</a:t>
            </a:r>
            <a:endParaRPr lang="en-US" sz="3600" dirty="0"/>
          </a:p>
        </p:txBody>
      </p:sp>
      <p:sp>
        <p:nvSpPr>
          <p:cNvPr id="4" name="Rounded Rectangle 3"/>
          <p:cNvSpPr/>
          <p:nvPr/>
        </p:nvSpPr>
        <p:spPr>
          <a:xfrm>
            <a:off x="1669311" y="4566024"/>
            <a:ext cx="3200400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002060"/>
                </a:solidFill>
              </a:rPr>
              <a:t>Practice makes Perfect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7196052" y="3136153"/>
            <a:ext cx="2362200" cy="2667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rgbClr val="002060"/>
                </a:solidFill>
              </a:rPr>
              <a:t>85%</a:t>
            </a:r>
          </a:p>
        </p:txBody>
      </p:sp>
    </p:spTree>
    <p:extLst>
      <p:ext uri="{BB962C8B-B14F-4D97-AF65-F5344CB8AC3E}">
        <p14:creationId xmlns:p14="http://schemas.microsoft.com/office/powerpoint/2010/main" val="46743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320" y="1017589"/>
            <a:ext cx="3002924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Closing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What formula do we use to calculate a dilution?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 smtClean="0"/>
              <a:t>How do we know we are going to calculate a dilution?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862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10" y="154285"/>
            <a:ext cx="8596668" cy="13208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Warm Up: </a:t>
            </a:r>
            <a:r>
              <a:rPr lang="en-US" dirty="0">
                <a:solidFill>
                  <a:srgbClr val="002060"/>
                </a:solidFill>
              </a:rPr>
              <a:t>4</a:t>
            </a:r>
            <a:r>
              <a:rPr lang="en-US" dirty="0" smtClean="0">
                <a:solidFill>
                  <a:srgbClr val="002060"/>
                </a:solidFill>
              </a:rPr>
              <a:t> Minutes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0487" y="1584045"/>
            <a:ext cx="6314960" cy="745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300" dirty="0" smtClean="0">
                <a:solidFill>
                  <a:srgbClr val="C00000"/>
                </a:solidFill>
              </a:rPr>
              <a:t>You should be working SILENTLY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0487" y="909392"/>
            <a:ext cx="5671016" cy="7457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300" dirty="0" smtClean="0">
                <a:solidFill>
                  <a:srgbClr val="C00000"/>
                </a:solidFill>
              </a:rPr>
              <a:t>Stay in your own seat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4487" y="2599766"/>
            <a:ext cx="966565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/>
              <a:t>How much water does </a:t>
            </a:r>
            <a:r>
              <a:rPr lang="en-US" sz="3200" dirty="0" smtClean="0"/>
              <a:t>Beatriz </a:t>
            </a:r>
            <a:r>
              <a:rPr lang="en-US" sz="3200" dirty="0"/>
              <a:t>need to </a:t>
            </a:r>
            <a:r>
              <a:rPr lang="en-US" sz="3200" u="sng" dirty="0"/>
              <a:t>add</a:t>
            </a:r>
            <a:r>
              <a:rPr lang="en-US" sz="3200" dirty="0"/>
              <a:t> in order to dilute </a:t>
            </a:r>
            <a:r>
              <a:rPr lang="en-US" sz="3200" dirty="0" smtClean="0"/>
              <a:t>0.750 </a:t>
            </a:r>
            <a:r>
              <a:rPr lang="en-US" sz="3200" dirty="0"/>
              <a:t>L of </a:t>
            </a:r>
            <a:r>
              <a:rPr lang="en-US" sz="3200" dirty="0" smtClean="0"/>
              <a:t>3.9 </a:t>
            </a:r>
            <a:r>
              <a:rPr lang="en-US" sz="3200" dirty="0"/>
              <a:t>M </a:t>
            </a:r>
            <a:r>
              <a:rPr lang="en-US" sz="3200" dirty="0" err="1" smtClean="0"/>
              <a:t>NaCl</a:t>
            </a:r>
            <a:r>
              <a:rPr lang="en-US" sz="3200" dirty="0" smtClean="0"/>
              <a:t> </a:t>
            </a:r>
            <a:r>
              <a:rPr lang="en-US" sz="3200" dirty="0"/>
              <a:t>solution to a concentration of </a:t>
            </a:r>
            <a:r>
              <a:rPr lang="en-US" sz="3200" dirty="0" smtClean="0"/>
              <a:t>0.65 </a:t>
            </a:r>
            <a:r>
              <a:rPr lang="en-US" sz="3200" dirty="0"/>
              <a:t>M?</a:t>
            </a:r>
          </a:p>
          <a:p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018111" y="323428"/>
            <a:ext cx="3557789" cy="15077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002060"/>
                </a:solidFill>
              </a:rPr>
              <a:t>Write the Learning Target</a:t>
            </a:r>
          </a:p>
        </p:txBody>
      </p:sp>
      <p:sp>
        <p:nvSpPr>
          <p:cNvPr id="649" name="SMARTInkShape-763"/>
          <p:cNvSpPr/>
          <p:nvPr/>
        </p:nvSpPr>
        <p:spPr>
          <a:xfrm>
            <a:off x="3119438" y="7858125"/>
            <a:ext cx="11907" cy="1"/>
          </a:xfrm>
          <a:custGeom>
            <a:avLst/>
            <a:gdLst/>
            <a:ahLst/>
            <a:cxnLst/>
            <a:rect l="0" t="0" r="0" b="0"/>
            <a:pathLst>
              <a:path w="11907" h="1">
                <a:moveTo>
                  <a:pt x="0" y="0"/>
                </a:moveTo>
                <a:lnTo>
                  <a:pt x="11906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4" name="SMARTInkShape-Group534"/>
          <p:cNvGrpSpPr/>
          <p:nvPr/>
        </p:nvGrpSpPr>
        <p:grpSpPr>
          <a:xfrm>
            <a:off x="9406751" y="6519086"/>
            <a:ext cx="582594" cy="362728"/>
            <a:chOff x="9406751" y="6519086"/>
            <a:chExt cx="582594" cy="362728"/>
          </a:xfrm>
        </p:grpSpPr>
        <p:sp>
          <p:nvSpPr>
            <p:cNvPr id="650" name="SMARTInkShape-764"/>
            <p:cNvSpPr/>
            <p:nvPr/>
          </p:nvSpPr>
          <p:spPr>
            <a:xfrm>
              <a:off x="9952093" y="6881794"/>
              <a:ext cx="37252" cy="20"/>
            </a:xfrm>
            <a:custGeom>
              <a:avLst/>
              <a:gdLst/>
              <a:ahLst/>
              <a:cxnLst/>
              <a:rect l="0" t="0" r="0" b="0"/>
              <a:pathLst>
                <a:path w="37252" h="20">
                  <a:moveTo>
                    <a:pt x="0" y="0"/>
                  </a:moveTo>
                  <a:lnTo>
                    <a:pt x="37251" y="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SMARTInkShape-765"/>
            <p:cNvSpPr/>
            <p:nvPr/>
          </p:nvSpPr>
          <p:spPr>
            <a:xfrm>
              <a:off x="9406751" y="6535542"/>
              <a:ext cx="11901" cy="13917"/>
            </a:xfrm>
            <a:custGeom>
              <a:avLst/>
              <a:gdLst/>
              <a:ahLst/>
              <a:cxnLst/>
              <a:rect l="0" t="0" r="0" b="0"/>
              <a:pathLst>
                <a:path w="11901" h="13917">
                  <a:moveTo>
                    <a:pt x="0" y="13916"/>
                  </a:moveTo>
                  <a:lnTo>
                    <a:pt x="8444" y="3732"/>
                  </a:lnTo>
                  <a:lnTo>
                    <a:pt x="119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SMARTInkShape-766"/>
            <p:cNvSpPr/>
            <p:nvPr/>
          </p:nvSpPr>
          <p:spPr>
            <a:xfrm>
              <a:off x="9632294" y="6667500"/>
              <a:ext cx="184840" cy="116630"/>
            </a:xfrm>
            <a:custGeom>
              <a:avLst/>
              <a:gdLst/>
              <a:ahLst/>
              <a:cxnLst/>
              <a:rect l="0" t="0" r="0" b="0"/>
              <a:pathLst>
                <a:path w="184840" h="116630">
                  <a:moveTo>
                    <a:pt x="0" y="0"/>
                  </a:moveTo>
                  <a:lnTo>
                    <a:pt x="986" y="0"/>
                  </a:lnTo>
                  <a:lnTo>
                    <a:pt x="16236" y="1323"/>
                  </a:lnTo>
                  <a:lnTo>
                    <a:pt x="71329" y="14698"/>
                  </a:lnTo>
                  <a:lnTo>
                    <a:pt x="95120" y="21113"/>
                  </a:lnTo>
                  <a:lnTo>
                    <a:pt x="118927" y="26540"/>
                  </a:lnTo>
                  <a:lnTo>
                    <a:pt x="139210" y="36526"/>
                  </a:lnTo>
                  <a:lnTo>
                    <a:pt x="149107" y="42693"/>
                  </a:lnTo>
                  <a:lnTo>
                    <a:pt x="162116" y="47486"/>
                  </a:lnTo>
                  <a:lnTo>
                    <a:pt x="170312" y="53296"/>
                  </a:lnTo>
                  <a:lnTo>
                    <a:pt x="174836" y="63816"/>
                  </a:lnTo>
                  <a:lnTo>
                    <a:pt x="176044" y="70325"/>
                  </a:lnTo>
                  <a:lnTo>
                    <a:pt x="178170" y="74664"/>
                  </a:lnTo>
                  <a:lnTo>
                    <a:pt x="180912" y="77558"/>
                  </a:lnTo>
                  <a:lnTo>
                    <a:pt x="184062" y="79487"/>
                  </a:lnTo>
                  <a:lnTo>
                    <a:pt x="184839" y="82095"/>
                  </a:lnTo>
                  <a:lnTo>
                    <a:pt x="184035" y="85157"/>
                  </a:lnTo>
                  <a:lnTo>
                    <a:pt x="180935" y="92087"/>
                  </a:lnTo>
                  <a:lnTo>
                    <a:pt x="177868" y="103426"/>
                  </a:lnTo>
                  <a:lnTo>
                    <a:pt x="172463" y="111232"/>
                  </a:lnTo>
                  <a:lnTo>
                    <a:pt x="165650" y="115582"/>
                  </a:lnTo>
                  <a:lnTo>
                    <a:pt x="163258" y="11662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SMARTInkShape-767"/>
            <p:cNvSpPr/>
            <p:nvPr/>
          </p:nvSpPr>
          <p:spPr>
            <a:xfrm>
              <a:off x="9452178" y="6519086"/>
              <a:ext cx="12560" cy="37713"/>
            </a:xfrm>
            <a:custGeom>
              <a:avLst/>
              <a:gdLst/>
              <a:ahLst/>
              <a:cxnLst/>
              <a:rect l="0" t="0" r="0" b="0"/>
              <a:pathLst>
                <a:path w="12560" h="37713">
                  <a:moveTo>
                    <a:pt x="12559" y="0"/>
                  </a:moveTo>
                  <a:lnTo>
                    <a:pt x="0" y="377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5" name="SMARTInkShape-768"/>
          <p:cNvSpPr/>
          <p:nvPr/>
        </p:nvSpPr>
        <p:spPr>
          <a:xfrm>
            <a:off x="6957637" y="6919654"/>
            <a:ext cx="19427" cy="105035"/>
          </a:xfrm>
          <a:custGeom>
            <a:avLst/>
            <a:gdLst/>
            <a:ahLst/>
            <a:cxnLst/>
            <a:rect l="0" t="0" r="0" b="0"/>
            <a:pathLst>
              <a:path w="19427" h="105035">
                <a:moveTo>
                  <a:pt x="0" y="0"/>
                </a:moveTo>
                <a:lnTo>
                  <a:pt x="2555" y="9456"/>
                </a:lnTo>
                <a:lnTo>
                  <a:pt x="6866" y="62951"/>
                </a:lnTo>
                <a:lnTo>
                  <a:pt x="19426" y="10503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05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10" y="154285"/>
            <a:ext cx="8596668" cy="13208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Warm Up: </a:t>
            </a:r>
            <a:r>
              <a:rPr lang="en-US" dirty="0">
                <a:solidFill>
                  <a:srgbClr val="002060"/>
                </a:solidFill>
              </a:rPr>
              <a:t>4</a:t>
            </a:r>
            <a:r>
              <a:rPr lang="en-US" dirty="0" smtClean="0">
                <a:solidFill>
                  <a:srgbClr val="002060"/>
                </a:solidFill>
              </a:rPr>
              <a:t> Minutes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0487" y="1584045"/>
            <a:ext cx="6314960" cy="745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300" dirty="0" smtClean="0">
                <a:solidFill>
                  <a:srgbClr val="C00000"/>
                </a:solidFill>
              </a:rPr>
              <a:t>You should be working SILENTLY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0487" y="909392"/>
            <a:ext cx="5671016" cy="7457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300" dirty="0" smtClean="0">
                <a:solidFill>
                  <a:srgbClr val="C00000"/>
                </a:solidFill>
              </a:rPr>
              <a:t>Stay in your own seat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4487" y="2459652"/>
            <a:ext cx="79713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How many moles of </a:t>
            </a:r>
            <a:r>
              <a:rPr lang="en-US" sz="3600" dirty="0" err="1"/>
              <a:t>HCl</a:t>
            </a:r>
            <a:r>
              <a:rPr lang="en-US" sz="3600" dirty="0"/>
              <a:t> are in 4.5L of 1.36M </a:t>
            </a:r>
            <a:r>
              <a:rPr lang="en-US" sz="3600" dirty="0" err="1"/>
              <a:t>HCl</a:t>
            </a:r>
            <a:r>
              <a:rPr lang="en-US" sz="3600" dirty="0"/>
              <a:t>?</a:t>
            </a:r>
          </a:p>
          <a:p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018111" y="323428"/>
            <a:ext cx="3557789" cy="15077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002060"/>
                </a:solidFill>
              </a:rPr>
              <a:t>Write the Learning Target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9111806" y="2329829"/>
                <a:ext cx="2923312" cy="100698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400" b="1" i="1" dirty="0" smtClean="0">
                    <a:solidFill>
                      <a:srgbClr val="002060"/>
                    </a:solidFill>
                  </a:rPr>
                  <a:t>Hint: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440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4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den>
                    </m:f>
                  </m:oMath>
                </a14:m>
                <a:endParaRPr lang="en-US" sz="4400" b="1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1806" y="2329829"/>
                <a:ext cx="2923312" cy="1006986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817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Agenda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>
          <a:xfrm>
            <a:off x="577403" y="1103291"/>
            <a:ext cx="8229600" cy="4937125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en-US" dirty="0" smtClean="0"/>
          </a:p>
          <a:p>
            <a:r>
              <a:rPr lang="en-US" sz="2800" dirty="0" smtClean="0"/>
              <a:t>Warm Up </a:t>
            </a:r>
            <a:r>
              <a:rPr lang="en-US" sz="2800" dirty="0" smtClean="0">
                <a:solidFill>
                  <a:srgbClr val="FF0000"/>
                </a:solidFill>
              </a:rPr>
              <a:t>[7 </a:t>
            </a:r>
            <a:r>
              <a:rPr lang="en-US" sz="2800" dirty="0">
                <a:solidFill>
                  <a:srgbClr val="FF0000"/>
                </a:solidFill>
              </a:rPr>
              <a:t>minutes]</a:t>
            </a:r>
          </a:p>
          <a:p>
            <a:r>
              <a:rPr lang="en-US" sz="2800" dirty="0" smtClean="0"/>
              <a:t>Types of Solutions Video </a:t>
            </a:r>
            <a:r>
              <a:rPr lang="en-US" sz="2800" dirty="0" smtClean="0">
                <a:solidFill>
                  <a:srgbClr val="FF0000"/>
                </a:solidFill>
              </a:rPr>
              <a:t>[15 </a:t>
            </a:r>
            <a:r>
              <a:rPr lang="en-US" sz="2800" dirty="0">
                <a:solidFill>
                  <a:srgbClr val="FF0000"/>
                </a:solidFill>
              </a:rPr>
              <a:t>minutes]</a:t>
            </a:r>
          </a:p>
          <a:p>
            <a:r>
              <a:rPr lang="en-US" sz="2800" dirty="0" smtClean="0"/>
              <a:t>Guided Practice </a:t>
            </a:r>
            <a:r>
              <a:rPr lang="en-US" sz="2800" dirty="0">
                <a:solidFill>
                  <a:srgbClr val="FF0000"/>
                </a:solidFill>
              </a:rPr>
              <a:t>[12 minutes]</a:t>
            </a:r>
          </a:p>
          <a:p>
            <a:r>
              <a:rPr lang="en-US" sz="2800" dirty="0" smtClean="0"/>
              <a:t>Independent Practice </a:t>
            </a:r>
            <a:r>
              <a:rPr lang="en-US" sz="2800" dirty="0">
                <a:solidFill>
                  <a:srgbClr val="FF0000"/>
                </a:solidFill>
              </a:rPr>
              <a:t>[</a:t>
            </a:r>
            <a:r>
              <a:rPr lang="en-US" sz="2800" dirty="0" smtClean="0">
                <a:solidFill>
                  <a:srgbClr val="FF0000"/>
                </a:solidFill>
              </a:rPr>
              <a:t>15 </a:t>
            </a:r>
            <a:r>
              <a:rPr lang="en-US" sz="2800" dirty="0">
                <a:solidFill>
                  <a:srgbClr val="FF0000"/>
                </a:solidFill>
              </a:rPr>
              <a:t>minutes]</a:t>
            </a:r>
          </a:p>
          <a:p>
            <a:r>
              <a:rPr lang="en-US" sz="2800" dirty="0" smtClean="0"/>
              <a:t>Closing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[4 </a:t>
            </a:r>
            <a:r>
              <a:rPr lang="en-US" sz="2800" dirty="0">
                <a:solidFill>
                  <a:srgbClr val="FF0000"/>
                </a:solidFill>
              </a:rPr>
              <a:t>Minutes]</a:t>
            </a:r>
          </a:p>
        </p:txBody>
      </p:sp>
    </p:spTree>
    <p:extLst>
      <p:ext uri="{BB962C8B-B14F-4D97-AF65-F5344CB8AC3E}">
        <p14:creationId xmlns:p14="http://schemas.microsoft.com/office/powerpoint/2010/main" val="177792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49"/>
    </mc:Choice>
    <mc:Fallback xmlns="">
      <p:transition spd="slow" advTm="11149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Types of Solutions Video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207122" y="1687232"/>
            <a:ext cx="11276666" cy="4937125"/>
          </a:xfrm>
        </p:spPr>
        <p:txBody>
          <a:bodyPr>
            <a:normAutofit/>
          </a:bodyPr>
          <a:lstStyle/>
          <a:p>
            <a:pPr marL="514350" indent="-514350" eaLnBrk="1" hangingPunct="1">
              <a:buClr>
                <a:srgbClr val="002060"/>
              </a:buClr>
              <a:buFont typeface="+mj-lt"/>
              <a:buAutoNum type="arabicPeriod"/>
            </a:pPr>
            <a:r>
              <a:rPr lang="en-US" sz="3200" dirty="0" smtClean="0"/>
              <a:t>Go to </a:t>
            </a:r>
            <a:r>
              <a:rPr lang="en-US" sz="3200" dirty="0" smtClean="0">
                <a:solidFill>
                  <a:srgbClr val="0070C0"/>
                </a:solidFill>
              </a:rPr>
              <a:t>shschem.weebly.com  </a:t>
            </a:r>
            <a:r>
              <a:rPr lang="en-US" sz="3200" dirty="0" smtClean="0">
                <a:solidFill>
                  <a:srgbClr val="FF0000"/>
                </a:solidFill>
              </a:rPr>
              <a:t>(our class website)</a:t>
            </a:r>
          </a:p>
          <a:p>
            <a:pPr marL="400050" lvl="1" indent="0">
              <a:buClr>
                <a:srgbClr val="002060"/>
              </a:buClr>
              <a:buNone/>
            </a:pPr>
            <a:r>
              <a:rPr lang="en-US" sz="3000" i="1" dirty="0" smtClean="0">
                <a:solidFill>
                  <a:srgbClr val="FF0000"/>
                </a:solidFill>
              </a:rPr>
              <a:t>Bookmark this if you haven’t done so already!!!</a:t>
            </a:r>
          </a:p>
          <a:p>
            <a:pPr marL="514350" indent="-514350" eaLnBrk="1" hangingPunct="1">
              <a:buClr>
                <a:srgbClr val="002060"/>
              </a:buClr>
              <a:buFont typeface="+mj-lt"/>
              <a:buAutoNum type="arabicPeriod"/>
            </a:pPr>
            <a:r>
              <a:rPr lang="en-US" sz="3200" dirty="0" smtClean="0"/>
              <a:t>Hover over my page:</a:t>
            </a:r>
          </a:p>
          <a:p>
            <a:pPr marL="400050" lvl="1" indent="0">
              <a:buClr>
                <a:srgbClr val="002060"/>
              </a:buClr>
              <a:buNone/>
            </a:pPr>
            <a:r>
              <a:rPr lang="en-US" sz="2800" dirty="0" smtClean="0"/>
              <a:t>	Mr. Ghosh </a:t>
            </a:r>
            <a:r>
              <a:rPr lang="en-US" sz="2800" dirty="0" smtClean="0">
                <a:sym typeface="Wingdings" panose="05000000000000000000" pitchFamily="2" charset="2"/>
              </a:rPr>
              <a:t> Video Lessons</a:t>
            </a:r>
            <a:endParaRPr lang="en-US" sz="2800" dirty="0" smtClean="0"/>
          </a:p>
          <a:p>
            <a:pPr marL="514350" indent="-514350" eaLnBrk="1" hangingPunct="1">
              <a:buClr>
                <a:srgbClr val="002060"/>
              </a:buClr>
              <a:buFont typeface="+mj-lt"/>
              <a:buAutoNum type="arabicPeriod"/>
            </a:pPr>
            <a:r>
              <a:rPr lang="en-US" sz="3200" dirty="0" smtClean="0"/>
              <a:t>Watch video for March 25</a:t>
            </a:r>
          </a:p>
          <a:p>
            <a:pPr marL="514350" indent="-514350" eaLnBrk="1" hangingPunct="1">
              <a:buClr>
                <a:srgbClr val="002060"/>
              </a:buClr>
              <a:buFont typeface="+mj-lt"/>
              <a:buAutoNum type="arabicPeriod"/>
            </a:pPr>
            <a:r>
              <a:rPr lang="en-US" sz="3200" dirty="0" smtClean="0"/>
              <a:t>Take notes on your handout</a:t>
            </a:r>
          </a:p>
        </p:txBody>
      </p:sp>
    </p:spTree>
    <p:extLst>
      <p:ext uri="{BB962C8B-B14F-4D97-AF65-F5344CB8AC3E}">
        <p14:creationId xmlns:p14="http://schemas.microsoft.com/office/powerpoint/2010/main" val="324361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Let’s think about iced tea…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4" t="13604" r="28671" b="11502"/>
          <a:stretch/>
        </p:blipFill>
        <p:spPr>
          <a:xfrm>
            <a:off x="3890670" y="1513272"/>
            <a:ext cx="2169995" cy="5024006"/>
          </a:xfrm>
        </p:spPr>
      </p:pic>
    </p:spTree>
    <p:extLst>
      <p:ext uri="{BB962C8B-B14F-4D97-AF65-F5344CB8AC3E}">
        <p14:creationId xmlns:p14="http://schemas.microsoft.com/office/powerpoint/2010/main" val="420236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141" y="391236"/>
            <a:ext cx="8596668" cy="13208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How do we make iced tea?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4" t="13604" r="28671" b="11502"/>
          <a:stretch/>
        </p:blipFill>
        <p:spPr>
          <a:xfrm>
            <a:off x="8913045" y="926418"/>
            <a:ext cx="2169995" cy="50240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141" y="1297216"/>
            <a:ext cx="6993055" cy="520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7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Hmm…Vocabulary?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51129"/>
            <a:ext cx="8596668" cy="52816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We start by adding sugar, a little at a time:</a:t>
            </a:r>
          </a:p>
          <a:p>
            <a:pPr marL="0" indent="0">
              <a:buNone/>
            </a:pPr>
            <a:endParaRPr lang="en-US" sz="1000" dirty="0" smtClean="0"/>
          </a:p>
          <a:p>
            <a:pPr marL="400050" lvl="1" indent="0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Unsaturated: </a:t>
            </a:r>
          </a:p>
          <a:p>
            <a:pPr marL="0" indent="0">
              <a:buNone/>
            </a:pPr>
            <a:endParaRPr lang="en-US" sz="105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400" dirty="0"/>
              <a:t>Once no more sugar can be dissolved:</a:t>
            </a:r>
          </a:p>
          <a:p>
            <a:pPr marL="0" indent="0">
              <a:buNone/>
            </a:pPr>
            <a:endParaRPr lang="en-US" sz="1050" dirty="0" smtClean="0">
              <a:solidFill>
                <a:srgbClr val="0070C0"/>
              </a:solidFill>
            </a:endParaRPr>
          </a:p>
          <a:p>
            <a:pPr marL="400050" lvl="1" indent="0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Saturated:</a:t>
            </a:r>
          </a:p>
          <a:p>
            <a:pPr marL="0" indent="0">
              <a:buNone/>
            </a:pPr>
            <a:endParaRPr lang="en-US" sz="16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>We </a:t>
            </a:r>
            <a:r>
              <a:rPr lang="en-US" sz="2400" dirty="0"/>
              <a:t>heat the tea up to finish dissolving the sugar.  Once it </a:t>
            </a:r>
            <a:r>
              <a:rPr lang="en-US" sz="2400" dirty="0" smtClean="0"/>
              <a:t>cools back down:</a:t>
            </a:r>
            <a:endParaRPr lang="en-US" sz="2400" dirty="0"/>
          </a:p>
          <a:p>
            <a:pPr marL="400050" lvl="1" indent="0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Supersaturated:</a:t>
            </a:r>
            <a:r>
              <a:rPr lang="en-US" sz="2200" dirty="0" smtClean="0">
                <a:solidFill>
                  <a:srgbClr val="0070C0"/>
                </a:solidFill>
              </a:rPr>
              <a:t>  </a:t>
            </a:r>
            <a:endParaRPr lang="en-US" sz="22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4" t="13604" r="28671" b="11502"/>
          <a:stretch/>
        </p:blipFill>
        <p:spPr>
          <a:xfrm>
            <a:off x="9704615" y="339564"/>
            <a:ext cx="2169995" cy="50240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10274" y="2020570"/>
            <a:ext cx="45553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More solute can be dissolved at the given temperature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04336" y="3613568"/>
            <a:ext cx="51671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No more solute can be dissolved at the given temperature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69664" y="5363570"/>
            <a:ext cx="51671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More solute is dissolved than usually possible at the given temperature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59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7334" y="1587383"/>
            <a:ext cx="8960936" cy="5140963"/>
          </a:xfrm>
        </p:spPr>
        <p:txBody>
          <a:bodyPr>
            <a:normAutofit fontScale="70000" lnSpcReduction="20000"/>
          </a:bodyPr>
          <a:lstStyle/>
          <a:p>
            <a:pPr marL="0" indent="0" eaLnBrk="1" hangingPunct="1">
              <a:buNone/>
            </a:pPr>
            <a:r>
              <a:rPr lang="en-US" sz="4300" dirty="0" smtClean="0"/>
              <a:t>Roberto is making 100mL iced tea.  If the solubility of sugar is 30g/100mL at 25ºC:</a:t>
            </a:r>
          </a:p>
          <a:p>
            <a:pPr marL="0" indent="0" eaLnBrk="1" hangingPunct="1">
              <a:buNone/>
            </a:pPr>
            <a:endParaRPr lang="en-US" sz="4300" dirty="0"/>
          </a:p>
          <a:p>
            <a:pPr marL="400050" lvl="1" indent="0">
              <a:buNone/>
            </a:pPr>
            <a:r>
              <a:rPr lang="en-US" sz="4100" dirty="0" smtClean="0"/>
              <a:t>What type of solution is made when 10g of sugar are dissolved?</a:t>
            </a:r>
          </a:p>
          <a:p>
            <a:pPr marL="400050" lvl="1" indent="0">
              <a:buNone/>
            </a:pPr>
            <a:endParaRPr lang="en-US" sz="4100" dirty="0"/>
          </a:p>
          <a:p>
            <a:pPr marL="400050" lvl="1" indent="0">
              <a:buNone/>
            </a:pPr>
            <a:r>
              <a:rPr lang="en-US" sz="4100" dirty="0" smtClean="0"/>
              <a:t>What type of solution is made when 30g of sugar are dissolved?</a:t>
            </a:r>
          </a:p>
          <a:p>
            <a:pPr marL="400050" lvl="1" indent="0">
              <a:buNone/>
            </a:pPr>
            <a:endParaRPr lang="en-US" sz="4100" dirty="0"/>
          </a:p>
          <a:p>
            <a:pPr marL="400050" lvl="1" indent="0">
              <a:buNone/>
            </a:pPr>
            <a:r>
              <a:rPr lang="en-US" sz="4100" dirty="0" smtClean="0"/>
              <a:t>What type of solution is made when 50g of sugar are dissolved?</a:t>
            </a:r>
            <a:endParaRPr lang="en-US" sz="3400" dirty="0"/>
          </a:p>
          <a:p>
            <a:pPr marL="0" indent="0" eaLnBrk="1" hangingPunct="1">
              <a:buNone/>
            </a:pPr>
            <a:endParaRPr lang="en-US" sz="3600" dirty="0" smtClean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400" dirty="0" smtClean="0">
                <a:solidFill>
                  <a:srgbClr val="002060"/>
                </a:solidFill>
              </a:rPr>
              <a:t>Check Point</a:t>
            </a:r>
            <a:endParaRPr lang="en-US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28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Let’s look at Iced Tea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67305"/>
            <a:ext cx="8596668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10g: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30g: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50g:</a:t>
            </a:r>
          </a:p>
          <a:p>
            <a:pPr marL="0" indent="0">
              <a:buNone/>
            </a:pPr>
            <a:endParaRPr lang="en-US" sz="32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2723149" y="1767305"/>
            <a:ext cx="21531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Unsaturated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69405" y="4310419"/>
            <a:ext cx="26292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Supersaturated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23149" y="3038862"/>
            <a:ext cx="1752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Saturated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4" t="13604" r="28671" b="11502"/>
          <a:stretch/>
        </p:blipFill>
        <p:spPr>
          <a:xfrm>
            <a:off x="9704615" y="339564"/>
            <a:ext cx="2169995" cy="50240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53332" y="1244085"/>
            <a:ext cx="4020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Solubility = 30g/100mL</a:t>
            </a:r>
            <a:endParaRPr lang="en-US" sz="2800" i="1" dirty="0"/>
          </a:p>
        </p:txBody>
      </p:sp>
      <p:sp>
        <p:nvSpPr>
          <p:cNvPr id="81" name="SMARTInkShape-748"/>
          <p:cNvSpPr/>
          <p:nvPr/>
        </p:nvSpPr>
        <p:spPr>
          <a:xfrm>
            <a:off x="12049125" y="2119313"/>
            <a:ext cx="1" cy="11907"/>
          </a:xfrm>
          <a:custGeom>
            <a:avLst/>
            <a:gdLst/>
            <a:ahLst/>
            <a:cxnLst/>
            <a:rect l="0" t="0" r="0" b="0"/>
            <a:pathLst>
              <a:path w="1" h="11907">
                <a:moveTo>
                  <a:pt x="0" y="0"/>
                </a:moveTo>
                <a:lnTo>
                  <a:pt x="0" y="1190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2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Switching gears to…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135" y="2046748"/>
            <a:ext cx="2789066" cy="2882601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23863" y="55372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>
                <a:solidFill>
                  <a:srgbClr val="002060"/>
                </a:solidFill>
              </a:rPr>
              <a:t>Electrolytes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38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Electrolytes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89942"/>
            <a:ext cx="8596668" cy="388077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Aqueous Solutions of Ionic Compounds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These conduct electricity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Examples: </a:t>
            </a:r>
            <a:r>
              <a:rPr lang="en-US" sz="2800" dirty="0" err="1" smtClean="0">
                <a:solidFill>
                  <a:srgbClr val="FF0000"/>
                </a:solidFill>
              </a:rPr>
              <a:t>NaCl</a:t>
            </a:r>
            <a:r>
              <a:rPr lang="en-US" sz="2800" dirty="0" smtClean="0">
                <a:solidFill>
                  <a:srgbClr val="FF0000"/>
                </a:solidFill>
              </a:rPr>
              <a:t>, BaSO</a:t>
            </a:r>
            <a:r>
              <a:rPr lang="en-US" sz="2800" baseline="-25000" dirty="0" smtClean="0">
                <a:solidFill>
                  <a:srgbClr val="FF0000"/>
                </a:solidFill>
              </a:rPr>
              <a:t>4</a:t>
            </a:r>
            <a:r>
              <a:rPr lang="en-US" sz="2800" dirty="0" smtClean="0">
                <a:solidFill>
                  <a:srgbClr val="FF0000"/>
                </a:solidFill>
              </a:rPr>
              <a:t>, CuBr</a:t>
            </a:r>
            <a:r>
              <a:rPr lang="en-US" sz="2800" baseline="-25000" dirty="0" smtClean="0">
                <a:solidFill>
                  <a:srgbClr val="FF0000"/>
                </a:solidFill>
              </a:rPr>
              <a:t>3</a:t>
            </a:r>
            <a:r>
              <a:rPr lang="en-US" sz="2800" dirty="0" smtClean="0">
                <a:solidFill>
                  <a:srgbClr val="FF0000"/>
                </a:solidFill>
              </a:rPr>
              <a:t> Zn</a:t>
            </a:r>
            <a:r>
              <a:rPr lang="en-US" sz="2800" baseline="-25000" dirty="0" smtClean="0">
                <a:solidFill>
                  <a:srgbClr val="FF0000"/>
                </a:solidFill>
              </a:rPr>
              <a:t>3</a:t>
            </a:r>
            <a:r>
              <a:rPr lang="en-US" sz="2800" dirty="0" smtClean="0">
                <a:solidFill>
                  <a:srgbClr val="FF0000"/>
                </a:solidFill>
              </a:rPr>
              <a:t>(PO</a:t>
            </a:r>
            <a:r>
              <a:rPr lang="en-US" sz="2800" baseline="-25000" dirty="0" smtClean="0">
                <a:solidFill>
                  <a:srgbClr val="FF0000"/>
                </a:solidFill>
              </a:rPr>
              <a:t>4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  <a:r>
              <a:rPr lang="en-US" sz="2800" baseline="-25000" dirty="0" smtClean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53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What’s another example?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28" name="Picture 4" descr="http://www.duetsblog.com/uploads/file/CloseUpGatoradeLab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645" y="1270000"/>
            <a:ext cx="3581400" cy="528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118" y="1485962"/>
            <a:ext cx="5471833" cy="412211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8780929" y="5150224"/>
            <a:ext cx="1385047" cy="37717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Agenda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>
          <a:xfrm>
            <a:off x="577403" y="1103291"/>
            <a:ext cx="8229600" cy="4937125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en-US" dirty="0" smtClean="0"/>
          </a:p>
          <a:p>
            <a:r>
              <a:rPr lang="en-US" sz="2800" dirty="0" smtClean="0"/>
              <a:t>Warm Up </a:t>
            </a:r>
            <a:r>
              <a:rPr lang="en-US" sz="2800" dirty="0" smtClean="0">
                <a:solidFill>
                  <a:srgbClr val="FF0000"/>
                </a:solidFill>
              </a:rPr>
              <a:t>[7 </a:t>
            </a:r>
            <a:r>
              <a:rPr lang="en-US" sz="2800" dirty="0">
                <a:solidFill>
                  <a:srgbClr val="FF0000"/>
                </a:solidFill>
              </a:rPr>
              <a:t>minutes]</a:t>
            </a:r>
          </a:p>
          <a:p>
            <a:r>
              <a:rPr lang="en-US" sz="2800" dirty="0" smtClean="0"/>
              <a:t>Dilutions Video </a:t>
            </a:r>
            <a:r>
              <a:rPr lang="en-US" sz="2800" dirty="0" smtClean="0">
                <a:solidFill>
                  <a:srgbClr val="FF0000"/>
                </a:solidFill>
              </a:rPr>
              <a:t>[18 </a:t>
            </a:r>
            <a:r>
              <a:rPr lang="en-US" sz="2800" dirty="0">
                <a:solidFill>
                  <a:srgbClr val="FF0000"/>
                </a:solidFill>
              </a:rPr>
              <a:t>minutes]</a:t>
            </a:r>
          </a:p>
          <a:p>
            <a:r>
              <a:rPr lang="en-US" sz="2800" dirty="0" smtClean="0"/>
              <a:t>Guided Practice </a:t>
            </a:r>
            <a:r>
              <a:rPr lang="en-US" sz="2800" dirty="0">
                <a:solidFill>
                  <a:srgbClr val="FF0000"/>
                </a:solidFill>
              </a:rPr>
              <a:t>[12 minutes]</a:t>
            </a:r>
          </a:p>
          <a:p>
            <a:r>
              <a:rPr lang="en-US" sz="2800" dirty="0" smtClean="0"/>
              <a:t>Independent Practice </a:t>
            </a:r>
            <a:r>
              <a:rPr lang="en-US" sz="2800" dirty="0">
                <a:solidFill>
                  <a:srgbClr val="FF0000"/>
                </a:solidFill>
              </a:rPr>
              <a:t>[</a:t>
            </a:r>
            <a:r>
              <a:rPr lang="en-US" sz="2800" dirty="0" smtClean="0">
                <a:solidFill>
                  <a:srgbClr val="FF0000"/>
                </a:solidFill>
              </a:rPr>
              <a:t>13 </a:t>
            </a:r>
            <a:r>
              <a:rPr lang="en-US" sz="2800" dirty="0">
                <a:solidFill>
                  <a:srgbClr val="FF0000"/>
                </a:solidFill>
              </a:rPr>
              <a:t>minutes]</a:t>
            </a:r>
          </a:p>
          <a:p>
            <a:r>
              <a:rPr lang="en-US" sz="2800" dirty="0" smtClean="0"/>
              <a:t>Closing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[3 </a:t>
            </a:r>
            <a:r>
              <a:rPr lang="en-US" sz="2800" dirty="0">
                <a:solidFill>
                  <a:srgbClr val="FF0000"/>
                </a:solidFill>
              </a:rPr>
              <a:t>Minutes]</a:t>
            </a:r>
          </a:p>
        </p:txBody>
      </p:sp>
    </p:spTree>
    <p:extLst>
      <p:ext uri="{BB962C8B-B14F-4D97-AF65-F5344CB8AC3E}">
        <p14:creationId xmlns:p14="http://schemas.microsoft.com/office/powerpoint/2010/main" val="254299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49"/>
    </mc:Choice>
    <mc:Fallback xmlns="">
      <p:transition spd="slow" advTm="11149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Nonelectrolytes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89942"/>
            <a:ext cx="8596668" cy="388077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Aqueous Solutions of Covalent Compounds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These do </a:t>
            </a:r>
            <a:r>
              <a:rPr lang="en-US" sz="2800" b="1" u="sng" dirty="0" smtClean="0">
                <a:solidFill>
                  <a:srgbClr val="FF0000"/>
                </a:solidFill>
              </a:rPr>
              <a:t>NOT</a:t>
            </a:r>
            <a:r>
              <a:rPr lang="en-US" sz="2800" dirty="0" smtClean="0">
                <a:solidFill>
                  <a:srgbClr val="FF0000"/>
                </a:solidFill>
              </a:rPr>
              <a:t> conduct electricity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Examples: C</a:t>
            </a:r>
            <a:r>
              <a:rPr lang="en-US" sz="2800" baseline="-25000" dirty="0" smtClean="0">
                <a:solidFill>
                  <a:srgbClr val="FF0000"/>
                </a:solidFill>
              </a:rPr>
              <a:t>6</a:t>
            </a:r>
            <a:r>
              <a:rPr lang="en-US" sz="2800" dirty="0" smtClean="0">
                <a:solidFill>
                  <a:srgbClr val="FF0000"/>
                </a:solidFill>
              </a:rPr>
              <a:t>H</a:t>
            </a:r>
            <a:r>
              <a:rPr lang="en-US" sz="2800" baseline="-25000" dirty="0" smtClean="0">
                <a:solidFill>
                  <a:srgbClr val="FF0000"/>
                </a:solidFill>
              </a:rPr>
              <a:t>12</a:t>
            </a:r>
            <a:r>
              <a:rPr lang="en-US" sz="2800" dirty="0" smtClean="0">
                <a:solidFill>
                  <a:srgbClr val="FF0000"/>
                </a:solidFill>
              </a:rPr>
              <a:t>O</a:t>
            </a:r>
            <a:r>
              <a:rPr lang="en-US" sz="2800" baseline="-25000" dirty="0" smtClean="0">
                <a:solidFill>
                  <a:srgbClr val="FF0000"/>
                </a:solidFill>
              </a:rPr>
              <a:t>11</a:t>
            </a:r>
            <a:r>
              <a:rPr lang="en-US" sz="2800" dirty="0" smtClean="0">
                <a:solidFill>
                  <a:srgbClr val="FF0000"/>
                </a:solidFill>
              </a:rPr>
              <a:t>, OCl</a:t>
            </a:r>
            <a:r>
              <a:rPr lang="en-US" sz="2800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dirty="0" smtClean="0">
                <a:solidFill>
                  <a:srgbClr val="FF0000"/>
                </a:solidFill>
              </a:rPr>
              <a:t>, CH</a:t>
            </a:r>
            <a:r>
              <a:rPr lang="en-US" sz="2800" baseline="-25000" dirty="0" smtClean="0">
                <a:solidFill>
                  <a:srgbClr val="FF0000"/>
                </a:solidFill>
              </a:rPr>
              <a:t>4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64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7334" y="1587383"/>
            <a:ext cx="8960936" cy="5140963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en-US" sz="5400" dirty="0" smtClean="0"/>
              <a:t>Is </a:t>
            </a:r>
            <a:r>
              <a:rPr lang="en-US" sz="5400" dirty="0" err="1" smtClean="0"/>
              <a:t>KCl</a:t>
            </a:r>
            <a:r>
              <a:rPr lang="en-US" sz="5400" dirty="0" smtClean="0"/>
              <a:t> an electrolyte?</a:t>
            </a:r>
          </a:p>
          <a:p>
            <a:pPr marL="0" indent="0" eaLnBrk="1" hangingPunct="1">
              <a:buNone/>
            </a:pPr>
            <a:endParaRPr lang="en-US" sz="4300" dirty="0" smtClean="0"/>
          </a:p>
          <a:p>
            <a:pPr marL="0" indent="0" eaLnBrk="1" hangingPunct="1">
              <a:buNone/>
            </a:pPr>
            <a:endParaRPr lang="en-US" sz="4300" dirty="0"/>
          </a:p>
          <a:p>
            <a:pPr marL="0" indent="0" eaLnBrk="1" hangingPunct="1">
              <a:buNone/>
            </a:pPr>
            <a:endParaRPr lang="en-US" sz="4300" dirty="0"/>
          </a:p>
          <a:p>
            <a:pPr marL="400050" lvl="1" indent="0" algn="ctr">
              <a:buNone/>
            </a:pPr>
            <a:r>
              <a:rPr lang="en-US" sz="8800" dirty="0" smtClean="0">
                <a:solidFill>
                  <a:srgbClr val="00B050"/>
                </a:solidFill>
              </a:rPr>
              <a:t>YES</a:t>
            </a:r>
            <a:endParaRPr lang="en-US" sz="7200" dirty="0">
              <a:solidFill>
                <a:srgbClr val="00B050"/>
              </a:solidFill>
            </a:endParaRPr>
          </a:p>
          <a:p>
            <a:pPr marL="0" indent="0" eaLnBrk="1" hangingPunct="1">
              <a:buNone/>
            </a:pPr>
            <a:endParaRPr lang="en-US" sz="3600" dirty="0" smtClean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400" dirty="0" smtClean="0">
                <a:solidFill>
                  <a:srgbClr val="002060"/>
                </a:solidFill>
              </a:rPr>
              <a:t>Check Point</a:t>
            </a:r>
            <a:endParaRPr lang="en-US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58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7334" y="1587383"/>
            <a:ext cx="8960936" cy="5140963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en-US" sz="5400" dirty="0" smtClean="0"/>
              <a:t>Is CO</a:t>
            </a:r>
            <a:r>
              <a:rPr lang="en-US" sz="5400" baseline="-25000" dirty="0" smtClean="0"/>
              <a:t>2</a:t>
            </a:r>
            <a:r>
              <a:rPr lang="en-US" sz="5400" dirty="0" smtClean="0"/>
              <a:t> an electrolyte?</a:t>
            </a:r>
          </a:p>
          <a:p>
            <a:pPr marL="0" indent="0" eaLnBrk="1" hangingPunct="1">
              <a:buNone/>
            </a:pPr>
            <a:endParaRPr lang="en-US" sz="4300" dirty="0" smtClean="0"/>
          </a:p>
          <a:p>
            <a:pPr marL="0" indent="0" eaLnBrk="1" hangingPunct="1">
              <a:buNone/>
            </a:pPr>
            <a:endParaRPr lang="en-US" sz="4300" dirty="0"/>
          </a:p>
          <a:p>
            <a:pPr marL="0" indent="0" eaLnBrk="1" hangingPunct="1">
              <a:buNone/>
            </a:pPr>
            <a:endParaRPr lang="en-US" sz="4300" dirty="0"/>
          </a:p>
          <a:p>
            <a:pPr marL="400050" lvl="1" indent="0" algn="ctr">
              <a:buNone/>
            </a:pPr>
            <a:r>
              <a:rPr lang="en-US" sz="8800" dirty="0" smtClean="0">
                <a:solidFill>
                  <a:srgbClr val="00B050"/>
                </a:solidFill>
              </a:rPr>
              <a:t>NO</a:t>
            </a:r>
            <a:endParaRPr lang="en-US" sz="7200" dirty="0">
              <a:solidFill>
                <a:srgbClr val="00B050"/>
              </a:solidFill>
            </a:endParaRPr>
          </a:p>
          <a:p>
            <a:pPr marL="0" indent="0" eaLnBrk="1" hangingPunct="1">
              <a:buNone/>
            </a:pPr>
            <a:endParaRPr lang="en-US" sz="3600" dirty="0" smtClean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400" dirty="0" smtClean="0">
                <a:solidFill>
                  <a:srgbClr val="002060"/>
                </a:solidFill>
              </a:rPr>
              <a:t>Check Point</a:t>
            </a:r>
            <a:endParaRPr lang="en-US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40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867" y="284203"/>
            <a:ext cx="8610600" cy="129302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Guided Practice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630" y="1304350"/>
            <a:ext cx="8596668" cy="536940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Teacher:</a:t>
            </a:r>
          </a:p>
          <a:p>
            <a:pPr marL="400050" lvl="1" indent="0">
              <a:buNone/>
            </a:pPr>
            <a:r>
              <a:rPr lang="en-US" sz="2600" dirty="0" smtClean="0"/>
              <a:t>1. Will show the problem on the board</a:t>
            </a:r>
          </a:p>
          <a:p>
            <a:r>
              <a:rPr lang="en-US" sz="2800" dirty="0" smtClean="0"/>
              <a:t>Students:</a:t>
            </a:r>
          </a:p>
          <a:p>
            <a:pPr marL="857250" lvl="1" indent="-457200">
              <a:buClr>
                <a:srgbClr val="002060"/>
              </a:buClr>
              <a:buFont typeface="Wingdings 3" charset="2"/>
              <a:buAutoNum type="arabicPeriod"/>
            </a:pPr>
            <a:r>
              <a:rPr lang="en-US" sz="2600" dirty="0" smtClean="0"/>
              <a:t>Take </a:t>
            </a:r>
            <a:r>
              <a:rPr lang="en-US" sz="2600" b="1" u="sng" dirty="0" smtClean="0">
                <a:solidFill>
                  <a:srgbClr val="FF0000"/>
                </a:solidFill>
              </a:rPr>
              <a:t>19 </a:t>
            </a:r>
            <a:r>
              <a:rPr lang="en-US" sz="2600" b="1" u="sng" dirty="0">
                <a:solidFill>
                  <a:srgbClr val="FF0000"/>
                </a:solidFill>
              </a:rPr>
              <a:t>seconds </a:t>
            </a:r>
            <a:r>
              <a:rPr lang="en-US" sz="2600" dirty="0"/>
              <a:t>to </a:t>
            </a:r>
            <a:r>
              <a:rPr lang="en-US" sz="2600" dirty="0" smtClean="0"/>
              <a:t>read the problem individually</a:t>
            </a:r>
          </a:p>
          <a:p>
            <a:pPr marL="857250" lvl="1" indent="-457200">
              <a:buClr>
                <a:srgbClr val="002060"/>
              </a:buClr>
              <a:buFont typeface="Wingdings 3" charset="2"/>
              <a:buAutoNum type="arabicPeriod"/>
            </a:pPr>
            <a:r>
              <a:rPr lang="en-US" sz="2600" dirty="0" smtClean="0"/>
              <a:t>Take </a:t>
            </a:r>
            <a:r>
              <a:rPr lang="en-US" sz="2600" b="1" u="sng" dirty="0" smtClean="0">
                <a:solidFill>
                  <a:srgbClr val="FF0000"/>
                </a:solidFill>
              </a:rPr>
              <a:t>41 </a:t>
            </a:r>
            <a:r>
              <a:rPr lang="en-US" sz="2600" b="1" u="sng" dirty="0">
                <a:solidFill>
                  <a:srgbClr val="FF0000"/>
                </a:solidFill>
              </a:rPr>
              <a:t>seconds </a:t>
            </a:r>
            <a:r>
              <a:rPr lang="en-US" sz="2600" dirty="0"/>
              <a:t>to </a:t>
            </a:r>
            <a:r>
              <a:rPr lang="en-US" sz="2600" dirty="0" smtClean="0"/>
              <a:t>solve the problem with your shoulder partner</a:t>
            </a:r>
            <a:endParaRPr lang="en-US" sz="2600" dirty="0"/>
          </a:p>
          <a:p>
            <a:pPr marL="857250" lvl="1" indent="-457200">
              <a:buClr>
                <a:srgbClr val="002060"/>
              </a:buClr>
              <a:buFont typeface="Wingdings 3" charset="2"/>
              <a:buAutoNum type="arabicPeriod"/>
            </a:pPr>
            <a:r>
              <a:rPr lang="en-US" sz="2600" dirty="0" smtClean="0"/>
              <a:t>Be ready to share when Mr. Ghosh says </a:t>
            </a:r>
            <a:r>
              <a:rPr lang="en-US" sz="2600" b="1" u="sng" dirty="0" smtClean="0">
                <a:solidFill>
                  <a:srgbClr val="FF0000"/>
                </a:solidFill>
              </a:rPr>
              <a:t>SWAG</a:t>
            </a:r>
            <a:endParaRPr lang="en-US" sz="26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52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Guided Practice #1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677334" y="1560087"/>
            <a:ext cx="8596668" cy="3880773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sz="3600" dirty="0" smtClean="0"/>
              <a:t>Jose was making 1L of his own Gatorade at home.  He decided that he needed 7 teaspoons of the Gatorade powder, or a total of 140g of powder.  However, he forgot that the solubility of Gatorade was only 105g/L.  What type of solution did Jose make?</a:t>
            </a:r>
            <a:endParaRPr lang="en-US" sz="3600" dirty="0"/>
          </a:p>
        </p:txBody>
      </p:sp>
      <p:sp>
        <p:nvSpPr>
          <p:cNvPr id="5" name="Oval 4"/>
          <p:cNvSpPr/>
          <p:nvPr/>
        </p:nvSpPr>
        <p:spPr>
          <a:xfrm>
            <a:off x="7662079" y="5151769"/>
            <a:ext cx="3929285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smtClean="0">
                <a:solidFill>
                  <a:srgbClr val="002060"/>
                </a:solidFill>
              </a:rPr>
              <a:t> Supersaturated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98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Guided Practice #2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269805" y="1208020"/>
            <a:ext cx="9367619" cy="4666130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sz="3600" dirty="0" smtClean="0"/>
              <a:t>Arely is attending a party on Friday night.  She has been asked to bring some iced tea.  Even though the party only required 0.750L, she decided to make 1L so she could save a little for herself.  The solubility of sugar in iced tea is 205g/L.  The recipe on the food network said to use 190g/L, but Arely decided to make her tea a little less sweet.  She ended up using only 140g of sugar in her 1L of iced tea.  What type of solution did she make? </a:t>
            </a:r>
            <a:endParaRPr lang="en-US" sz="3600" dirty="0"/>
          </a:p>
        </p:txBody>
      </p:sp>
      <p:sp>
        <p:nvSpPr>
          <p:cNvPr id="5" name="Oval 4"/>
          <p:cNvSpPr/>
          <p:nvPr/>
        </p:nvSpPr>
        <p:spPr>
          <a:xfrm>
            <a:off x="7672781" y="5514840"/>
            <a:ext cx="3929285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smtClean="0">
                <a:solidFill>
                  <a:srgbClr val="002060"/>
                </a:solidFill>
              </a:rPr>
              <a:t> Unsaturated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3573" name="SMARTInkShape-729"/>
          <p:cNvSpPr/>
          <p:nvPr/>
        </p:nvSpPr>
        <p:spPr>
          <a:xfrm>
            <a:off x="607219" y="5387198"/>
            <a:ext cx="81571" cy="30148"/>
          </a:xfrm>
          <a:custGeom>
            <a:avLst/>
            <a:gdLst/>
            <a:ahLst/>
            <a:cxnLst/>
            <a:rect l="0" t="0" r="0" b="0"/>
            <a:pathLst>
              <a:path w="81571" h="30148">
                <a:moveTo>
                  <a:pt x="0" y="30147"/>
                </a:moveTo>
                <a:lnTo>
                  <a:pt x="0" y="23824"/>
                </a:lnTo>
                <a:lnTo>
                  <a:pt x="1323" y="21963"/>
                </a:lnTo>
                <a:lnTo>
                  <a:pt x="3528" y="20722"/>
                </a:lnTo>
                <a:lnTo>
                  <a:pt x="20308" y="17243"/>
                </a:lnTo>
                <a:lnTo>
                  <a:pt x="27987" y="12064"/>
                </a:lnTo>
                <a:lnTo>
                  <a:pt x="78435" y="516"/>
                </a:lnTo>
                <a:lnTo>
                  <a:pt x="8157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5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Guided Practice #3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677334" y="1560087"/>
            <a:ext cx="8596668" cy="3880773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sz="3600" dirty="0" smtClean="0"/>
              <a:t>Tonight, Willie is going to make 1L of grape </a:t>
            </a:r>
            <a:r>
              <a:rPr lang="en-US" sz="3600" dirty="0" err="1" smtClean="0"/>
              <a:t>Kool-aid</a:t>
            </a:r>
            <a:r>
              <a:rPr lang="en-US" sz="3600" dirty="0" smtClean="0"/>
              <a:t> to share with the class on Wednesday.  Reading the directions on the packet, he finds that the solubility of the powder in water is 100g/L.  Since Willie always follows directions, he put exactly 100g of the powder in his 1L of solution.  What type of solution did he make?</a:t>
            </a:r>
            <a:endParaRPr lang="en-US" sz="3600" dirty="0"/>
          </a:p>
        </p:txBody>
      </p:sp>
      <p:sp>
        <p:nvSpPr>
          <p:cNvPr id="5" name="Oval 4"/>
          <p:cNvSpPr/>
          <p:nvPr/>
        </p:nvSpPr>
        <p:spPr>
          <a:xfrm>
            <a:off x="7662079" y="5151769"/>
            <a:ext cx="3929285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smtClean="0">
                <a:solidFill>
                  <a:srgbClr val="002060"/>
                </a:solidFill>
              </a:rPr>
              <a:t> Saturated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94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Guided Practice #4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677334" y="1560087"/>
            <a:ext cx="8596668" cy="3880773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sz="3600" dirty="0" err="1" smtClean="0"/>
              <a:t>Laurynce</a:t>
            </a:r>
            <a:r>
              <a:rPr lang="en-US" sz="3600" dirty="0" smtClean="0"/>
              <a:t> was looking for a new sports drink to take him to the next level in basketball.  After talking to Mark, he learned about a new sports drink called </a:t>
            </a:r>
            <a:r>
              <a:rPr lang="en-US" sz="3600" dirty="0" err="1" smtClean="0"/>
              <a:t>BodyArmor</a:t>
            </a:r>
            <a:r>
              <a:rPr lang="en-US" sz="3600" dirty="0" smtClean="0"/>
              <a:t>.  </a:t>
            </a:r>
            <a:r>
              <a:rPr lang="en-US" sz="3600" dirty="0" err="1" smtClean="0"/>
              <a:t>BodyArmor</a:t>
            </a:r>
            <a:r>
              <a:rPr lang="en-US" sz="3600" dirty="0" smtClean="0"/>
              <a:t> claims to be better than Gatorade because it contains more energy, along with 600mg of Potassium.  Based on this, would you classify </a:t>
            </a:r>
            <a:r>
              <a:rPr lang="en-US" sz="3600" dirty="0" err="1" smtClean="0"/>
              <a:t>BodyArmor</a:t>
            </a:r>
            <a:r>
              <a:rPr lang="en-US" sz="3600" dirty="0" smtClean="0"/>
              <a:t> as an electrolyte?  Why or why not?  </a:t>
            </a:r>
            <a:endParaRPr lang="en-US" sz="3600" dirty="0"/>
          </a:p>
        </p:txBody>
      </p:sp>
      <p:sp>
        <p:nvSpPr>
          <p:cNvPr id="5" name="Oval 4"/>
          <p:cNvSpPr/>
          <p:nvPr/>
        </p:nvSpPr>
        <p:spPr>
          <a:xfrm>
            <a:off x="6898341" y="4706472"/>
            <a:ext cx="4693023" cy="20036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smtClean="0">
                <a:solidFill>
                  <a:srgbClr val="002060"/>
                </a:solidFill>
              </a:rPr>
              <a:t>Yes, Potassium is a metal, so the solution is an electrolyte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63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Guided Practice #5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623802" y="1371829"/>
            <a:ext cx="8596668" cy="307914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200" dirty="0" smtClean="0"/>
              <a:t>While drinking </a:t>
            </a:r>
            <a:r>
              <a:rPr lang="en-US" sz="3200" dirty="0"/>
              <a:t>C</a:t>
            </a:r>
            <a:r>
              <a:rPr lang="en-US" sz="3200" dirty="0" smtClean="0"/>
              <a:t>oca Cola, Alondra was reading the label.  She found that the two main ingredients in Coca Cola were carbonic acid (H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CO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) and fructose (C</a:t>
            </a:r>
            <a:r>
              <a:rPr lang="en-US" sz="3200" baseline="-25000" dirty="0" smtClean="0"/>
              <a:t>6</a:t>
            </a:r>
            <a:r>
              <a:rPr lang="en-US" sz="3200" dirty="0" smtClean="0"/>
              <a:t>H</a:t>
            </a:r>
            <a:r>
              <a:rPr lang="en-US" sz="3200" baseline="-25000" dirty="0" smtClean="0"/>
              <a:t>12</a:t>
            </a:r>
            <a:r>
              <a:rPr lang="en-US" sz="3200" dirty="0" smtClean="0"/>
              <a:t>O</a:t>
            </a:r>
            <a:r>
              <a:rPr lang="en-US" sz="3200" baseline="-25000" dirty="0" smtClean="0"/>
              <a:t>6</a:t>
            </a:r>
            <a:r>
              <a:rPr lang="en-US" sz="3200" dirty="0" smtClean="0"/>
              <a:t>).  Based on this, would you classify Coca Cola as an electrolyte?  Why or why not?  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361085" y="4912804"/>
            <a:ext cx="93905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2060"/>
                </a:solidFill>
              </a:rPr>
              <a:t>No, carbonic acid and fructose are covalent compounds.  Solutions of covalent compounds are nonelectrolytes</a:t>
            </a:r>
          </a:p>
        </p:txBody>
      </p:sp>
    </p:spTree>
    <p:extLst>
      <p:ext uri="{BB962C8B-B14F-4D97-AF65-F5344CB8AC3E}">
        <p14:creationId xmlns:p14="http://schemas.microsoft.com/office/powerpoint/2010/main" val="92408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Independent Practice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677334" y="1815353"/>
            <a:ext cx="8934450" cy="4800600"/>
          </a:xfrm>
        </p:spPr>
        <p:txBody>
          <a:bodyPr/>
          <a:lstStyle/>
          <a:p>
            <a:pPr marL="53975" indent="-53975" eaLnBrk="1" hangingPunct="1">
              <a:buFont typeface="Wingdings 2" panose="05020102010507070707" pitchFamily="18" charset="2"/>
              <a:buNone/>
            </a:pPr>
            <a:r>
              <a:rPr lang="en-US" sz="3600" dirty="0" smtClean="0"/>
              <a:t>Take some time to practice applying your knowledge of types of solutions</a:t>
            </a:r>
            <a:endParaRPr lang="en-US" sz="3600" dirty="0"/>
          </a:p>
        </p:txBody>
      </p:sp>
      <p:sp>
        <p:nvSpPr>
          <p:cNvPr id="4" name="Rounded Rectangle 3"/>
          <p:cNvSpPr/>
          <p:nvPr/>
        </p:nvSpPr>
        <p:spPr>
          <a:xfrm>
            <a:off x="1669311" y="4566024"/>
            <a:ext cx="3200400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002060"/>
                </a:solidFill>
              </a:rPr>
              <a:t>Practice makes Perfect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7196052" y="3136153"/>
            <a:ext cx="2362200" cy="2667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rgbClr val="002060"/>
                </a:solidFill>
              </a:rPr>
              <a:t>85%</a:t>
            </a:r>
          </a:p>
        </p:txBody>
      </p:sp>
    </p:spTree>
    <p:extLst>
      <p:ext uri="{BB962C8B-B14F-4D97-AF65-F5344CB8AC3E}">
        <p14:creationId xmlns:p14="http://schemas.microsoft.com/office/powerpoint/2010/main" val="98364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Dilutions Video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207122" y="1687232"/>
            <a:ext cx="11276666" cy="4937125"/>
          </a:xfrm>
        </p:spPr>
        <p:txBody>
          <a:bodyPr>
            <a:normAutofit/>
          </a:bodyPr>
          <a:lstStyle/>
          <a:p>
            <a:pPr marL="514350" indent="-514350" eaLnBrk="1" hangingPunct="1">
              <a:buClr>
                <a:srgbClr val="002060"/>
              </a:buClr>
              <a:buFont typeface="+mj-lt"/>
              <a:buAutoNum type="arabicPeriod"/>
            </a:pPr>
            <a:r>
              <a:rPr lang="en-US" sz="3200" dirty="0" smtClean="0"/>
              <a:t>Go to </a:t>
            </a:r>
            <a:r>
              <a:rPr lang="en-US" sz="3200" dirty="0" smtClean="0">
                <a:solidFill>
                  <a:srgbClr val="0070C0"/>
                </a:solidFill>
              </a:rPr>
              <a:t>shschem.weebly.com  </a:t>
            </a:r>
            <a:r>
              <a:rPr lang="en-US" sz="3200" dirty="0" smtClean="0">
                <a:solidFill>
                  <a:srgbClr val="FF0000"/>
                </a:solidFill>
              </a:rPr>
              <a:t>(our class website)</a:t>
            </a:r>
          </a:p>
          <a:p>
            <a:pPr marL="400050" lvl="1" indent="0">
              <a:buClr>
                <a:srgbClr val="002060"/>
              </a:buClr>
              <a:buNone/>
            </a:pPr>
            <a:r>
              <a:rPr lang="en-US" sz="3000" i="1" dirty="0" smtClean="0">
                <a:solidFill>
                  <a:srgbClr val="FF0000"/>
                </a:solidFill>
              </a:rPr>
              <a:t>Bookmark this if you haven’t done so already!!!</a:t>
            </a:r>
          </a:p>
          <a:p>
            <a:pPr marL="514350" indent="-514350" eaLnBrk="1" hangingPunct="1">
              <a:buClr>
                <a:srgbClr val="002060"/>
              </a:buClr>
              <a:buFont typeface="+mj-lt"/>
              <a:buAutoNum type="arabicPeriod"/>
            </a:pPr>
            <a:r>
              <a:rPr lang="en-US" sz="3200" dirty="0" smtClean="0"/>
              <a:t>Hover over my page:</a:t>
            </a:r>
          </a:p>
          <a:p>
            <a:pPr marL="400050" lvl="1" indent="0">
              <a:buClr>
                <a:srgbClr val="002060"/>
              </a:buClr>
              <a:buNone/>
            </a:pPr>
            <a:r>
              <a:rPr lang="en-US" sz="2800" dirty="0" smtClean="0"/>
              <a:t>	Mr. Ghosh </a:t>
            </a:r>
            <a:r>
              <a:rPr lang="en-US" sz="2800" dirty="0" smtClean="0">
                <a:sym typeface="Wingdings" panose="05000000000000000000" pitchFamily="2" charset="2"/>
              </a:rPr>
              <a:t> Video Lessons</a:t>
            </a:r>
            <a:endParaRPr lang="en-US" sz="2800" dirty="0" smtClean="0"/>
          </a:p>
          <a:p>
            <a:pPr marL="514350" indent="-514350" eaLnBrk="1" hangingPunct="1">
              <a:buClr>
                <a:srgbClr val="002060"/>
              </a:buClr>
              <a:buFont typeface="+mj-lt"/>
              <a:buAutoNum type="arabicPeriod"/>
            </a:pPr>
            <a:r>
              <a:rPr lang="en-US" sz="3200" dirty="0" smtClean="0"/>
              <a:t>Watch video for March 24</a:t>
            </a:r>
          </a:p>
          <a:p>
            <a:pPr marL="514350" indent="-514350" eaLnBrk="1" hangingPunct="1">
              <a:buClr>
                <a:srgbClr val="002060"/>
              </a:buClr>
              <a:buFont typeface="+mj-lt"/>
              <a:buAutoNum type="arabicPeriod"/>
            </a:pPr>
            <a:r>
              <a:rPr lang="en-US" sz="3200" dirty="0" smtClean="0"/>
              <a:t>Take notes on your handout</a:t>
            </a:r>
          </a:p>
        </p:txBody>
      </p:sp>
    </p:spTree>
    <p:extLst>
      <p:ext uri="{BB962C8B-B14F-4D97-AF65-F5344CB8AC3E}">
        <p14:creationId xmlns:p14="http://schemas.microsoft.com/office/powerpoint/2010/main" val="59540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320" y="1017589"/>
            <a:ext cx="3002924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Closing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How do we know if something is a saturated solution?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 smtClean="0"/>
              <a:t>What types of compounds form electrolytes in aqueous solution?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8503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10" y="154285"/>
            <a:ext cx="8596668" cy="13208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Warm Up: </a:t>
            </a:r>
            <a:r>
              <a:rPr lang="en-US" dirty="0">
                <a:solidFill>
                  <a:srgbClr val="002060"/>
                </a:solidFill>
              </a:rPr>
              <a:t>4</a:t>
            </a:r>
            <a:r>
              <a:rPr lang="en-US" dirty="0" smtClean="0">
                <a:solidFill>
                  <a:srgbClr val="002060"/>
                </a:solidFill>
              </a:rPr>
              <a:t> Minutes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0487" y="1584045"/>
            <a:ext cx="6314960" cy="745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300" dirty="0" smtClean="0">
                <a:solidFill>
                  <a:srgbClr val="C00000"/>
                </a:solidFill>
              </a:rPr>
              <a:t>You should be working SILENTLY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0487" y="909392"/>
            <a:ext cx="5671016" cy="7457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300" dirty="0" smtClean="0">
                <a:solidFill>
                  <a:srgbClr val="C00000"/>
                </a:solidFill>
              </a:rPr>
              <a:t>Stay in your own seat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4488" y="2329829"/>
            <a:ext cx="106181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solubility of sugar </a:t>
            </a:r>
            <a:r>
              <a:rPr lang="en-US" sz="3200" dirty="0"/>
              <a:t>in </a:t>
            </a:r>
            <a:r>
              <a:rPr lang="en-US" sz="3200" dirty="0" smtClean="0"/>
              <a:t>tea is 70g/100mL.  If you are making 100mL of tea and add 100g of sugar (which all dissolves), what type of solution have you made? How </a:t>
            </a:r>
            <a:r>
              <a:rPr lang="en-US" sz="3200" dirty="0"/>
              <a:t>do you know?  </a:t>
            </a:r>
          </a:p>
          <a:p>
            <a:r>
              <a:rPr lang="en-US" sz="3200" dirty="0" smtClean="0"/>
              <a:t>  </a:t>
            </a:r>
          </a:p>
          <a:p>
            <a:r>
              <a:rPr lang="en-US" sz="3200" dirty="0" smtClean="0"/>
              <a:t>Sugar has a formula of C</a:t>
            </a:r>
            <a:r>
              <a:rPr lang="en-US" sz="3200" baseline="-25000" dirty="0" smtClean="0"/>
              <a:t>12</a:t>
            </a:r>
            <a:r>
              <a:rPr lang="en-US" sz="3200" dirty="0" smtClean="0"/>
              <a:t>H</a:t>
            </a:r>
            <a:r>
              <a:rPr lang="en-US" sz="3200" baseline="-25000" dirty="0" smtClean="0"/>
              <a:t>22</a:t>
            </a:r>
            <a:r>
              <a:rPr lang="en-US" sz="3200" dirty="0" smtClean="0"/>
              <a:t>O</a:t>
            </a:r>
            <a:r>
              <a:rPr lang="en-US" sz="3200" baseline="-25000" dirty="0" smtClean="0"/>
              <a:t>11</a:t>
            </a:r>
            <a:r>
              <a:rPr lang="en-US" sz="3200" dirty="0" smtClean="0"/>
              <a:t>.  Based on this, would you classify sugar as an electrolyte? Why or why not?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018111" y="323428"/>
            <a:ext cx="3557789" cy="15077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002060"/>
                </a:solidFill>
              </a:rPr>
              <a:t>Write the Learning Target</a:t>
            </a:r>
          </a:p>
        </p:txBody>
      </p:sp>
    </p:spTree>
    <p:extLst>
      <p:ext uri="{BB962C8B-B14F-4D97-AF65-F5344CB8AC3E}">
        <p14:creationId xmlns:p14="http://schemas.microsoft.com/office/powerpoint/2010/main" val="426803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10" y="154285"/>
            <a:ext cx="8596668" cy="13208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Warm Up: </a:t>
            </a:r>
            <a:r>
              <a:rPr lang="en-US" dirty="0">
                <a:solidFill>
                  <a:srgbClr val="002060"/>
                </a:solidFill>
              </a:rPr>
              <a:t>9</a:t>
            </a:r>
            <a:r>
              <a:rPr lang="en-US" dirty="0" smtClean="0">
                <a:solidFill>
                  <a:srgbClr val="002060"/>
                </a:solidFill>
              </a:rPr>
              <a:t> Minutes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0487" y="909392"/>
            <a:ext cx="5671016" cy="7457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300" dirty="0" smtClean="0">
                <a:solidFill>
                  <a:srgbClr val="C00000"/>
                </a:solidFill>
              </a:rPr>
              <a:t>Stay in your own seat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018111" y="323428"/>
            <a:ext cx="3557789" cy="15077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002060"/>
                </a:solidFill>
              </a:rPr>
              <a:t>Write the Learning Target</a:t>
            </a:r>
          </a:p>
        </p:txBody>
      </p:sp>
      <p:sp>
        <p:nvSpPr>
          <p:cNvPr id="3" name="Rectangle 2"/>
          <p:cNvSpPr/>
          <p:nvPr/>
        </p:nvSpPr>
        <p:spPr>
          <a:xfrm>
            <a:off x="2140230" y="2466766"/>
            <a:ext cx="387971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8000" dirty="0" smtClean="0">
                <a:solidFill>
                  <a:prstClr val="black"/>
                </a:solidFill>
              </a:rPr>
              <a:t>Review</a:t>
            </a:r>
            <a:endParaRPr lang="en-US" sz="8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07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10" y="154285"/>
            <a:ext cx="8596668" cy="13208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Warm Up: </a:t>
            </a:r>
            <a:r>
              <a:rPr lang="en-US" dirty="0">
                <a:solidFill>
                  <a:srgbClr val="002060"/>
                </a:solidFill>
              </a:rPr>
              <a:t>9</a:t>
            </a:r>
            <a:r>
              <a:rPr lang="en-US" dirty="0" smtClean="0">
                <a:solidFill>
                  <a:srgbClr val="002060"/>
                </a:solidFill>
              </a:rPr>
              <a:t> Minutes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0487" y="1584045"/>
            <a:ext cx="6314960" cy="74578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300" dirty="0" smtClean="0">
                <a:solidFill>
                  <a:srgbClr val="C00000"/>
                </a:solidFill>
              </a:rPr>
              <a:t>You should be working SILENTLY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0487" y="909392"/>
            <a:ext cx="5671016" cy="7457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300" dirty="0" smtClean="0">
                <a:solidFill>
                  <a:srgbClr val="C00000"/>
                </a:solidFill>
              </a:rPr>
              <a:t>Stay in your own seat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018111" y="323428"/>
            <a:ext cx="3557789" cy="15077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002060"/>
                </a:solidFill>
              </a:rPr>
              <a:t>Write the Learning Target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075" y="3662520"/>
            <a:ext cx="90364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+mj-lt"/>
              <a:buAutoNum type="arabicPeriod"/>
            </a:pPr>
            <a:r>
              <a:rPr lang="en-US" sz="3200" dirty="0">
                <a:solidFill>
                  <a:prstClr val="black"/>
                </a:solidFill>
              </a:rPr>
              <a:t>Log into your computer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3200" dirty="0">
                <a:solidFill>
                  <a:prstClr val="black"/>
                </a:solidFill>
              </a:rPr>
              <a:t>Go to </a:t>
            </a:r>
            <a:r>
              <a:rPr lang="en-US" sz="3200" dirty="0">
                <a:solidFill>
                  <a:srgbClr val="0070C0"/>
                </a:solidFill>
              </a:rPr>
              <a:t>m.socrative.com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3200" dirty="0">
                <a:solidFill>
                  <a:prstClr val="black"/>
                </a:solidFill>
              </a:rPr>
              <a:t>Enter room number: 230538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3200" dirty="0">
                <a:solidFill>
                  <a:prstClr val="black"/>
                </a:solidFill>
              </a:rPr>
              <a:t>Finish all </a:t>
            </a:r>
            <a:r>
              <a:rPr lang="en-US" sz="3200" dirty="0" smtClean="0">
                <a:solidFill>
                  <a:prstClr val="black"/>
                </a:solidFill>
              </a:rPr>
              <a:t>questions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0230" y="2466766"/>
            <a:ext cx="482786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6000" dirty="0" smtClean="0">
                <a:solidFill>
                  <a:prstClr val="black"/>
                </a:solidFill>
              </a:rPr>
              <a:t>Review Quiz</a:t>
            </a:r>
            <a:endParaRPr lang="en-US" sz="60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075" y="1584045"/>
            <a:ext cx="6624372" cy="6078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8018110" y="2466766"/>
            <a:ext cx="3557789" cy="15077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002060"/>
                </a:solidFill>
              </a:rPr>
              <a:t>Use your Notes!!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19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animBg="1"/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Agenda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>
          <a:xfrm>
            <a:off x="577403" y="1103291"/>
            <a:ext cx="8229600" cy="4937125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en-US" dirty="0" smtClean="0"/>
          </a:p>
          <a:p>
            <a:r>
              <a:rPr lang="en-US" sz="2800" dirty="0" smtClean="0"/>
              <a:t>Warm Up </a:t>
            </a:r>
            <a:r>
              <a:rPr lang="en-US" sz="2800" dirty="0" smtClean="0">
                <a:solidFill>
                  <a:srgbClr val="FF0000"/>
                </a:solidFill>
              </a:rPr>
              <a:t>[9 </a:t>
            </a:r>
            <a:r>
              <a:rPr lang="en-US" sz="2800" dirty="0">
                <a:solidFill>
                  <a:srgbClr val="FF0000"/>
                </a:solidFill>
              </a:rPr>
              <a:t>minutes]</a:t>
            </a:r>
          </a:p>
          <a:p>
            <a:r>
              <a:rPr lang="en-US" sz="2800" dirty="0" smtClean="0"/>
              <a:t>Solubility Curves Video </a:t>
            </a:r>
            <a:r>
              <a:rPr lang="en-US" sz="2800" dirty="0" smtClean="0">
                <a:solidFill>
                  <a:srgbClr val="FF0000"/>
                </a:solidFill>
              </a:rPr>
              <a:t>[15 </a:t>
            </a:r>
            <a:r>
              <a:rPr lang="en-US" sz="2800" dirty="0">
                <a:solidFill>
                  <a:srgbClr val="FF0000"/>
                </a:solidFill>
              </a:rPr>
              <a:t>minutes]</a:t>
            </a:r>
          </a:p>
          <a:p>
            <a:r>
              <a:rPr lang="en-US" sz="2800" dirty="0" smtClean="0"/>
              <a:t>Guided Practice </a:t>
            </a:r>
            <a:r>
              <a:rPr lang="en-US" sz="2800" dirty="0">
                <a:solidFill>
                  <a:srgbClr val="FF0000"/>
                </a:solidFill>
              </a:rPr>
              <a:t>[12 minutes]</a:t>
            </a:r>
          </a:p>
          <a:p>
            <a:r>
              <a:rPr lang="en-US" sz="2800" dirty="0" smtClean="0"/>
              <a:t>Independent Practice </a:t>
            </a:r>
            <a:r>
              <a:rPr lang="en-US" sz="2800" dirty="0">
                <a:solidFill>
                  <a:srgbClr val="FF0000"/>
                </a:solidFill>
              </a:rPr>
              <a:t>[</a:t>
            </a:r>
            <a:r>
              <a:rPr lang="en-US" sz="2800" dirty="0" smtClean="0">
                <a:solidFill>
                  <a:srgbClr val="FF0000"/>
                </a:solidFill>
              </a:rPr>
              <a:t>15 </a:t>
            </a:r>
            <a:r>
              <a:rPr lang="en-US" sz="2800" dirty="0">
                <a:solidFill>
                  <a:srgbClr val="FF0000"/>
                </a:solidFill>
              </a:rPr>
              <a:t>minutes]</a:t>
            </a:r>
          </a:p>
          <a:p>
            <a:r>
              <a:rPr lang="en-US" sz="2800" dirty="0" smtClean="0"/>
              <a:t>Closing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[2 </a:t>
            </a:r>
            <a:r>
              <a:rPr lang="en-US" sz="2800" dirty="0">
                <a:solidFill>
                  <a:srgbClr val="FF0000"/>
                </a:solidFill>
              </a:rPr>
              <a:t>Minutes]</a:t>
            </a:r>
          </a:p>
        </p:txBody>
      </p:sp>
    </p:spTree>
    <p:extLst>
      <p:ext uri="{BB962C8B-B14F-4D97-AF65-F5344CB8AC3E}">
        <p14:creationId xmlns:p14="http://schemas.microsoft.com/office/powerpoint/2010/main" val="48096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49"/>
    </mc:Choice>
    <mc:Fallback xmlns="">
      <p:transition spd="slow" advTm="11149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Solubility Curves Video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207122" y="1687232"/>
            <a:ext cx="11276666" cy="4937125"/>
          </a:xfrm>
        </p:spPr>
        <p:txBody>
          <a:bodyPr>
            <a:normAutofit/>
          </a:bodyPr>
          <a:lstStyle/>
          <a:p>
            <a:pPr marL="514350" indent="-514350" eaLnBrk="1" hangingPunct="1">
              <a:buClr>
                <a:srgbClr val="002060"/>
              </a:buClr>
              <a:buFont typeface="+mj-lt"/>
              <a:buAutoNum type="arabicPeriod"/>
            </a:pPr>
            <a:r>
              <a:rPr lang="en-US" sz="3200" dirty="0" smtClean="0"/>
              <a:t>Go to </a:t>
            </a:r>
            <a:r>
              <a:rPr lang="en-US" sz="3200" dirty="0" smtClean="0">
                <a:solidFill>
                  <a:srgbClr val="0070C0"/>
                </a:solidFill>
              </a:rPr>
              <a:t>shschem.weebly.com  </a:t>
            </a:r>
            <a:r>
              <a:rPr lang="en-US" sz="3200" dirty="0" smtClean="0">
                <a:solidFill>
                  <a:srgbClr val="FF0000"/>
                </a:solidFill>
              </a:rPr>
              <a:t>(our class website)</a:t>
            </a:r>
          </a:p>
          <a:p>
            <a:pPr marL="400050" lvl="1" indent="0">
              <a:buClr>
                <a:srgbClr val="002060"/>
              </a:buClr>
              <a:buNone/>
            </a:pPr>
            <a:r>
              <a:rPr lang="en-US" sz="3000" i="1" dirty="0" smtClean="0">
                <a:solidFill>
                  <a:srgbClr val="FF0000"/>
                </a:solidFill>
              </a:rPr>
              <a:t>Bookmark this if you haven’t do so already!!!</a:t>
            </a:r>
          </a:p>
          <a:p>
            <a:pPr marL="514350" indent="-514350" eaLnBrk="1" hangingPunct="1">
              <a:buClr>
                <a:srgbClr val="002060"/>
              </a:buClr>
              <a:buFont typeface="+mj-lt"/>
              <a:buAutoNum type="arabicPeriod"/>
            </a:pPr>
            <a:r>
              <a:rPr lang="en-US" sz="3200" dirty="0" smtClean="0"/>
              <a:t>Hover over my page:</a:t>
            </a:r>
          </a:p>
          <a:p>
            <a:pPr marL="400050" lvl="1" indent="0">
              <a:buClr>
                <a:srgbClr val="002060"/>
              </a:buClr>
              <a:buNone/>
            </a:pPr>
            <a:r>
              <a:rPr lang="en-US" sz="2800" dirty="0" smtClean="0"/>
              <a:t>	Mr. Ghosh </a:t>
            </a:r>
            <a:r>
              <a:rPr lang="en-US" sz="2800" dirty="0" smtClean="0">
                <a:sym typeface="Wingdings" panose="05000000000000000000" pitchFamily="2" charset="2"/>
              </a:rPr>
              <a:t> Video Lessons</a:t>
            </a:r>
            <a:endParaRPr lang="en-US" sz="2800" dirty="0" smtClean="0"/>
          </a:p>
          <a:p>
            <a:pPr marL="514350" indent="-514350" eaLnBrk="1" hangingPunct="1">
              <a:buClr>
                <a:srgbClr val="002060"/>
              </a:buClr>
              <a:buFont typeface="+mj-lt"/>
              <a:buAutoNum type="arabicPeriod"/>
            </a:pPr>
            <a:r>
              <a:rPr lang="en-US" sz="3200" dirty="0" smtClean="0"/>
              <a:t>Watch video for March 26</a:t>
            </a:r>
          </a:p>
          <a:p>
            <a:pPr marL="514350" indent="-514350" eaLnBrk="1" hangingPunct="1">
              <a:buClr>
                <a:srgbClr val="002060"/>
              </a:buClr>
              <a:buFont typeface="+mj-lt"/>
              <a:buAutoNum type="arabicPeriod"/>
            </a:pPr>
            <a:r>
              <a:rPr lang="en-US" sz="3200" dirty="0" smtClean="0"/>
              <a:t>Take notes on your handout</a:t>
            </a:r>
          </a:p>
        </p:txBody>
      </p:sp>
    </p:spTree>
    <p:extLst>
      <p:ext uri="{BB962C8B-B14F-4D97-AF65-F5344CB8AC3E}">
        <p14:creationId xmlns:p14="http://schemas.microsoft.com/office/powerpoint/2010/main" val="101741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Let’s review the types of solutions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54254" y="1757556"/>
            <a:ext cx="8596668" cy="52816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400" dirty="0" smtClean="0">
                <a:solidFill>
                  <a:srgbClr val="002060"/>
                </a:solidFill>
              </a:rPr>
              <a:t>Unsaturated: </a:t>
            </a:r>
          </a:p>
          <a:p>
            <a:pPr marL="0" indent="0">
              <a:buNone/>
            </a:pPr>
            <a:endParaRPr lang="en-US" sz="32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3400" dirty="0" smtClean="0">
                <a:solidFill>
                  <a:srgbClr val="002060"/>
                </a:solidFill>
              </a:rPr>
              <a:t>Saturated:</a:t>
            </a:r>
          </a:p>
          <a:p>
            <a:pPr marL="0" indent="0">
              <a:buNone/>
            </a:pPr>
            <a:endParaRPr lang="en-US" sz="32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32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3400" dirty="0" smtClean="0">
                <a:solidFill>
                  <a:srgbClr val="002060"/>
                </a:solidFill>
              </a:rPr>
              <a:t>Supersaturated:  </a:t>
            </a:r>
            <a:endParaRPr lang="en-US" sz="3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19206" y="1757556"/>
            <a:ext cx="70118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More solute can be dissolved at the given temperature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45028" y="3596971"/>
            <a:ext cx="80821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No more solute can be dissolved at the given temperature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47268" y="5531920"/>
            <a:ext cx="72208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More solute is dissolved than usually possible at the given temperature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81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8096" y="3078220"/>
            <a:ext cx="3848668" cy="13208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Solubility Curves!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www.sciencegeek.net/Chemistry/taters/graphics/solubilit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89" y="1611194"/>
            <a:ext cx="5440007" cy="510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29734" y="7620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>
                <a:solidFill>
                  <a:srgbClr val="002060"/>
                </a:solidFill>
              </a:rPr>
              <a:t>But how do we use this?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02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24" y="239287"/>
            <a:ext cx="8596668" cy="13208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Solubility Curves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606" y="1055119"/>
            <a:ext cx="8596668" cy="992045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Show the solubility of a compound over a range of temperatures</a:t>
            </a:r>
          </a:p>
          <a:p>
            <a:endParaRPr lang="en-US" sz="2800" dirty="0"/>
          </a:p>
        </p:txBody>
      </p:sp>
      <p:pic>
        <p:nvPicPr>
          <p:cNvPr id="2050" name="Picture 2" descr="http://b.vimeocdn.com/ts/130/635/130635780_64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1" t="16963" r="25181" b="19386"/>
          <a:stretch/>
        </p:blipFill>
        <p:spPr bwMode="auto">
          <a:xfrm>
            <a:off x="240606" y="2169994"/>
            <a:ext cx="6469870" cy="450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69785" y="3179928"/>
            <a:ext cx="2306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FF0000"/>
                </a:solidFill>
              </a:rPr>
              <a:t>Saturated</a:t>
            </a:r>
            <a:endParaRPr lang="en-US" sz="2800" u="sng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3160" y="4714108"/>
            <a:ext cx="2306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FF0000"/>
                </a:solidFill>
              </a:rPr>
              <a:t>Unsaturated</a:t>
            </a:r>
            <a:endParaRPr lang="en-US" sz="2800" u="sng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56342" y="3277681"/>
            <a:ext cx="3330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FF0000"/>
                </a:solidFill>
              </a:rPr>
              <a:t>Supersaturated</a:t>
            </a:r>
            <a:endParaRPr lang="en-US" sz="2800" u="sng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545705" y="3539291"/>
            <a:ext cx="1410434" cy="2616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20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0039" y="278185"/>
            <a:ext cx="8596668" cy="1320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2060"/>
                </a:solidFill>
              </a:rPr>
              <a:t>Example 1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0899" name="Content Placeholder 5"/>
          <p:cNvSpPr>
            <a:spLocks noGrp="1"/>
          </p:cNvSpPr>
          <p:nvPr>
            <p:ph idx="1"/>
          </p:nvPr>
        </p:nvSpPr>
        <p:spPr>
          <a:xfrm>
            <a:off x="183620" y="1091647"/>
            <a:ext cx="9971033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" dirty="0" smtClean="0"/>
          </a:p>
          <a:p>
            <a:pPr marL="0" lvl="0" indent="0">
              <a:buNone/>
            </a:pPr>
            <a:r>
              <a:rPr lang="en-US" sz="3600" dirty="0"/>
              <a:t>If </a:t>
            </a:r>
            <a:r>
              <a:rPr lang="en-US" sz="3600" dirty="0" smtClean="0"/>
              <a:t>300g </a:t>
            </a:r>
            <a:r>
              <a:rPr lang="en-US" sz="3600" dirty="0"/>
              <a:t>of </a:t>
            </a:r>
            <a:r>
              <a:rPr lang="en-US" sz="3600" dirty="0" smtClean="0"/>
              <a:t>KNO</a:t>
            </a:r>
            <a:r>
              <a:rPr lang="en-US" sz="3600" baseline="-25000" dirty="0" smtClean="0"/>
              <a:t>3</a:t>
            </a:r>
            <a:r>
              <a:rPr lang="en-US" sz="3600" dirty="0" smtClean="0"/>
              <a:t> </a:t>
            </a:r>
            <a:r>
              <a:rPr lang="en-US" sz="3600" dirty="0"/>
              <a:t>are dissolved in 100g H</a:t>
            </a:r>
            <a:r>
              <a:rPr lang="en-US" sz="3600" baseline="-25000" dirty="0"/>
              <a:t>2</a:t>
            </a:r>
            <a:r>
              <a:rPr lang="en-US" sz="3600" dirty="0"/>
              <a:t>O at </a:t>
            </a:r>
            <a:r>
              <a:rPr lang="en-US" sz="3600" dirty="0" smtClean="0"/>
              <a:t>60ºC</a:t>
            </a:r>
            <a:r>
              <a:rPr lang="en-US" sz="3600" dirty="0"/>
              <a:t>, what type of solution was made?</a:t>
            </a:r>
          </a:p>
          <a:p>
            <a:pPr marL="0" indent="0">
              <a:buNone/>
            </a:pPr>
            <a:r>
              <a:rPr lang="en-US" sz="3600" dirty="0" smtClean="0"/>
              <a:t>                         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sz="3600" dirty="0" smtClean="0"/>
          </a:p>
          <a:p>
            <a:pPr eaLnBrk="1" hangingPunct="1"/>
            <a:endParaRPr lang="en-US" sz="3600" dirty="0" smtClean="0"/>
          </a:p>
        </p:txBody>
      </p:sp>
      <p:pic>
        <p:nvPicPr>
          <p:cNvPr id="6" name="Picture 2" descr="http://b.vimeocdn.com/ts/130/635/130635780_64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1" t="16963" r="25181" b="19386"/>
          <a:stretch/>
        </p:blipFill>
        <p:spPr bwMode="auto">
          <a:xfrm>
            <a:off x="404380" y="2525947"/>
            <a:ext cx="5409567" cy="376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19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163" t="13432" r="49031" b="18805"/>
          <a:stretch/>
        </p:blipFill>
        <p:spPr>
          <a:xfrm>
            <a:off x="529416" y="1580854"/>
            <a:ext cx="3625490" cy="34698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1109" t="13870" r="10423" b="19024"/>
          <a:stretch/>
        </p:blipFill>
        <p:spPr>
          <a:xfrm>
            <a:off x="6272463" y="1580854"/>
            <a:ext cx="3503590" cy="3436257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74321" y="5535801"/>
            <a:ext cx="8681819" cy="8035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sz="4000" dirty="0" smtClean="0"/>
              <a:t>Which one has more solute?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7727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0039" y="278185"/>
            <a:ext cx="8596668" cy="1320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2060"/>
                </a:solidFill>
              </a:rPr>
              <a:t>Example 2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0899" name="Content Placeholder 5"/>
          <p:cNvSpPr>
            <a:spLocks noGrp="1"/>
          </p:cNvSpPr>
          <p:nvPr>
            <p:ph idx="1"/>
          </p:nvPr>
        </p:nvSpPr>
        <p:spPr>
          <a:xfrm>
            <a:off x="183621" y="1091647"/>
            <a:ext cx="6285418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" dirty="0" smtClean="0"/>
          </a:p>
          <a:p>
            <a:pPr marL="0" lvl="0" indent="0">
              <a:buNone/>
            </a:pPr>
            <a:r>
              <a:rPr lang="en-US" sz="3600" dirty="0" smtClean="0"/>
              <a:t>The solubility curve of ammonia is shown to the right:</a:t>
            </a:r>
          </a:p>
          <a:p>
            <a:pPr marL="0" lvl="0" indent="0">
              <a:buNone/>
            </a:pPr>
            <a:endParaRPr lang="en-US" sz="3600" dirty="0"/>
          </a:p>
          <a:p>
            <a:pPr marL="0" lvl="0" indent="0">
              <a:buNone/>
            </a:pPr>
            <a:r>
              <a:rPr lang="en-US" sz="3600" dirty="0" smtClean="0"/>
              <a:t>Between which two points did the solution change from being supersaturated to saturated?  </a:t>
            </a: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                         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sz="3600" dirty="0" smtClean="0"/>
          </a:p>
          <a:p>
            <a:pPr eaLnBrk="1" hangingPunct="1"/>
            <a:endParaRPr lang="en-US" sz="3600" dirty="0" smtClean="0"/>
          </a:p>
        </p:txBody>
      </p:sp>
      <p:pic>
        <p:nvPicPr>
          <p:cNvPr id="8" name="Picture 7"/>
          <p:cNvPicPr/>
          <p:nvPr/>
        </p:nvPicPr>
        <p:blipFill rotWithShape="1">
          <a:blip r:embed="rId2"/>
          <a:srcRect l="31363" t="26546" r="33307" b="14298"/>
          <a:stretch/>
        </p:blipFill>
        <p:spPr bwMode="auto">
          <a:xfrm>
            <a:off x="6469038" y="1091647"/>
            <a:ext cx="5211061" cy="48687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256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0039" y="278185"/>
            <a:ext cx="8596668" cy="1320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2060"/>
                </a:solidFill>
              </a:rPr>
              <a:t>Example </a:t>
            </a:r>
            <a:r>
              <a:rPr lang="en-US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80899" name="Content Placeholder 5"/>
          <p:cNvSpPr>
            <a:spLocks noGrp="1"/>
          </p:cNvSpPr>
          <p:nvPr>
            <p:ph idx="1"/>
          </p:nvPr>
        </p:nvSpPr>
        <p:spPr>
          <a:xfrm>
            <a:off x="61867" y="938412"/>
            <a:ext cx="6243834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" dirty="0" smtClean="0"/>
          </a:p>
          <a:p>
            <a:pPr marL="0" lvl="0" indent="0">
              <a:buNone/>
            </a:pPr>
            <a:r>
              <a:rPr lang="en-US" sz="3600" dirty="0" smtClean="0"/>
              <a:t>If a saturated solution of NaNO</a:t>
            </a:r>
            <a:r>
              <a:rPr lang="en-US" sz="3600" baseline="-25000" dirty="0" smtClean="0"/>
              <a:t>3</a:t>
            </a:r>
            <a:r>
              <a:rPr lang="en-US" sz="3600" dirty="0" smtClean="0"/>
              <a:t> is made at 50ºC and then rapidly cooled to 20ºC, how much solute is likely to precipitate?</a:t>
            </a: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                         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sz="3600" dirty="0" smtClean="0"/>
          </a:p>
          <a:p>
            <a:pPr eaLnBrk="1" hangingPunct="1"/>
            <a:endParaRPr lang="en-US" sz="3600" dirty="0" smtClean="0"/>
          </a:p>
        </p:txBody>
      </p:sp>
      <p:pic>
        <p:nvPicPr>
          <p:cNvPr id="7" name="Picture 2" descr="http://webassign.net/graphics/solubi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465" y="777749"/>
            <a:ext cx="4634040" cy="588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3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867" y="284203"/>
            <a:ext cx="8610600" cy="129302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Guided Practice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630" y="1304350"/>
            <a:ext cx="8596668" cy="536940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Teacher:</a:t>
            </a:r>
          </a:p>
          <a:p>
            <a:pPr marL="400050" lvl="1" indent="0">
              <a:buNone/>
            </a:pPr>
            <a:r>
              <a:rPr lang="en-US" sz="2600" dirty="0" smtClean="0"/>
              <a:t>1. Will show the problem on the board</a:t>
            </a:r>
          </a:p>
          <a:p>
            <a:r>
              <a:rPr lang="en-US" sz="2800" dirty="0" smtClean="0"/>
              <a:t>Students:</a:t>
            </a:r>
          </a:p>
          <a:p>
            <a:pPr marL="857250" lvl="1" indent="-457200">
              <a:buClr>
                <a:srgbClr val="002060"/>
              </a:buClr>
              <a:buFont typeface="Wingdings 3" charset="2"/>
              <a:buAutoNum type="arabicPeriod"/>
            </a:pPr>
            <a:r>
              <a:rPr lang="en-US" sz="2600" dirty="0" smtClean="0"/>
              <a:t>Take </a:t>
            </a:r>
            <a:r>
              <a:rPr lang="en-US" sz="2600" b="1" u="sng" dirty="0" smtClean="0">
                <a:solidFill>
                  <a:srgbClr val="FF0000"/>
                </a:solidFill>
              </a:rPr>
              <a:t>19 </a:t>
            </a:r>
            <a:r>
              <a:rPr lang="en-US" sz="2600" b="1" u="sng" dirty="0">
                <a:solidFill>
                  <a:srgbClr val="FF0000"/>
                </a:solidFill>
              </a:rPr>
              <a:t>seconds </a:t>
            </a:r>
            <a:r>
              <a:rPr lang="en-US" sz="2600" dirty="0"/>
              <a:t>to </a:t>
            </a:r>
            <a:r>
              <a:rPr lang="en-US" sz="2600" dirty="0" smtClean="0"/>
              <a:t>read the problem individually and write down the givens and unknown</a:t>
            </a:r>
            <a:endParaRPr lang="en-US" sz="2600" dirty="0"/>
          </a:p>
          <a:p>
            <a:pPr marL="857250" lvl="1" indent="-457200">
              <a:buClr>
                <a:srgbClr val="002060"/>
              </a:buClr>
              <a:buFont typeface="Wingdings 3" charset="2"/>
              <a:buAutoNum type="arabicPeriod"/>
            </a:pPr>
            <a:r>
              <a:rPr lang="en-US" sz="2600" dirty="0" smtClean="0"/>
              <a:t>Take </a:t>
            </a:r>
            <a:r>
              <a:rPr lang="en-US" sz="2600" b="1" u="sng" dirty="0" smtClean="0">
                <a:solidFill>
                  <a:srgbClr val="FF0000"/>
                </a:solidFill>
              </a:rPr>
              <a:t>41 </a:t>
            </a:r>
            <a:r>
              <a:rPr lang="en-US" sz="2600" b="1" u="sng" dirty="0">
                <a:solidFill>
                  <a:srgbClr val="FF0000"/>
                </a:solidFill>
              </a:rPr>
              <a:t>seconds </a:t>
            </a:r>
            <a:r>
              <a:rPr lang="en-US" sz="2600" dirty="0"/>
              <a:t>to </a:t>
            </a:r>
            <a:r>
              <a:rPr lang="en-US" sz="2600" dirty="0" smtClean="0"/>
              <a:t>solve the problem with your shoulder partner</a:t>
            </a:r>
            <a:endParaRPr lang="en-US" sz="2600" dirty="0"/>
          </a:p>
          <a:p>
            <a:pPr marL="857250" lvl="1" indent="-457200">
              <a:buClr>
                <a:srgbClr val="002060"/>
              </a:buClr>
              <a:buFont typeface="Wingdings 3" charset="2"/>
              <a:buAutoNum type="arabicPeriod"/>
            </a:pPr>
            <a:r>
              <a:rPr lang="en-US" sz="2600" dirty="0" smtClean="0"/>
              <a:t>Be ready to share when Mr. Ghosh says </a:t>
            </a:r>
            <a:r>
              <a:rPr lang="en-US" sz="2600" b="1" u="sng" dirty="0" smtClean="0">
                <a:solidFill>
                  <a:srgbClr val="FF0000"/>
                </a:solidFill>
              </a:rPr>
              <a:t>SWAG</a:t>
            </a:r>
            <a:endParaRPr lang="en-US" sz="26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09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0039" y="278185"/>
            <a:ext cx="8596668" cy="1320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2060"/>
                </a:solidFill>
              </a:rPr>
              <a:t>Guided Practice #1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0899" name="Content Placeholder 5"/>
          <p:cNvSpPr>
            <a:spLocks noGrp="1"/>
          </p:cNvSpPr>
          <p:nvPr>
            <p:ph idx="1"/>
          </p:nvPr>
        </p:nvSpPr>
        <p:spPr>
          <a:xfrm>
            <a:off x="183620" y="1091647"/>
            <a:ext cx="9971033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" dirty="0" smtClean="0"/>
          </a:p>
          <a:p>
            <a:pPr marL="0" lvl="0" indent="0">
              <a:buNone/>
            </a:pPr>
            <a:r>
              <a:rPr lang="en-US" sz="3600" dirty="0"/>
              <a:t>If </a:t>
            </a:r>
            <a:r>
              <a:rPr lang="en-US" sz="3600" dirty="0" smtClean="0"/>
              <a:t>200g </a:t>
            </a:r>
            <a:r>
              <a:rPr lang="en-US" sz="3600" dirty="0"/>
              <a:t>of </a:t>
            </a:r>
            <a:r>
              <a:rPr lang="en-US" sz="3600" dirty="0" smtClean="0"/>
              <a:t>KNO</a:t>
            </a:r>
            <a:r>
              <a:rPr lang="en-US" sz="3600" baseline="-25000" dirty="0" smtClean="0"/>
              <a:t>3</a:t>
            </a:r>
            <a:r>
              <a:rPr lang="en-US" sz="3600" dirty="0" smtClean="0"/>
              <a:t> </a:t>
            </a:r>
            <a:r>
              <a:rPr lang="en-US" sz="3600" dirty="0"/>
              <a:t>are dissolved in 100g H</a:t>
            </a:r>
            <a:r>
              <a:rPr lang="en-US" sz="3600" baseline="-25000" dirty="0"/>
              <a:t>2</a:t>
            </a:r>
            <a:r>
              <a:rPr lang="en-US" sz="3600" dirty="0"/>
              <a:t>O at </a:t>
            </a:r>
            <a:r>
              <a:rPr lang="en-US" sz="3600" dirty="0" smtClean="0"/>
              <a:t>90ºC</a:t>
            </a:r>
            <a:r>
              <a:rPr lang="en-US" sz="3600" dirty="0"/>
              <a:t>, what type of solution was made?</a:t>
            </a:r>
          </a:p>
          <a:p>
            <a:pPr marL="0" indent="0">
              <a:buNone/>
            </a:pPr>
            <a:r>
              <a:rPr lang="en-US" sz="3600" dirty="0" smtClean="0"/>
              <a:t>                         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sz="3600" dirty="0" smtClean="0"/>
          </a:p>
          <a:p>
            <a:pPr eaLnBrk="1" hangingPunct="1"/>
            <a:endParaRPr lang="en-US" sz="3600" dirty="0" smtClean="0"/>
          </a:p>
        </p:txBody>
      </p:sp>
      <p:pic>
        <p:nvPicPr>
          <p:cNvPr id="6" name="Picture 2" descr="http://b.vimeocdn.com/ts/130/635/130635780_64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1" t="16963" r="25181" b="19386"/>
          <a:stretch/>
        </p:blipFill>
        <p:spPr bwMode="auto">
          <a:xfrm>
            <a:off x="404380" y="2525947"/>
            <a:ext cx="5409567" cy="376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7662080" y="5151769"/>
            <a:ext cx="373085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smtClean="0">
                <a:solidFill>
                  <a:srgbClr val="002060"/>
                </a:solidFill>
              </a:rPr>
              <a:t> Saturated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71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0039" y="278185"/>
            <a:ext cx="8596668" cy="1320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2060"/>
                </a:solidFill>
              </a:rPr>
              <a:t>Guided Practice #2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0899" name="Content Placeholder 5"/>
          <p:cNvSpPr>
            <a:spLocks noGrp="1"/>
          </p:cNvSpPr>
          <p:nvPr>
            <p:ph idx="1"/>
          </p:nvPr>
        </p:nvSpPr>
        <p:spPr>
          <a:xfrm>
            <a:off x="183621" y="1091647"/>
            <a:ext cx="6285418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" dirty="0" smtClean="0"/>
          </a:p>
          <a:p>
            <a:pPr marL="0" lvl="0" indent="0">
              <a:buNone/>
            </a:pPr>
            <a:r>
              <a:rPr lang="en-US" sz="3600" dirty="0" smtClean="0"/>
              <a:t>The solubility curve of ammonia is shown to the right:</a:t>
            </a:r>
          </a:p>
          <a:p>
            <a:pPr marL="0" lvl="0" indent="0">
              <a:buNone/>
            </a:pPr>
            <a:endParaRPr lang="en-US" sz="3600" dirty="0"/>
          </a:p>
          <a:p>
            <a:pPr marL="0" lvl="0" indent="0">
              <a:buNone/>
            </a:pPr>
            <a:r>
              <a:rPr lang="en-US" sz="3600" dirty="0" smtClean="0"/>
              <a:t>Between which two points did the solution remain saturated?</a:t>
            </a: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                         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sz="3600" dirty="0" smtClean="0"/>
          </a:p>
          <a:p>
            <a:pPr eaLnBrk="1" hangingPunct="1"/>
            <a:endParaRPr lang="en-US" sz="3600" dirty="0" smtClean="0"/>
          </a:p>
        </p:txBody>
      </p:sp>
      <p:pic>
        <p:nvPicPr>
          <p:cNvPr id="8" name="Picture 7"/>
          <p:cNvPicPr/>
          <p:nvPr/>
        </p:nvPicPr>
        <p:blipFill rotWithShape="1">
          <a:blip r:embed="rId2"/>
          <a:srcRect l="31363" t="26546" r="33307" b="14298"/>
          <a:stretch/>
        </p:blipFill>
        <p:spPr bwMode="auto">
          <a:xfrm>
            <a:off x="6469039" y="381963"/>
            <a:ext cx="5211061" cy="48687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Oval 5"/>
          <p:cNvSpPr/>
          <p:nvPr/>
        </p:nvSpPr>
        <p:spPr>
          <a:xfrm>
            <a:off x="7381282" y="5615793"/>
            <a:ext cx="373085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smtClean="0">
                <a:solidFill>
                  <a:srgbClr val="002060"/>
                </a:solidFill>
              </a:rPr>
              <a:t> W </a:t>
            </a:r>
            <a:r>
              <a:rPr lang="en-US" sz="2800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Y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15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0039" y="278185"/>
            <a:ext cx="8596668" cy="1320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2060"/>
                </a:solidFill>
              </a:rPr>
              <a:t>Guided Practice #3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0899" name="Content Placeholder 5"/>
          <p:cNvSpPr>
            <a:spLocks noGrp="1"/>
          </p:cNvSpPr>
          <p:nvPr>
            <p:ph idx="1"/>
          </p:nvPr>
        </p:nvSpPr>
        <p:spPr>
          <a:xfrm>
            <a:off x="61867" y="938412"/>
            <a:ext cx="6243834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" dirty="0" smtClean="0"/>
          </a:p>
          <a:p>
            <a:pPr marL="0" lvl="0" indent="0">
              <a:buNone/>
            </a:pPr>
            <a:r>
              <a:rPr lang="en-US" sz="3600" dirty="0" smtClean="0"/>
              <a:t>If a saturated solution of </a:t>
            </a:r>
            <a:r>
              <a:rPr lang="en-US" sz="3600" dirty="0" err="1" smtClean="0"/>
              <a:t>KCl</a:t>
            </a:r>
            <a:r>
              <a:rPr lang="en-US" sz="3600" dirty="0" smtClean="0"/>
              <a:t> is made at 85ºC and then rapidly cooled to 60ºC, how much solute is likely to precipitate?</a:t>
            </a: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                         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sz="3600" dirty="0" smtClean="0"/>
          </a:p>
          <a:p>
            <a:pPr eaLnBrk="1" hangingPunct="1"/>
            <a:endParaRPr lang="en-US" sz="3600" dirty="0" smtClean="0"/>
          </a:p>
        </p:txBody>
      </p:sp>
      <p:pic>
        <p:nvPicPr>
          <p:cNvPr id="7" name="Picture 2" descr="http://webassign.net/graphics/solubi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465" y="777749"/>
            <a:ext cx="4634040" cy="588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374175" y="5479412"/>
            <a:ext cx="373085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smtClean="0">
                <a:solidFill>
                  <a:srgbClr val="002060"/>
                </a:solidFill>
              </a:rPr>
              <a:t> ~8g </a:t>
            </a:r>
            <a:r>
              <a:rPr lang="en-US" sz="2800" dirty="0" err="1" smtClean="0">
                <a:solidFill>
                  <a:srgbClr val="002060"/>
                </a:solidFill>
              </a:rPr>
              <a:t>KCl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70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Independent Practice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677334" y="1815353"/>
            <a:ext cx="8934450" cy="4800600"/>
          </a:xfrm>
        </p:spPr>
        <p:txBody>
          <a:bodyPr/>
          <a:lstStyle/>
          <a:p>
            <a:pPr marL="53975" indent="-53975" eaLnBrk="1" hangingPunct="1">
              <a:buFont typeface="Wingdings 2" panose="05020102010507070707" pitchFamily="18" charset="2"/>
              <a:buNone/>
            </a:pPr>
            <a:r>
              <a:rPr lang="en-US" sz="3600" dirty="0" smtClean="0"/>
              <a:t>Take some time to practice applying your knowledge of types of solubility curves</a:t>
            </a:r>
            <a:endParaRPr lang="en-US" sz="3600" dirty="0"/>
          </a:p>
        </p:txBody>
      </p:sp>
      <p:sp>
        <p:nvSpPr>
          <p:cNvPr id="4" name="Rounded Rectangle 3"/>
          <p:cNvSpPr/>
          <p:nvPr/>
        </p:nvSpPr>
        <p:spPr>
          <a:xfrm>
            <a:off x="1669311" y="4566024"/>
            <a:ext cx="3200400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002060"/>
                </a:solidFill>
              </a:rPr>
              <a:t>Practice makes Perfect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7196052" y="3136153"/>
            <a:ext cx="2362200" cy="2667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rgbClr val="002060"/>
                </a:solidFill>
              </a:rPr>
              <a:t>85%</a:t>
            </a:r>
          </a:p>
        </p:txBody>
      </p:sp>
    </p:spTree>
    <p:extLst>
      <p:ext uri="{BB962C8B-B14F-4D97-AF65-F5344CB8AC3E}">
        <p14:creationId xmlns:p14="http://schemas.microsoft.com/office/powerpoint/2010/main" val="415042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320" y="1017589"/>
            <a:ext cx="3002924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Closing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What type of solution do all points below the solubility curve represent?</a:t>
            </a:r>
          </a:p>
          <a:p>
            <a:endParaRPr lang="en-US" sz="2800" dirty="0"/>
          </a:p>
          <a:p>
            <a:r>
              <a:rPr lang="en-US" sz="2800" dirty="0"/>
              <a:t>How do we know how many grams of a solute must be dissolved to create a saturated solution at a given temperature?</a:t>
            </a:r>
          </a:p>
        </p:txBody>
      </p:sp>
    </p:spTree>
    <p:extLst>
      <p:ext uri="{BB962C8B-B14F-4D97-AF65-F5344CB8AC3E}">
        <p14:creationId xmlns:p14="http://schemas.microsoft.com/office/powerpoint/2010/main" val="253999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10" y="-47420"/>
            <a:ext cx="8596668" cy="13208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Warm Up: </a:t>
            </a:r>
            <a:r>
              <a:rPr lang="en-US" dirty="0">
                <a:solidFill>
                  <a:srgbClr val="002060"/>
                </a:solidFill>
              </a:rPr>
              <a:t>4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Minutes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8231" y="841029"/>
            <a:ext cx="6314960" cy="745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300" dirty="0" smtClean="0">
                <a:solidFill>
                  <a:srgbClr val="C00000"/>
                </a:solidFill>
              </a:rPr>
              <a:t>You should be working SILENTLY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8231" y="424563"/>
            <a:ext cx="5671016" cy="7457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300" dirty="0" smtClean="0">
                <a:solidFill>
                  <a:srgbClr val="C00000"/>
                </a:solidFill>
              </a:rPr>
              <a:t>Stay in your own seat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2012" y="2033995"/>
            <a:ext cx="49010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How many grams of KNO</a:t>
            </a:r>
            <a:r>
              <a:rPr lang="en-US" sz="2800" baseline="-25000" dirty="0" smtClean="0">
                <a:solidFill>
                  <a:prstClr val="black"/>
                </a:solidFill>
              </a:rPr>
              <a:t>3</a:t>
            </a:r>
            <a:r>
              <a:rPr lang="en-US" sz="2800" dirty="0" smtClean="0">
                <a:solidFill>
                  <a:prstClr val="black"/>
                </a:solidFill>
              </a:rPr>
              <a:t> are required to make a saturated solution at 20ºC?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018111" y="323428"/>
            <a:ext cx="3557789" cy="15077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002060"/>
                </a:solidFill>
              </a:rPr>
              <a:t>Write the Learning Target</a:t>
            </a:r>
          </a:p>
        </p:txBody>
      </p:sp>
      <p:pic>
        <p:nvPicPr>
          <p:cNvPr id="9" name="Picture 8" descr="http://www.sciencegeek.net/Chemistry/taters/graphics/solubilit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54" y="1394764"/>
            <a:ext cx="5819588" cy="546323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5798234" y="3646237"/>
            <a:ext cx="49010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/>
              <a:t>If a saturated solution of </a:t>
            </a:r>
            <a:r>
              <a:rPr lang="en-US" sz="2800" dirty="0" smtClean="0"/>
              <a:t>K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Cr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7</a:t>
            </a:r>
            <a:r>
              <a:rPr lang="en-US" sz="2800" dirty="0" smtClean="0"/>
              <a:t> </a:t>
            </a:r>
            <a:r>
              <a:rPr lang="en-US" sz="2800" dirty="0"/>
              <a:t>is made at </a:t>
            </a:r>
            <a:r>
              <a:rPr lang="en-US" sz="2800" dirty="0" smtClean="0"/>
              <a:t>90 </a:t>
            </a:r>
            <a:r>
              <a:rPr lang="en-US" sz="2800" dirty="0"/>
              <a:t>ºC and rapidly cooled to </a:t>
            </a:r>
            <a:r>
              <a:rPr lang="en-US" sz="2800" dirty="0" smtClean="0"/>
              <a:t>50 </a:t>
            </a:r>
            <a:r>
              <a:rPr lang="en-US" sz="2800" dirty="0"/>
              <a:t>ºC, how much solute is likely to precipitate?</a:t>
            </a:r>
          </a:p>
        </p:txBody>
      </p:sp>
    </p:spTree>
    <p:extLst>
      <p:ext uri="{BB962C8B-B14F-4D97-AF65-F5344CB8AC3E}">
        <p14:creationId xmlns:p14="http://schemas.microsoft.com/office/powerpoint/2010/main" val="3696715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526"/>
    </mc:Choice>
    <mc:Fallback>
      <p:transition spd="slow" advTm="25526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263" y="286871"/>
            <a:ext cx="8596668" cy="13208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Announcements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17813"/>
            <a:ext cx="8596668" cy="472355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8600" dirty="0" smtClean="0">
                <a:solidFill>
                  <a:srgbClr val="0070C0"/>
                </a:solidFill>
              </a:rPr>
              <a:t>Quiz Tomorrow</a:t>
            </a:r>
          </a:p>
          <a:p>
            <a:pPr marL="0" indent="0">
              <a:buNone/>
            </a:pPr>
            <a:endParaRPr lang="en-US" sz="35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3500" dirty="0" smtClean="0">
                <a:solidFill>
                  <a:srgbClr val="002060"/>
                </a:solidFill>
              </a:rPr>
              <a:t>Topics Include:</a:t>
            </a:r>
          </a:p>
          <a:p>
            <a:pPr lvl="1"/>
            <a:r>
              <a:rPr lang="en-US" sz="3000" dirty="0" smtClean="0">
                <a:solidFill>
                  <a:srgbClr val="002060"/>
                </a:solidFill>
              </a:rPr>
              <a:t>Solubility Rules</a:t>
            </a:r>
          </a:p>
          <a:p>
            <a:pPr lvl="1"/>
            <a:r>
              <a:rPr lang="en-US" sz="3000" dirty="0" smtClean="0">
                <a:solidFill>
                  <a:srgbClr val="002060"/>
                </a:solidFill>
              </a:rPr>
              <a:t>Molarity</a:t>
            </a:r>
          </a:p>
          <a:p>
            <a:pPr lvl="1"/>
            <a:r>
              <a:rPr lang="en-US" sz="3000" dirty="0" smtClean="0">
                <a:solidFill>
                  <a:srgbClr val="002060"/>
                </a:solidFill>
              </a:rPr>
              <a:t>Dilutions</a:t>
            </a:r>
          </a:p>
          <a:p>
            <a:pPr lvl="1"/>
            <a:r>
              <a:rPr lang="en-US" sz="3000" dirty="0" smtClean="0">
                <a:solidFill>
                  <a:srgbClr val="002060"/>
                </a:solidFill>
              </a:rPr>
              <a:t>Types of Solutions</a:t>
            </a:r>
          </a:p>
          <a:p>
            <a:pPr lvl="1"/>
            <a:r>
              <a:rPr lang="en-US" sz="3000" dirty="0" smtClean="0">
                <a:solidFill>
                  <a:srgbClr val="002060"/>
                </a:solidFill>
              </a:rPr>
              <a:t>Solubility Curves</a:t>
            </a:r>
          </a:p>
        </p:txBody>
      </p:sp>
    </p:spTree>
    <p:extLst>
      <p:ext uri="{BB962C8B-B14F-4D97-AF65-F5344CB8AC3E}">
        <p14:creationId xmlns:p14="http://schemas.microsoft.com/office/powerpoint/2010/main" val="39817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416" y="258655"/>
            <a:ext cx="8681819" cy="13221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 smtClean="0"/>
              <a:t>Each of these solutions contains the same amount of solute.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163" t="13432" r="49031" b="18805"/>
          <a:stretch/>
        </p:blipFill>
        <p:spPr>
          <a:xfrm>
            <a:off x="529416" y="1580854"/>
            <a:ext cx="3625490" cy="34698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1109" t="13870" r="10423" b="19024"/>
          <a:stretch/>
        </p:blipFill>
        <p:spPr>
          <a:xfrm>
            <a:off x="6272463" y="1580854"/>
            <a:ext cx="3503590" cy="3436257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74321" y="5535801"/>
            <a:ext cx="8681819" cy="8035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sz="4000" dirty="0" smtClean="0"/>
              <a:t>How can this be?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4814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Agenda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Warm Up: </a:t>
            </a:r>
            <a:r>
              <a:rPr lang="en-US" sz="2800" dirty="0" smtClean="0"/>
              <a:t>7 </a:t>
            </a:r>
            <a:r>
              <a:rPr lang="en-US" sz="2800" dirty="0" smtClean="0"/>
              <a:t>Minutes</a:t>
            </a:r>
          </a:p>
          <a:p>
            <a:r>
              <a:rPr lang="en-US" sz="2800" dirty="0" smtClean="0"/>
              <a:t>Expectations for Stations: </a:t>
            </a:r>
            <a:r>
              <a:rPr lang="en-US" sz="2800" dirty="0" smtClean="0"/>
              <a:t>6 </a:t>
            </a:r>
            <a:r>
              <a:rPr lang="en-US" sz="2800" dirty="0" smtClean="0"/>
              <a:t>minutes</a:t>
            </a:r>
          </a:p>
          <a:p>
            <a:r>
              <a:rPr lang="en-US" sz="2800" dirty="0" smtClean="0"/>
              <a:t>Stations Review: </a:t>
            </a:r>
            <a:r>
              <a:rPr lang="en-US" sz="2800" dirty="0" smtClean="0"/>
              <a:t>38 </a:t>
            </a:r>
            <a:r>
              <a:rPr lang="en-US" sz="2800" dirty="0" smtClean="0"/>
              <a:t>minutes</a:t>
            </a:r>
          </a:p>
          <a:p>
            <a:r>
              <a:rPr lang="en-US" sz="2800" dirty="0" smtClean="0"/>
              <a:t>Closing: </a:t>
            </a:r>
            <a:r>
              <a:rPr lang="en-US" sz="2800" dirty="0" smtClean="0"/>
              <a:t>2 Minutes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896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How Will Stations Work??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037" y="1352282"/>
            <a:ext cx="9181563" cy="5505718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  <a:defRPr/>
            </a:pPr>
            <a:r>
              <a:rPr lang="en-US" sz="2900" dirty="0" smtClean="0"/>
              <a:t>You </a:t>
            </a:r>
            <a:r>
              <a:rPr lang="en-US" sz="2900" dirty="0"/>
              <a:t>will be placed with a group of other scholars to complete </a:t>
            </a:r>
            <a:r>
              <a:rPr lang="en-US" sz="2900" dirty="0" smtClean="0"/>
              <a:t>four </a:t>
            </a:r>
            <a:r>
              <a:rPr lang="en-US" sz="2900" dirty="0" smtClean="0"/>
              <a:t>stations </a:t>
            </a:r>
            <a:r>
              <a:rPr lang="en-US" sz="2900" dirty="0"/>
              <a:t>on the following topics:</a:t>
            </a:r>
          </a:p>
          <a:p>
            <a:pPr marL="274320" indent="-274320">
              <a:spcAft>
                <a:spcPts val="0"/>
              </a:spcAft>
              <a:buNone/>
              <a:defRPr/>
            </a:pPr>
            <a:endParaRPr lang="en-US" sz="2700" dirty="0"/>
          </a:p>
          <a:p>
            <a:pPr marL="274320" indent="-274320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700" b="1" dirty="0"/>
              <a:t>Station 1</a:t>
            </a:r>
            <a:r>
              <a:rPr lang="en-US" sz="2700" dirty="0"/>
              <a:t>: </a:t>
            </a:r>
            <a:r>
              <a:rPr lang="en-US" sz="2700" dirty="0" smtClean="0"/>
              <a:t>Solubility Rules</a:t>
            </a:r>
            <a:endParaRPr lang="en-US" sz="2700" dirty="0"/>
          </a:p>
          <a:p>
            <a:pPr marL="274320" indent="-274320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sz="2700" dirty="0"/>
          </a:p>
          <a:p>
            <a:pPr marL="274320" indent="-274320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700" b="1" dirty="0"/>
              <a:t>Station 2</a:t>
            </a:r>
            <a:r>
              <a:rPr lang="en-US" sz="2700" dirty="0"/>
              <a:t>: </a:t>
            </a:r>
            <a:r>
              <a:rPr lang="en-US" sz="2700" dirty="0" smtClean="0"/>
              <a:t>Molarity Calculations</a:t>
            </a:r>
            <a:endParaRPr lang="en-US" sz="2700" dirty="0"/>
          </a:p>
          <a:p>
            <a:pPr marL="274320" indent="-274320">
              <a:spcAft>
                <a:spcPts val="0"/>
              </a:spcAft>
              <a:buNone/>
              <a:defRPr/>
            </a:pPr>
            <a:endParaRPr lang="en-US" sz="2700" dirty="0"/>
          </a:p>
          <a:p>
            <a:pPr marL="274320" indent="-274320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700" b="1" dirty="0"/>
              <a:t>Station 3</a:t>
            </a:r>
            <a:r>
              <a:rPr lang="en-US" sz="2700" dirty="0"/>
              <a:t>: </a:t>
            </a:r>
            <a:r>
              <a:rPr lang="en-US" sz="2700" dirty="0" smtClean="0"/>
              <a:t>Dilutions</a:t>
            </a:r>
            <a:endParaRPr lang="en-US" sz="2700" dirty="0"/>
          </a:p>
          <a:p>
            <a:pPr marL="274320" indent="-274320">
              <a:spcAft>
                <a:spcPts val="0"/>
              </a:spcAft>
              <a:buNone/>
              <a:defRPr/>
            </a:pPr>
            <a:endParaRPr lang="en-US" sz="2700" dirty="0"/>
          </a:p>
          <a:p>
            <a:pPr marL="274320" indent="-274320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700" b="1" dirty="0"/>
              <a:t>Station 4</a:t>
            </a:r>
            <a:r>
              <a:rPr lang="en-US" sz="2700" dirty="0"/>
              <a:t>: </a:t>
            </a:r>
            <a:r>
              <a:rPr lang="en-US" sz="2700" dirty="0" smtClean="0"/>
              <a:t>Types of Solutions</a:t>
            </a:r>
            <a:endParaRPr lang="en-US" sz="2700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8796270" y="2837329"/>
            <a:ext cx="3395730" cy="18556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>
                <a:solidFill>
                  <a:srgbClr val="002060"/>
                </a:solidFill>
              </a:rPr>
              <a:t>You Need: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002060"/>
                </a:solidFill>
              </a:rPr>
              <a:t>Periodic </a:t>
            </a:r>
            <a:r>
              <a:rPr lang="en-US" sz="2800" dirty="0" smtClean="0">
                <a:solidFill>
                  <a:srgbClr val="002060"/>
                </a:solidFill>
              </a:rPr>
              <a:t>Table</a:t>
            </a:r>
            <a:endParaRPr lang="en-US" sz="28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002060"/>
                </a:solidFill>
              </a:rPr>
              <a:t>Scratch </a:t>
            </a:r>
            <a:r>
              <a:rPr lang="en-US" sz="2800" dirty="0" smtClean="0">
                <a:solidFill>
                  <a:srgbClr val="002060"/>
                </a:solidFill>
              </a:rPr>
              <a:t>Paper</a:t>
            </a:r>
          </a:p>
        </p:txBody>
      </p:sp>
    </p:spTree>
    <p:extLst>
      <p:ext uri="{BB962C8B-B14F-4D97-AF65-F5344CB8AC3E}">
        <p14:creationId xmlns:p14="http://schemas.microsoft.com/office/powerpoint/2010/main" val="47104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How Will Stations Work??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611" y="1219200"/>
            <a:ext cx="10122795" cy="5752564"/>
          </a:xfrm>
        </p:spPr>
        <p:txBody>
          <a:bodyPr>
            <a:normAutofit fontScale="92500" lnSpcReduction="20000"/>
          </a:bodyPr>
          <a:lstStyle/>
          <a:p>
            <a:pPr marL="274320" indent="-274320">
              <a:spcAft>
                <a:spcPts val="0"/>
              </a:spcAft>
              <a:buFont typeface="Wingdings 2" charset="2"/>
              <a:buChar char=""/>
              <a:defRPr/>
            </a:pPr>
            <a:endParaRPr lang="en-US" sz="3200" dirty="0" smtClean="0"/>
          </a:p>
          <a:p>
            <a:pPr marL="274320" indent="-274320">
              <a:spcAft>
                <a:spcPts val="0"/>
              </a:spcAft>
              <a:buFont typeface="Wingdings 2" charset="2"/>
              <a:buChar char=""/>
              <a:defRPr/>
            </a:pPr>
            <a:r>
              <a:rPr lang="en-US" sz="3200" dirty="0" smtClean="0"/>
              <a:t>You will spend</a:t>
            </a:r>
            <a:r>
              <a:rPr lang="en-US" sz="5400" dirty="0"/>
              <a:t> </a:t>
            </a:r>
            <a:r>
              <a:rPr lang="en-US" sz="3200" b="1" u="sng" dirty="0" smtClean="0">
                <a:solidFill>
                  <a:srgbClr val="FF0000"/>
                </a:solidFill>
              </a:rPr>
              <a:t>9</a:t>
            </a:r>
            <a:r>
              <a:rPr lang="en-US" sz="3200" b="1" u="sng" dirty="0" smtClean="0">
                <a:solidFill>
                  <a:srgbClr val="FF0000"/>
                </a:solidFill>
              </a:rPr>
              <a:t> </a:t>
            </a:r>
            <a:r>
              <a:rPr lang="en-US" sz="3200" b="1" u="sng" dirty="0" smtClean="0">
                <a:solidFill>
                  <a:srgbClr val="FF0000"/>
                </a:solidFill>
              </a:rPr>
              <a:t>minutes </a:t>
            </a:r>
            <a:r>
              <a:rPr lang="en-US" sz="3200" dirty="0" smtClean="0"/>
              <a:t>at each station working each  problem as a group on scratch paper. </a:t>
            </a:r>
          </a:p>
          <a:p>
            <a:pPr marL="274320" indent="-274320">
              <a:spcAft>
                <a:spcPts val="0"/>
              </a:spcAft>
              <a:buNone/>
              <a:defRPr/>
            </a:pPr>
            <a:endParaRPr lang="en-US" sz="3200" dirty="0" smtClean="0"/>
          </a:p>
          <a:p>
            <a:pPr marL="274320" indent="-274320">
              <a:spcAft>
                <a:spcPts val="0"/>
              </a:spcAft>
              <a:buFont typeface="Wingdings 2" charset="2"/>
              <a:buChar char=""/>
              <a:defRPr/>
            </a:pPr>
            <a:r>
              <a:rPr lang="en-US" sz="3200" dirty="0" smtClean="0"/>
              <a:t>You will write your FINAL answer on the answer document. </a:t>
            </a:r>
          </a:p>
          <a:p>
            <a:pPr marL="274320" indent="-274320">
              <a:spcAft>
                <a:spcPts val="0"/>
              </a:spcAft>
              <a:buNone/>
              <a:defRPr/>
            </a:pPr>
            <a:endParaRPr lang="en-US" sz="3200" dirty="0" smtClean="0"/>
          </a:p>
          <a:p>
            <a:pPr marL="274320" indent="-274320">
              <a:spcAft>
                <a:spcPts val="0"/>
              </a:spcAft>
              <a:buFont typeface="Wingdings 2" charset="2"/>
              <a:buChar char=""/>
              <a:defRPr/>
            </a:pPr>
            <a:r>
              <a:rPr lang="en-US" sz="3200" dirty="0" smtClean="0"/>
              <a:t>When time is called, you will leave your current station and move on to the next station</a:t>
            </a:r>
          </a:p>
          <a:p>
            <a:pPr marL="274320" indent="-274320">
              <a:spcAft>
                <a:spcPts val="0"/>
              </a:spcAft>
              <a:buNone/>
              <a:defRPr/>
            </a:pPr>
            <a:r>
              <a:rPr lang="en-US" sz="3200" dirty="0" smtClean="0"/>
              <a:t> </a:t>
            </a:r>
          </a:p>
          <a:p>
            <a:pPr marL="274320" indent="-274320">
              <a:spcAft>
                <a:spcPts val="0"/>
              </a:spcAft>
              <a:buFont typeface="Wingdings 2" charset="2"/>
              <a:buChar char=""/>
              <a:defRPr/>
            </a:pPr>
            <a:r>
              <a:rPr lang="en-US" sz="3200" dirty="0" smtClean="0"/>
              <a:t>You will have </a:t>
            </a:r>
            <a:r>
              <a:rPr lang="en-US" sz="3200" b="1" u="sng" dirty="0" smtClean="0">
                <a:solidFill>
                  <a:srgbClr val="FF0000"/>
                </a:solidFill>
              </a:rPr>
              <a:t>10 seconds </a:t>
            </a:r>
            <a:r>
              <a:rPr lang="en-US" sz="3200" dirty="0" smtClean="0"/>
              <a:t>to move to the next station</a:t>
            </a:r>
          </a:p>
          <a:p>
            <a:pPr marL="274320" indent="-274320" algn="ctr">
              <a:spcAft>
                <a:spcPts val="0"/>
              </a:spcAft>
              <a:buNone/>
              <a:defRPr/>
            </a:pPr>
            <a:r>
              <a:rPr lang="en-US" dirty="0" smtClean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00912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320" y="1017589"/>
            <a:ext cx="3002924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Closing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Why did we review these concepts?</a:t>
            </a:r>
          </a:p>
          <a:p>
            <a:r>
              <a:rPr lang="en-US" sz="2800" dirty="0" smtClean="0"/>
              <a:t>Why is it important that everybody master these objectives?</a:t>
            </a:r>
          </a:p>
        </p:txBody>
      </p:sp>
      <p:sp>
        <p:nvSpPr>
          <p:cNvPr id="4" name="Rectangle 3"/>
          <p:cNvSpPr/>
          <p:nvPr/>
        </p:nvSpPr>
        <p:spPr>
          <a:xfrm>
            <a:off x="1228915" y="4648217"/>
            <a:ext cx="79104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002060"/>
                </a:solidFill>
                <a:effectLst/>
              </a:rPr>
              <a:t>Good Luck on Your </a:t>
            </a:r>
            <a:r>
              <a:rPr lang="en-US" sz="5400" b="1" cap="none" spc="0" dirty="0" smtClean="0">
                <a:ln/>
                <a:solidFill>
                  <a:srgbClr val="002060"/>
                </a:solidFill>
                <a:effectLst/>
              </a:rPr>
              <a:t>Quiz</a:t>
            </a:r>
            <a:endParaRPr lang="en-US" sz="5400" b="1" cap="none" spc="0" dirty="0">
              <a:ln/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6896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10" y="154285"/>
            <a:ext cx="8596668" cy="13208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Warm Up: </a:t>
            </a:r>
            <a:r>
              <a:rPr lang="en-US" dirty="0">
                <a:solidFill>
                  <a:srgbClr val="002060"/>
                </a:solidFill>
              </a:rPr>
              <a:t>3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Minutes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24794" y="1165408"/>
            <a:ext cx="6314960" cy="745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300" dirty="0" smtClean="0">
                <a:solidFill>
                  <a:srgbClr val="C00000"/>
                </a:solidFill>
              </a:rPr>
              <a:t>You should be working SILENTLY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24794" y="720310"/>
            <a:ext cx="5671016" cy="7457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300" dirty="0" smtClean="0">
                <a:solidFill>
                  <a:srgbClr val="C00000"/>
                </a:solidFill>
              </a:rPr>
              <a:t>Stay in your own seat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4794" y="1920183"/>
            <a:ext cx="1072797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solubility curve is shown to the right:</a:t>
            </a:r>
          </a:p>
          <a:p>
            <a:endParaRPr lang="en-US" sz="2400" dirty="0"/>
          </a:p>
          <a:p>
            <a:r>
              <a:rPr lang="en-US" sz="2400" dirty="0" smtClean="0"/>
              <a:t>What </a:t>
            </a:r>
            <a:r>
              <a:rPr lang="en-US" sz="2400" dirty="0" smtClean="0"/>
              <a:t>type of solution would be produced at:</a:t>
            </a:r>
          </a:p>
          <a:p>
            <a:endParaRPr lang="en-US" sz="2400" dirty="0" smtClean="0"/>
          </a:p>
          <a:p>
            <a:pPr lvl="1"/>
            <a:r>
              <a:rPr lang="en-US" sz="2200" dirty="0" smtClean="0"/>
              <a:t>Point V?</a:t>
            </a:r>
          </a:p>
          <a:p>
            <a:pPr lvl="1"/>
            <a:endParaRPr lang="en-US" sz="2200" dirty="0" smtClean="0"/>
          </a:p>
          <a:p>
            <a:pPr lvl="1"/>
            <a:r>
              <a:rPr lang="en-US" sz="2200" dirty="0" smtClean="0"/>
              <a:t>Point W?</a:t>
            </a:r>
          </a:p>
          <a:p>
            <a:pPr lvl="1"/>
            <a:endParaRPr lang="en-US" sz="2200" dirty="0" smtClean="0"/>
          </a:p>
          <a:p>
            <a:pPr lvl="1"/>
            <a:r>
              <a:rPr lang="en-US" sz="2200" dirty="0" smtClean="0"/>
              <a:t>Point X?</a:t>
            </a:r>
          </a:p>
          <a:p>
            <a:pPr lvl="1"/>
            <a:endParaRPr lang="en-US" sz="2200" dirty="0" smtClean="0"/>
          </a:p>
          <a:p>
            <a:pPr lvl="1"/>
            <a:r>
              <a:rPr lang="en-US" sz="2200" dirty="0" smtClean="0"/>
              <a:t>Point Y?</a:t>
            </a:r>
          </a:p>
          <a:p>
            <a:pPr lvl="1"/>
            <a:endParaRPr lang="en-US" sz="2200" dirty="0" smtClean="0"/>
          </a:p>
          <a:p>
            <a:pPr lvl="1"/>
            <a:r>
              <a:rPr lang="en-US" sz="2200" dirty="0" smtClean="0"/>
              <a:t>Point Z?</a:t>
            </a:r>
            <a:endParaRPr lang="en-US" sz="2200" dirty="0"/>
          </a:p>
        </p:txBody>
      </p:sp>
      <p:sp>
        <p:nvSpPr>
          <p:cNvPr id="11" name="Rounded Rectangle 10"/>
          <p:cNvSpPr/>
          <p:nvPr/>
        </p:nvSpPr>
        <p:spPr>
          <a:xfrm>
            <a:off x="8004664" y="185355"/>
            <a:ext cx="3557789" cy="15077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002060"/>
                </a:solidFill>
              </a:rPr>
              <a:t>Write the Learning Target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31363" t="26546" r="33307" b="14298"/>
          <a:stretch/>
        </p:blipFill>
        <p:spPr bwMode="auto">
          <a:xfrm>
            <a:off x="6687794" y="1920183"/>
            <a:ext cx="5107761" cy="48081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6112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Agenda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>
          <a:xfrm>
            <a:off x="577403" y="1103291"/>
            <a:ext cx="8229600" cy="4937125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en-US" dirty="0" smtClean="0"/>
          </a:p>
          <a:p>
            <a:r>
              <a:rPr lang="en-US" sz="2800" dirty="0" smtClean="0"/>
              <a:t>Warm Up </a:t>
            </a:r>
            <a:r>
              <a:rPr lang="en-US" sz="2800" dirty="0" smtClean="0">
                <a:solidFill>
                  <a:srgbClr val="FF0000"/>
                </a:solidFill>
              </a:rPr>
              <a:t>[</a:t>
            </a:r>
            <a:r>
              <a:rPr lang="en-US" sz="2800" dirty="0">
                <a:solidFill>
                  <a:srgbClr val="FF0000"/>
                </a:solidFill>
              </a:rPr>
              <a:t>5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minutes]</a:t>
            </a:r>
          </a:p>
          <a:p>
            <a:r>
              <a:rPr lang="en-US" sz="2800" dirty="0" smtClean="0"/>
              <a:t>Expectations for Quiz </a:t>
            </a:r>
            <a:r>
              <a:rPr lang="en-US" sz="2800" dirty="0">
                <a:solidFill>
                  <a:srgbClr val="FF0000"/>
                </a:solidFill>
              </a:rPr>
              <a:t>[4 minutes]</a:t>
            </a:r>
          </a:p>
          <a:p>
            <a:r>
              <a:rPr lang="en-US" sz="2800" dirty="0" smtClean="0"/>
              <a:t>Quiz </a:t>
            </a:r>
            <a:r>
              <a:rPr lang="en-US" sz="2800" dirty="0" smtClean="0">
                <a:solidFill>
                  <a:srgbClr val="FF0000"/>
                </a:solidFill>
              </a:rPr>
              <a:t>[</a:t>
            </a:r>
            <a:r>
              <a:rPr lang="en-US" sz="2800" dirty="0" smtClean="0">
                <a:solidFill>
                  <a:srgbClr val="FF0000"/>
                </a:solidFill>
              </a:rPr>
              <a:t>35 </a:t>
            </a:r>
            <a:r>
              <a:rPr lang="en-US" sz="2800" dirty="0">
                <a:solidFill>
                  <a:srgbClr val="FF0000"/>
                </a:solidFill>
              </a:rPr>
              <a:t>minutes]</a:t>
            </a:r>
          </a:p>
          <a:p>
            <a:r>
              <a:rPr lang="en-US" sz="2800" dirty="0" smtClean="0"/>
              <a:t>Closing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[1 </a:t>
            </a:r>
            <a:r>
              <a:rPr lang="en-US" sz="2800" dirty="0">
                <a:solidFill>
                  <a:srgbClr val="FF0000"/>
                </a:solidFill>
              </a:rPr>
              <a:t>Minutes]</a:t>
            </a:r>
          </a:p>
        </p:txBody>
      </p:sp>
    </p:spTree>
    <p:extLst>
      <p:ext uri="{BB962C8B-B14F-4D97-AF65-F5344CB8AC3E}">
        <p14:creationId xmlns:p14="http://schemas.microsoft.com/office/powerpoint/2010/main" val="377153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Goal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To demonstrate mastery, we are shooting for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914200" y="3029803"/>
            <a:ext cx="243200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85%</a:t>
            </a:r>
          </a:p>
        </p:txBody>
      </p:sp>
    </p:spTree>
    <p:extLst>
      <p:ext uri="{BB962C8B-B14F-4D97-AF65-F5344CB8AC3E}">
        <p14:creationId xmlns:p14="http://schemas.microsoft.com/office/powerpoint/2010/main" val="261260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Check Point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What is your goal for this </a:t>
            </a:r>
            <a:r>
              <a:rPr lang="en-US" sz="2400" dirty="0" smtClean="0"/>
              <a:t>quiz</a:t>
            </a:r>
            <a:r>
              <a:rPr lang="en-US" sz="2400" dirty="0"/>
              <a:t>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4286606" y="3208353"/>
            <a:ext cx="14702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85%</a:t>
            </a:r>
          </a:p>
        </p:txBody>
      </p:sp>
    </p:spTree>
    <p:extLst>
      <p:ext uri="{BB962C8B-B14F-4D97-AF65-F5344CB8AC3E}">
        <p14:creationId xmlns:p14="http://schemas.microsoft.com/office/powerpoint/2010/main" val="189782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Expectations for Quiz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08149"/>
            <a:ext cx="8763000" cy="48006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3200" dirty="0" smtClean="0"/>
              <a:t>Clear your desk of everything except a....</a:t>
            </a:r>
          </a:p>
          <a:p>
            <a:pPr>
              <a:buFont typeface="Wingdings 2" panose="05020102010507070707" pitchFamily="18" charset="2"/>
              <a:buNone/>
              <a:defRPr/>
            </a:pPr>
            <a:endParaRPr lang="en-US" sz="3200" dirty="0" smtClean="0"/>
          </a:p>
          <a:p>
            <a:pPr marL="596900" indent="-514350">
              <a:buClr>
                <a:srgbClr val="002060"/>
              </a:buClr>
              <a:buFont typeface="+mj-lt"/>
              <a:buAutoNum type="arabicPeriod"/>
              <a:defRPr/>
            </a:pPr>
            <a:r>
              <a:rPr lang="en-US" sz="3200" dirty="0" smtClean="0"/>
              <a:t>Pencil</a:t>
            </a:r>
            <a:endParaRPr lang="en-US" sz="3200" dirty="0" smtClean="0"/>
          </a:p>
          <a:p>
            <a:pPr marL="596900" indent="-514350">
              <a:buClr>
                <a:srgbClr val="002060"/>
              </a:buClr>
              <a:buFont typeface="+mj-lt"/>
              <a:buAutoNum type="arabicPeriod"/>
              <a:defRPr/>
            </a:pPr>
            <a:r>
              <a:rPr lang="en-US" sz="3200" dirty="0" smtClean="0"/>
              <a:t>Calculator</a:t>
            </a:r>
            <a:endParaRPr lang="en-US" sz="32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22692" y="5022299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C00000"/>
                </a:solidFill>
              </a:rPr>
              <a:t>All backpacks and binders on the floor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51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Expectations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23861"/>
            <a:ext cx="8596668" cy="388077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Students will keep eyes on own paper</a:t>
            </a:r>
          </a:p>
          <a:p>
            <a:pPr lvl="1"/>
            <a:r>
              <a:rPr lang="en-US" sz="2800" dirty="0" smtClean="0"/>
              <a:t>Cheating will result in an automatic </a:t>
            </a:r>
            <a:r>
              <a:rPr lang="en-US" sz="3600" dirty="0" smtClean="0">
                <a:solidFill>
                  <a:srgbClr val="C00000"/>
                </a:solidFill>
              </a:rPr>
              <a:t>ZERO</a:t>
            </a:r>
          </a:p>
          <a:p>
            <a:r>
              <a:rPr lang="en-US" sz="3200" dirty="0" smtClean="0"/>
              <a:t>Students will remain </a:t>
            </a:r>
            <a:r>
              <a:rPr lang="en-US" sz="3200" dirty="0" smtClean="0">
                <a:solidFill>
                  <a:srgbClr val="C00000"/>
                </a:solidFill>
              </a:rPr>
              <a:t>SILENT</a:t>
            </a:r>
            <a:r>
              <a:rPr lang="en-US" sz="3200" dirty="0" smtClean="0"/>
              <a:t> for the duration of the quiz</a:t>
            </a:r>
          </a:p>
        </p:txBody>
      </p:sp>
    </p:spTree>
    <p:extLst>
      <p:ext uri="{BB962C8B-B14F-4D97-AF65-F5344CB8AC3E}">
        <p14:creationId xmlns:p14="http://schemas.microsoft.com/office/powerpoint/2010/main" val="102928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450" y="218379"/>
            <a:ext cx="8596668" cy="13208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Dilutions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450" y="1358751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Beaker A is more concentrated than Beaker B</a:t>
            </a:r>
          </a:p>
          <a:p>
            <a:pPr marL="457200" lvl="1" indent="0">
              <a:buNone/>
            </a:pPr>
            <a:endParaRPr lang="en-US" sz="800" dirty="0" smtClean="0"/>
          </a:p>
          <a:p>
            <a:pPr marL="457200" lvl="1" indent="0" algn="ctr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Beaker A has a higher Molarity than Beaker B </a:t>
            </a:r>
            <a:endParaRPr lang="en-US" sz="2400" dirty="0"/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r>
              <a:rPr lang="en-US" sz="2800" dirty="0" smtClean="0"/>
              <a:t>We had to </a:t>
            </a:r>
            <a:r>
              <a:rPr lang="en-US" sz="2800" i="1" u="sng" dirty="0" smtClean="0">
                <a:solidFill>
                  <a:srgbClr val="0070C0"/>
                </a:solidFill>
              </a:rPr>
              <a:t>dilute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/>
              <a:t>Beaker A to get Beaker B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Dilution: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163" t="13432" r="49031" b="18805"/>
          <a:stretch/>
        </p:blipFill>
        <p:spPr>
          <a:xfrm>
            <a:off x="8850074" y="311731"/>
            <a:ext cx="2589609" cy="2478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1109" t="13870" r="10423" b="19024"/>
          <a:stretch/>
        </p:blipFill>
        <p:spPr>
          <a:xfrm>
            <a:off x="8937118" y="3837251"/>
            <a:ext cx="2502565" cy="24544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67371" y="4078294"/>
            <a:ext cx="50465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Reducing the number of moles of solute per unit volume</a:t>
            </a:r>
          </a:p>
        </p:txBody>
      </p:sp>
    </p:spTree>
    <p:extLst>
      <p:ext uri="{BB962C8B-B14F-4D97-AF65-F5344CB8AC3E}">
        <p14:creationId xmlns:p14="http://schemas.microsoft.com/office/powerpoint/2010/main" val="417854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Good Luck!!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657" y="1784349"/>
            <a:ext cx="4495344" cy="449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72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320" y="1017589"/>
            <a:ext cx="3002924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Closing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How was your Quiz Today?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What topics do you feel you still need review on?</a:t>
            </a:r>
          </a:p>
        </p:txBody>
      </p:sp>
    </p:spTree>
    <p:extLst>
      <p:ext uri="{BB962C8B-B14F-4D97-AF65-F5344CB8AC3E}">
        <p14:creationId xmlns:p14="http://schemas.microsoft.com/office/powerpoint/2010/main" val="66340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What does this mean?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819" y="2112463"/>
            <a:ext cx="10359635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Moles of solute before dilution = </a:t>
            </a:r>
            <a:r>
              <a:rPr lang="en-US" sz="2800" dirty="0" smtClean="0">
                <a:solidFill>
                  <a:srgbClr val="FF0000"/>
                </a:solidFill>
              </a:rPr>
              <a:t>Moles of solute after dilution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77334" y="3278418"/>
                <a:ext cx="2496902" cy="15809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6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6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6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6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6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4" y="3278418"/>
                <a:ext cx="2496902" cy="158094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/>
          <p:cNvSpPr/>
          <p:nvPr/>
        </p:nvSpPr>
        <p:spPr>
          <a:xfrm>
            <a:off x="3700320" y="3780133"/>
            <a:ext cx="2550695" cy="577516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777099" y="3504316"/>
                <a:ext cx="2756588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60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6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6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MV</m:t>
                      </m:r>
                    </m:oMath>
                  </m:oMathPara>
                </a14:m>
                <a:endParaRPr lang="en-US" sz="6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7099" y="3504316"/>
                <a:ext cx="2756588" cy="92333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612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The </a:t>
            </a:r>
            <a:r>
              <a:rPr lang="en-US" dirty="0">
                <a:solidFill>
                  <a:srgbClr val="002060"/>
                </a:solidFill>
              </a:rPr>
              <a:t>D</a:t>
            </a:r>
            <a:r>
              <a:rPr lang="en-US" dirty="0" smtClean="0">
                <a:solidFill>
                  <a:srgbClr val="002060"/>
                </a:solidFill>
              </a:rPr>
              <a:t>ilution </a:t>
            </a:r>
            <a:r>
              <a:rPr lang="en-US" dirty="0">
                <a:solidFill>
                  <a:srgbClr val="002060"/>
                </a:solidFill>
              </a:rPr>
              <a:t>F</a:t>
            </a:r>
            <a:r>
              <a:rPr lang="en-US" dirty="0" smtClean="0">
                <a:solidFill>
                  <a:srgbClr val="002060"/>
                </a:solidFill>
              </a:rPr>
              <a:t>ormula</a:t>
            </a:r>
            <a:endParaRPr lang="en-US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19097" y="2122335"/>
                <a:ext cx="8596668" cy="497814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6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a:rPr lang="en-US" sz="6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6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6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6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6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6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6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a:rPr lang="en-US" sz="6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6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6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6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sz="3200" dirty="0" smtClean="0">
                    <a:solidFill>
                      <a:srgbClr val="FF0000"/>
                    </a:solidFill>
                  </a:rPr>
                  <a:t>M</a:t>
                </a:r>
                <a:r>
                  <a:rPr lang="en-US" sz="3200" baseline="-25000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 = Molarity of initial solution</a:t>
                </a:r>
              </a:p>
              <a:p>
                <a:pPr marL="0" indent="0">
                  <a:buNone/>
                </a:pPr>
                <a:r>
                  <a:rPr lang="en-US" sz="3200" dirty="0" smtClean="0">
                    <a:solidFill>
                      <a:srgbClr val="FF0000"/>
                    </a:solidFill>
                  </a:rPr>
                  <a:t>V</a:t>
                </a:r>
                <a:r>
                  <a:rPr lang="en-US" sz="3200" baseline="-25000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 = Volume of initial solution (in Liters)</a:t>
                </a:r>
              </a:p>
              <a:p>
                <a:pPr marL="0" indent="0">
                  <a:buNone/>
                </a:pPr>
                <a:endParaRPr lang="en-US" sz="320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3200" dirty="0" smtClean="0">
                    <a:solidFill>
                      <a:srgbClr val="FF0000"/>
                    </a:solidFill>
                  </a:rPr>
                  <a:t>M</a:t>
                </a:r>
                <a:r>
                  <a:rPr lang="en-US" sz="3200" baseline="-25000" dirty="0" smtClean="0">
                    <a:solidFill>
                      <a:srgbClr val="FF0000"/>
                    </a:solidFill>
                  </a:rPr>
                  <a:t>2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>
                    <a:solidFill>
                      <a:srgbClr val="FF0000"/>
                    </a:solidFill>
                  </a:rPr>
                  <a:t>= Molarity of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final solution</a:t>
                </a:r>
                <a:endParaRPr lang="en-US" sz="32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3200" dirty="0" smtClean="0">
                    <a:solidFill>
                      <a:srgbClr val="FF0000"/>
                    </a:solidFill>
                  </a:rPr>
                  <a:t>V</a:t>
                </a:r>
                <a:r>
                  <a:rPr lang="en-US" sz="3200" baseline="-25000" dirty="0" smtClean="0">
                    <a:solidFill>
                      <a:srgbClr val="FF0000"/>
                    </a:solidFill>
                  </a:rPr>
                  <a:t>2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>
                    <a:solidFill>
                      <a:srgbClr val="FF0000"/>
                    </a:solidFill>
                  </a:rPr>
                  <a:t>= Volume of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final solution </a:t>
                </a:r>
                <a:r>
                  <a:rPr lang="en-US" sz="3200" dirty="0">
                    <a:solidFill>
                      <a:srgbClr val="FF0000"/>
                    </a:solidFill>
                  </a:rPr>
                  <a:t>(in Liters)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9097" y="2122335"/>
                <a:ext cx="8596668" cy="4978148"/>
              </a:xfrm>
              <a:blipFill rotWithShape="0">
                <a:blip r:embed="rId2"/>
                <a:stretch>
                  <a:fillRect l="-1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1599115"/>
            <a:ext cx="102348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Moles of solute before dilution = Moles of solute after dilution</a:t>
            </a:r>
          </a:p>
        </p:txBody>
      </p:sp>
    </p:spTree>
    <p:extLst>
      <p:ext uri="{BB962C8B-B14F-4D97-AF65-F5344CB8AC3E}">
        <p14:creationId xmlns:p14="http://schemas.microsoft.com/office/powerpoint/2010/main" val="192451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10040</TotalTime>
  <Words>2227</Words>
  <Application>Microsoft Office PowerPoint</Application>
  <PresentationFormat>Widescreen</PresentationFormat>
  <Paragraphs>387</Paragraphs>
  <Slides>71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71</vt:i4>
      </vt:variant>
    </vt:vector>
  </HeadingPairs>
  <TitlesOfParts>
    <vt:vector size="81" baseType="lpstr">
      <vt:lpstr>Arial</vt:lpstr>
      <vt:lpstr>Calibri</vt:lpstr>
      <vt:lpstr>Calibri Light</vt:lpstr>
      <vt:lpstr>Cambria Math</vt:lpstr>
      <vt:lpstr>Trebuchet MS</vt:lpstr>
      <vt:lpstr>Wingdings</vt:lpstr>
      <vt:lpstr>Wingdings 2</vt:lpstr>
      <vt:lpstr>Wingdings 3</vt:lpstr>
      <vt:lpstr>Office Theme</vt:lpstr>
      <vt:lpstr>1_Facet</vt:lpstr>
      <vt:lpstr>Week 28 Chemistry</vt:lpstr>
      <vt:lpstr>Warm Up: 4 Minutes</vt:lpstr>
      <vt:lpstr>Agenda</vt:lpstr>
      <vt:lpstr>Dilutions Video</vt:lpstr>
      <vt:lpstr>PowerPoint Presentation</vt:lpstr>
      <vt:lpstr>PowerPoint Presentation</vt:lpstr>
      <vt:lpstr>Dilutions</vt:lpstr>
      <vt:lpstr>What does this mean?</vt:lpstr>
      <vt:lpstr>The Dilution Formula</vt:lpstr>
      <vt:lpstr>Example 1</vt:lpstr>
      <vt:lpstr>Example 2</vt:lpstr>
      <vt:lpstr>Example 3</vt:lpstr>
      <vt:lpstr>Guided Practice</vt:lpstr>
      <vt:lpstr>Guided Practice #1</vt:lpstr>
      <vt:lpstr>Guided Practice #2</vt:lpstr>
      <vt:lpstr>Guided Practice #3</vt:lpstr>
      <vt:lpstr>Independent Practice</vt:lpstr>
      <vt:lpstr>Closing</vt:lpstr>
      <vt:lpstr>Warm Up: 4 Minutes</vt:lpstr>
      <vt:lpstr>Agenda</vt:lpstr>
      <vt:lpstr>Types of Solutions Video</vt:lpstr>
      <vt:lpstr>Let’s think about iced tea…</vt:lpstr>
      <vt:lpstr>How do we make iced tea?</vt:lpstr>
      <vt:lpstr>Hmm…Vocabulary?</vt:lpstr>
      <vt:lpstr>Check Point</vt:lpstr>
      <vt:lpstr>Let’s look at Iced Tea</vt:lpstr>
      <vt:lpstr>Switching gears to…</vt:lpstr>
      <vt:lpstr>Electrolytes</vt:lpstr>
      <vt:lpstr>What’s another example?</vt:lpstr>
      <vt:lpstr>Nonelectrolytes</vt:lpstr>
      <vt:lpstr>Check Point</vt:lpstr>
      <vt:lpstr>Check Point</vt:lpstr>
      <vt:lpstr>Guided Practice</vt:lpstr>
      <vt:lpstr>Guided Practice #1</vt:lpstr>
      <vt:lpstr>Guided Practice #2</vt:lpstr>
      <vt:lpstr>Guided Practice #3</vt:lpstr>
      <vt:lpstr>Guided Practice #4</vt:lpstr>
      <vt:lpstr>Guided Practice #5</vt:lpstr>
      <vt:lpstr>Independent Practice</vt:lpstr>
      <vt:lpstr>Closing</vt:lpstr>
      <vt:lpstr>Warm Up: 4 Minutes</vt:lpstr>
      <vt:lpstr>Warm Up: 9 Minutes</vt:lpstr>
      <vt:lpstr>Warm Up: 9 Minutes</vt:lpstr>
      <vt:lpstr>Agenda</vt:lpstr>
      <vt:lpstr>Solubility Curves Video</vt:lpstr>
      <vt:lpstr>Let’s review the types of solutions</vt:lpstr>
      <vt:lpstr>Solubility Curves!</vt:lpstr>
      <vt:lpstr>Solubility Curves</vt:lpstr>
      <vt:lpstr>Example 1</vt:lpstr>
      <vt:lpstr>Example 2</vt:lpstr>
      <vt:lpstr>Example 3</vt:lpstr>
      <vt:lpstr>Guided Practice</vt:lpstr>
      <vt:lpstr>Guided Practice #1</vt:lpstr>
      <vt:lpstr>Guided Practice #2</vt:lpstr>
      <vt:lpstr>Guided Practice #3</vt:lpstr>
      <vt:lpstr>Independent Practice</vt:lpstr>
      <vt:lpstr>Closing</vt:lpstr>
      <vt:lpstr>Warm Up: 4 Minutes</vt:lpstr>
      <vt:lpstr>Announcements</vt:lpstr>
      <vt:lpstr>Agenda</vt:lpstr>
      <vt:lpstr>How Will Stations Work??</vt:lpstr>
      <vt:lpstr>How Will Stations Work??</vt:lpstr>
      <vt:lpstr>Closing</vt:lpstr>
      <vt:lpstr>Warm Up: 3 Minutes</vt:lpstr>
      <vt:lpstr>Agenda</vt:lpstr>
      <vt:lpstr>Goal</vt:lpstr>
      <vt:lpstr>Check Point</vt:lpstr>
      <vt:lpstr>Expectations for Quiz</vt:lpstr>
      <vt:lpstr>Expectations</vt:lpstr>
      <vt:lpstr>Good Luck!!</vt:lpstr>
      <vt:lpstr>Closing</vt:lpstr>
    </vt:vector>
  </TitlesOfParts>
  <Company>HISD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27 Chemistry</dc:title>
  <dc:creator>Ghosh, Niloy</dc:creator>
  <cp:lastModifiedBy>Ghosh, Niloy</cp:lastModifiedBy>
  <cp:revision>118</cp:revision>
  <dcterms:created xsi:type="dcterms:W3CDTF">2014-03-21T02:16:16Z</dcterms:created>
  <dcterms:modified xsi:type="dcterms:W3CDTF">2014-03-28T20:17:19Z</dcterms:modified>
</cp:coreProperties>
</file>