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3"/>
  </p:notesMasterIdLst>
  <p:sldIdLst>
    <p:sldId id="256" r:id="rId3"/>
    <p:sldId id="257" r:id="rId4"/>
    <p:sldId id="378" r:id="rId5"/>
    <p:sldId id="379" r:id="rId6"/>
    <p:sldId id="265" r:id="rId7"/>
    <p:sldId id="266" r:id="rId8"/>
    <p:sldId id="267" r:id="rId9"/>
    <p:sldId id="368" r:id="rId10"/>
    <p:sldId id="271" r:id="rId11"/>
    <p:sldId id="357" r:id="rId12"/>
    <p:sldId id="359" r:id="rId13"/>
    <p:sldId id="370" r:id="rId14"/>
    <p:sldId id="371" r:id="rId15"/>
    <p:sldId id="358" r:id="rId16"/>
    <p:sldId id="361" r:id="rId17"/>
    <p:sldId id="362" r:id="rId18"/>
    <p:sldId id="360" r:id="rId19"/>
    <p:sldId id="369" r:id="rId20"/>
    <p:sldId id="276" r:id="rId21"/>
    <p:sldId id="277" r:id="rId22"/>
    <p:sldId id="363" r:id="rId23"/>
    <p:sldId id="364" r:id="rId24"/>
    <p:sldId id="365" r:id="rId25"/>
    <p:sldId id="366" r:id="rId26"/>
    <p:sldId id="367" r:id="rId27"/>
    <p:sldId id="281" r:id="rId28"/>
    <p:sldId id="372" r:id="rId29"/>
    <p:sldId id="373" r:id="rId30"/>
    <p:sldId id="395" r:id="rId31"/>
    <p:sldId id="396" r:id="rId32"/>
    <p:sldId id="374" r:id="rId33"/>
    <p:sldId id="375" r:id="rId34"/>
    <p:sldId id="376" r:id="rId35"/>
    <p:sldId id="377" r:id="rId36"/>
    <p:sldId id="380" r:id="rId37"/>
    <p:sldId id="382" r:id="rId38"/>
    <p:sldId id="383" r:id="rId39"/>
    <p:sldId id="384" r:id="rId40"/>
    <p:sldId id="381" r:id="rId41"/>
    <p:sldId id="385" r:id="rId42"/>
    <p:sldId id="388" r:id="rId43"/>
    <p:sldId id="387" r:id="rId44"/>
    <p:sldId id="389" r:id="rId45"/>
    <p:sldId id="390" r:id="rId46"/>
    <p:sldId id="391" r:id="rId47"/>
    <p:sldId id="392" r:id="rId48"/>
    <p:sldId id="393" r:id="rId49"/>
    <p:sldId id="394" r:id="rId50"/>
    <p:sldId id="397" r:id="rId51"/>
    <p:sldId id="398" r:id="rId52"/>
    <p:sldId id="399" r:id="rId53"/>
    <p:sldId id="400" r:id="rId54"/>
    <p:sldId id="401" r:id="rId55"/>
    <p:sldId id="423" r:id="rId56"/>
    <p:sldId id="402" r:id="rId57"/>
    <p:sldId id="403" r:id="rId58"/>
    <p:sldId id="407" r:id="rId59"/>
    <p:sldId id="404" r:id="rId60"/>
    <p:sldId id="405" r:id="rId61"/>
    <p:sldId id="408" r:id="rId62"/>
    <p:sldId id="410" r:id="rId63"/>
    <p:sldId id="412" r:id="rId64"/>
    <p:sldId id="413" r:id="rId65"/>
    <p:sldId id="414" r:id="rId66"/>
    <p:sldId id="415" r:id="rId67"/>
    <p:sldId id="416" r:id="rId68"/>
    <p:sldId id="419" r:id="rId69"/>
    <p:sldId id="418" r:id="rId70"/>
    <p:sldId id="420" r:id="rId71"/>
    <p:sldId id="417" r:id="rId72"/>
    <p:sldId id="421" r:id="rId73"/>
    <p:sldId id="422" r:id="rId74"/>
    <p:sldId id="424" r:id="rId75"/>
    <p:sldId id="425" r:id="rId76"/>
    <p:sldId id="426" r:id="rId77"/>
    <p:sldId id="427" r:id="rId78"/>
    <p:sldId id="428" r:id="rId79"/>
    <p:sldId id="429" r:id="rId80"/>
    <p:sldId id="450" r:id="rId81"/>
    <p:sldId id="451" r:id="rId82"/>
    <p:sldId id="430" r:id="rId83"/>
    <p:sldId id="434" r:id="rId84"/>
    <p:sldId id="446" r:id="rId85"/>
    <p:sldId id="449" r:id="rId86"/>
    <p:sldId id="448" r:id="rId87"/>
    <p:sldId id="433" r:id="rId88"/>
    <p:sldId id="435" r:id="rId89"/>
    <p:sldId id="436" r:id="rId90"/>
    <p:sldId id="432" r:id="rId91"/>
    <p:sldId id="438" r:id="rId92"/>
    <p:sldId id="439" r:id="rId93"/>
    <p:sldId id="440" r:id="rId94"/>
    <p:sldId id="441" r:id="rId95"/>
    <p:sldId id="442" r:id="rId96"/>
    <p:sldId id="443" r:id="rId97"/>
    <p:sldId id="444" r:id="rId98"/>
    <p:sldId id="445" r:id="rId99"/>
    <p:sldId id="452" r:id="rId100"/>
    <p:sldId id="453" r:id="rId101"/>
    <p:sldId id="454" r:id="rId102"/>
    <p:sldId id="455" r:id="rId103"/>
    <p:sldId id="456" r:id="rId104"/>
    <p:sldId id="457" r:id="rId105"/>
    <p:sldId id="458" r:id="rId106"/>
    <p:sldId id="459" r:id="rId107"/>
    <p:sldId id="461" r:id="rId108"/>
    <p:sldId id="462" r:id="rId109"/>
    <p:sldId id="463" r:id="rId110"/>
    <p:sldId id="464" r:id="rId111"/>
    <p:sldId id="460" r:id="rId1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tableStyles" Target="tableStyles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slide" Target="slides/slide108.xml"/><Relationship Id="rId115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E4AA-0FF4-414B-ABB7-08C192DC1A4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1A69-522B-46EB-B2E4-D1BDB32C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6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 this slide looks weird.  But it works with the animation.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1A69-522B-46EB-B2E4-D1BDB32C9C7E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C0E78-500A-42F4-9510-EA4899A8AA10}" type="slidenum">
              <a:rPr lang="en-US" smtClean="0">
                <a:solidFill>
                  <a:prstClr val="black"/>
                </a:solidFill>
              </a:rPr>
              <a:pPr/>
              <a:t>105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1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1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9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0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94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2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8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27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21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6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18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4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4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13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41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165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35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829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14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11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6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4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0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7CB0-FF8B-4A11-A88B-274DB127C904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7EFB-7538-41D8-8D66-DEF0A1B9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8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19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Significant Figures, Scientific Notation, Dimensional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Rule 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106007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Non-zero digits are </a:t>
            </a:r>
            <a:r>
              <a:rPr lang="en-US" sz="2800" u="sng" dirty="0" smtClean="0">
                <a:solidFill>
                  <a:srgbClr val="FF0000"/>
                </a:solidFill>
              </a:rPr>
              <a:t>ALWAYS</a:t>
            </a:r>
            <a:r>
              <a:rPr lang="en-US" sz="2800" dirty="0" smtClean="0">
                <a:solidFill>
                  <a:srgbClr val="FF0000"/>
                </a:solidFill>
              </a:rPr>
              <a:t> significant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85800" y="406773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116823" y="406773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243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245940" y="4067735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16600" dirty="0" smtClean="0">
                <a:solidFill>
                  <a:srgbClr val="002060"/>
                </a:solidFill>
              </a:rPr>
              <a:t>Pop Quiz</a:t>
            </a:r>
            <a:endParaRPr lang="en-US" sz="16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6542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Material Covered on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Lewis Dot Structures</a:t>
            </a:r>
          </a:p>
          <a:p>
            <a:r>
              <a:rPr lang="en-US" sz="3200" dirty="0" smtClean="0"/>
              <a:t>VSEPR </a:t>
            </a:r>
            <a:r>
              <a:rPr lang="en-US" sz="3200" dirty="0" smtClean="0"/>
              <a:t>Theory</a:t>
            </a:r>
          </a:p>
          <a:p>
            <a:r>
              <a:rPr lang="en-US" sz="3200" dirty="0" smtClean="0"/>
              <a:t>Significant Figures</a:t>
            </a:r>
          </a:p>
          <a:p>
            <a:r>
              <a:rPr lang="en-US" sz="3200" dirty="0" smtClean="0"/>
              <a:t>Scientific Notation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684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demonstrate mastery, we are shooting for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914200" y="3029803"/>
            <a:ext cx="24320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  <a:endParaRPr lang="en-US" sz="8800" b="1" dirty="0">
              <a:ln w="9525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56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386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keep eyes on own paper</a:t>
            </a:r>
          </a:p>
          <a:p>
            <a:pPr lvl="1"/>
            <a:r>
              <a:rPr lang="en-US" sz="2000" dirty="0" smtClean="0"/>
              <a:t>Cheating will result in an automatic </a:t>
            </a:r>
            <a:r>
              <a:rPr lang="en-US" sz="2800" dirty="0" smtClean="0">
                <a:solidFill>
                  <a:srgbClr val="C00000"/>
                </a:solidFill>
              </a:rPr>
              <a:t>ZERO</a:t>
            </a:r>
          </a:p>
          <a:p>
            <a:r>
              <a:rPr lang="en-US" sz="2400" dirty="0" smtClean="0"/>
              <a:t>Students will remain </a:t>
            </a:r>
            <a:r>
              <a:rPr lang="en-US" sz="2400" dirty="0" smtClean="0">
                <a:solidFill>
                  <a:srgbClr val="C00000"/>
                </a:solidFill>
              </a:rPr>
              <a:t>SILENT</a:t>
            </a:r>
            <a:r>
              <a:rPr lang="en-US" sz="2400" dirty="0" smtClean="0"/>
              <a:t> for the duration of the quiz</a:t>
            </a:r>
          </a:p>
        </p:txBody>
      </p:sp>
    </p:spTree>
    <p:extLst>
      <p:ext uri="{BB962C8B-B14F-4D97-AF65-F5344CB8AC3E}">
        <p14:creationId xmlns:p14="http://schemas.microsoft.com/office/powerpoint/2010/main" val="285480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Check Point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your goal for this </a:t>
            </a:r>
            <a:r>
              <a:rPr lang="en-US" sz="2400" dirty="0" smtClean="0"/>
              <a:t>quiz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86606" y="3208353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3217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Good Luck!!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57" y="1784349"/>
            <a:ext cx="4495344" cy="44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2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Technology Setup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 to </a:t>
            </a:r>
            <a:r>
              <a:rPr lang="en-US" sz="2800" dirty="0" smtClean="0">
                <a:solidFill>
                  <a:srgbClr val="0070C0"/>
                </a:solidFill>
              </a:rPr>
              <a:t>shschem.weebly.com</a:t>
            </a:r>
          </a:p>
          <a:p>
            <a:r>
              <a:rPr lang="en-US" sz="2800" dirty="0" smtClean="0"/>
              <a:t>Wait for further instructions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218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Website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will this class change?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Notes </a:t>
            </a:r>
            <a:r>
              <a:rPr lang="en-US" sz="2800" i="1" dirty="0" smtClean="0"/>
              <a:t>can</a:t>
            </a:r>
            <a:r>
              <a:rPr lang="en-US" sz="2800" dirty="0" smtClean="0"/>
              <a:t> be taken on computer using Microsoft OneNote (you may still use paper and pencil if you’d like)</a:t>
            </a:r>
          </a:p>
          <a:p>
            <a:r>
              <a:rPr lang="en-US" sz="2800" dirty="0" smtClean="0"/>
              <a:t>All PowerPoint presentations will be online</a:t>
            </a:r>
          </a:p>
          <a:p>
            <a:pPr lvl="1"/>
            <a:r>
              <a:rPr lang="en-US" sz="2600" dirty="0" smtClean="0"/>
              <a:t>I will put them up at the end of the week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65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Note Taking Method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Microsoft OneNote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91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12469?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43984" y="4911165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5 significant figures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435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How was your quiz?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topics do you feel you still need review on?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0353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Rule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106007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Zeros between non-zero digits are </a:t>
            </a:r>
            <a:r>
              <a:rPr lang="en-US" sz="2800" u="sng" dirty="0" smtClean="0">
                <a:solidFill>
                  <a:srgbClr val="FF0000"/>
                </a:solidFill>
              </a:rPr>
              <a:t>ALWAYS</a:t>
            </a:r>
            <a:r>
              <a:rPr lang="en-US" sz="2800" dirty="0" smtClean="0">
                <a:solidFill>
                  <a:srgbClr val="FF0000"/>
                </a:solidFill>
              </a:rPr>
              <a:t> significant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85800" y="4362814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116823" y="4362814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2014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245940" y="4362814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10002?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43984" y="4911165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5 significant figures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48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Rule #3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106007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Leading zeros are </a:t>
            </a:r>
            <a:r>
              <a:rPr lang="en-US" sz="2800" u="sng" dirty="0" smtClean="0">
                <a:solidFill>
                  <a:srgbClr val="FF0000"/>
                </a:solidFill>
              </a:rPr>
              <a:t>NOT </a:t>
            </a:r>
            <a:r>
              <a:rPr lang="en-US" sz="2800" dirty="0" smtClean="0">
                <a:solidFill>
                  <a:srgbClr val="FF0000"/>
                </a:solidFill>
              </a:rPr>
              <a:t>significant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85800" y="406773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116823" y="406773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0.0005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245940" y="4067735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 significant figure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85800" y="5099796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116823" y="5099796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0.0045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245940" y="5099796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0.000000000512?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43984" y="4911165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>
                <a:solidFill>
                  <a:srgbClr val="002060"/>
                </a:solidFill>
              </a:rPr>
              <a:t>3</a:t>
            </a:r>
            <a:r>
              <a:rPr lang="en-US" sz="3600" dirty="0" smtClean="0">
                <a:solidFill>
                  <a:srgbClr val="002060"/>
                </a:solidFill>
              </a:rPr>
              <a:t> significant figures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1120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Rule #4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106007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Zeros to the right of all non-zero digits are </a:t>
            </a:r>
            <a:r>
              <a:rPr lang="en-US" sz="2800" i="1" dirty="0" smtClean="0">
                <a:solidFill>
                  <a:srgbClr val="FF0000"/>
                </a:solidFill>
              </a:rPr>
              <a:t>only</a:t>
            </a:r>
            <a:r>
              <a:rPr lang="en-US" sz="2800" dirty="0" smtClean="0">
                <a:solidFill>
                  <a:srgbClr val="FF0000"/>
                </a:solidFill>
              </a:rPr>
              <a:t> significant </a:t>
            </a:r>
            <a:r>
              <a:rPr lang="en-US" sz="2800" u="sng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>
                <a:solidFill>
                  <a:srgbClr val="FF0000"/>
                </a:solidFill>
              </a:rPr>
              <a:t> a decimal point is shown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85800" y="406773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116823" y="406773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0.003120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245940" y="4067735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85800" y="5099796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116823" y="5099796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31200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245940" y="5099796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35000?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43984" y="4911165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>
                <a:solidFill>
                  <a:srgbClr val="002060"/>
                </a:solidFill>
              </a:rPr>
              <a:t>2</a:t>
            </a:r>
            <a:r>
              <a:rPr lang="en-US" sz="3600" dirty="0" smtClean="0">
                <a:solidFill>
                  <a:srgbClr val="002060"/>
                </a:solidFill>
              </a:rPr>
              <a:t> significant figures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80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35000.0?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43984" y="4911165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6 significant figures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096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12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identify the number of significant figures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number of significant figures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6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5675" y="2402551"/>
            <a:ext cx="10308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Draw the Lewis Dot Structure for PH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r>
              <a:rPr lang="en-US" sz="3200" dirty="0" smtClean="0">
                <a:solidFill>
                  <a:prstClr val="black"/>
                </a:solidFill>
              </a:rPr>
              <a:t>.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What is the molecular structure for PH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r>
              <a:rPr lang="en-US" sz="3200" dirty="0" smtClean="0">
                <a:solidFill>
                  <a:prstClr val="black"/>
                </a:solidFill>
              </a:rPr>
              <a:t>?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u="sng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19617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12378" y="389965"/>
            <a:ext cx="1214717" cy="7664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2060"/>
                </a:solidFill>
              </a:rPr>
              <a:t>#1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1304365" y="19618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204.1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6557" y="4897517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>
                <a:solidFill>
                  <a:srgbClr val="7030A0"/>
                </a:solidFill>
              </a:rPr>
              <a:t>4</a:t>
            </a:r>
            <a:r>
              <a:rPr lang="en-US" sz="3600" dirty="0" smtClean="0">
                <a:solidFill>
                  <a:srgbClr val="7030A0"/>
                </a:solidFill>
              </a:rPr>
              <a:t> significant figures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812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12378" y="389965"/>
            <a:ext cx="1214717" cy="7664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2060"/>
                </a:solidFill>
              </a:rPr>
              <a:t>#2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1304365" y="19618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900.06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6557" y="4897517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5 significant figures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5762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12378" y="389965"/>
            <a:ext cx="1214717" cy="7664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2060"/>
                </a:solidFill>
              </a:rPr>
              <a:t>#3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1304365" y="19618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0.0000317010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6557" y="4897517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6 significant figures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  <p:sp>
        <p:nvSpPr>
          <p:cNvPr id="2" name="SMARTInkShape-22"/>
          <p:cNvSpPr/>
          <p:nvPr/>
        </p:nvSpPr>
        <p:spPr>
          <a:xfrm>
            <a:off x="607219" y="6536531"/>
            <a:ext cx="11907" cy="1"/>
          </a:xfrm>
          <a:custGeom>
            <a:avLst/>
            <a:gdLst/>
            <a:ahLst/>
            <a:cxnLst/>
            <a:rect l="0" t="0" r="0" b="0"/>
            <a:pathLst>
              <a:path w="11907" h="1">
                <a:moveTo>
                  <a:pt x="1190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12378" y="389965"/>
            <a:ext cx="1214717" cy="7664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2060"/>
                </a:solidFill>
              </a:rPr>
              <a:t>#4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1304365" y="19618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8,000,000,000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6557" y="4897517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1 significant figure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0352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12378" y="389965"/>
            <a:ext cx="1214717" cy="7664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2060"/>
                </a:solidFill>
              </a:rPr>
              <a:t>#5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1304365" y="19618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1.00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6557" y="4897517"/>
            <a:ext cx="4496299" cy="794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3 significant figures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140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algn="ctr" eaLnBrk="1" hangingPunct="1">
              <a:buFont typeface="Georgia" panose="02040502050405020303" pitchFamily="18" charset="0"/>
              <a:buNone/>
            </a:pPr>
            <a:endParaRPr lang="en-US" sz="3600"/>
          </a:p>
        </p:txBody>
      </p:sp>
      <p:sp>
        <p:nvSpPr>
          <p:cNvPr id="4" name="Oval 3"/>
          <p:cNvSpPr/>
          <p:nvPr/>
        </p:nvSpPr>
        <p:spPr>
          <a:xfrm>
            <a:off x="3580327" y="3886201"/>
            <a:ext cx="2807593" cy="2556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2060"/>
                </a:solidFill>
              </a:rPr>
              <a:t>Silence</a:t>
            </a:r>
          </a:p>
        </p:txBody>
      </p:sp>
      <p:sp>
        <p:nvSpPr>
          <p:cNvPr id="5" name="Oval 4"/>
          <p:cNvSpPr/>
          <p:nvPr/>
        </p:nvSpPr>
        <p:spPr>
          <a:xfrm>
            <a:off x="7299272" y="2305318"/>
            <a:ext cx="2710831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6319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3,000,000?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4361976"/>
            <a:ext cx="8229600" cy="165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many significant figures are in 3,000,000.0?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9877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5675" y="2184444"/>
            <a:ext cx="10308866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Write the number of significant figures in each of the following measurements:</a:t>
            </a:r>
          </a:p>
          <a:p>
            <a:endParaRPr lang="en-US" sz="1050" dirty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0.0000423 meters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2000 inches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145.6 Liters</a:t>
            </a:r>
          </a:p>
          <a:p>
            <a:pPr lvl="1"/>
            <a:endParaRPr lang="en-US" sz="2400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2050607 Basketballs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u="sng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7665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45857" y="1586753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Warm </a:t>
            </a:r>
            <a:r>
              <a:rPr lang="en-US" sz="2800" dirty="0"/>
              <a:t>Up- 7 </a:t>
            </a:r>
            <a:r>
              <a:rPr lang="en-US" sz="2800" dirty="0" smtClean="0"/>
              <a:t>Minutes</a:t>
            </a:r>
          </a:p>
          <a:p>
            <a:pPr eaLnBrk="1" hangingPunct="1"/>
            <a:r>
              <a:rPr lang="en-US" sz="2800" dirty="0" smtClean="0"/>
              <a:t>Cornell </a:t>
            </a:r>
            <a:r>
              <a:rPr lang="en-US" sz="2800" dirty="0"/>
              <a:t>Style Notes &amp; Examples- </a:t>
            </a:r>
            <a:r>
              <a:rPr lang="en-US" sz="2800" dirty="0" smtClean="0"/>
              <a:t>14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 smtClean="0"/>
              <a:t>Guided </a:t>
            </a:r>
            <a:r>
              <a:rPr lang="en-US" sz="2800" dirty="0"/>
              <a:t>Practice- </a:t>
            </a:r>
            <a:r>
              <a:rPr lang="en-US" sz="2800" dirty="0" smtClean="0"/>
              <a:t>12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Independent Practice- </a:t>
            </a:r>
            <a:r>
              <a:rPr lang="en-US" sz="2800" dirty="0" smtClean="0"/>
              <a:t>16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Closing – </a:t>
            </a:r>
            <a:r>
              <a:rPr lang="en-US" sz="2800" dirty="0" smtClean="0"/>
              <a:t>4 </a:t>
            </a:r>
            <a:r>
              <a:rPr lang="en-US" sz="2800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33942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0" y="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Dojo(starting TODAY)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6" y="660400"/>
            <a:ext cx="10386233" cy="3172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you are being disrespectful in class </a:t>
            </a:r>
          </a:p>
          <a:p>
            <a:pPr lvl="1"/>
            <a:r>
              <a:rPr lang="en-US" sz="2000" dirty="0" smtClean="0"/>
              <a:t>Talking out of turn</a:t>
            </a:r>
          </a:p>
          <a:p>
            <a:pPr lvl="1"/>
            <a:r>
              <a:rPr lang="en-US" sz="2000" dirty="0" smtClean="0"/>
              <a:t>Not participating</a:t>
            </a:r>
          </a:p>
          <a:p>
            <a:pPr lvl="1"/>
            <a:r>
              <a:rPr lang="en-US" sz="2000" dirty="0" smtClean="0"/>
              <a:t>Out of your seat without permission (once the bell rings, where should you be???)</a:t>
            </a:r>
          </a:p>
          <a:p>
            <a:pPr lvl="1"/>
            <a:r>
              <a:rPr lang="en-US" sz="2000" dirty="0" smtClean="0"/>
              <a:t>Arguing with the teacher</a:t>
            </a:r>
          </a:p>
          <a:p>
            <a:pPr lvl="1"/>
            <a:r>
              <a:rPr lang="en-US" sz="2000" dirty="0" smtClean="0"/>
              <a:t>Etc.</a:t>
            </a:r>
          </a:p>
          <a:p>
            <a:r>
              <a:rPr lang="en-US" sz="2400" dirty="0" smtClean="0"/>
              <a:t>Each behavior miscue will be tracked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42247" y="4289612"/>
            <a:ext cx="6947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You will hear a sound for each behavior!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3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0" y="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Dojo(starting TODAY)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6" y="660400"/>
            <a:ext cx="10386233" cy="3172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you are being disrespectful in class </a:t>
            </a:r>
          </a:p>
          <a:p>
            <a:pPr lvl="1"/>
            <a:r>
              <a:rPr lang="en-US" sz="2000" dirty="0" smtClean="0"/>
              <a:t>Talking out of turn</a:t>
            </a:r>
          </a:p>
          <a:p>
            <a:pPr lvl="1"/>
            <a:r>
              <a:rPr lang="en-US" sz="2000" dirty="0" smtClean="0"/>
              <a:t>Not participating</a:t>
            </a:r>
          </a:p>
          <a:p>
            <a:pPr lvl="1"/>
            <a:r>
              <a:rPr lang="en-US" sz="2000" dirty="0" smtClean="0"/>
              <a:t>Out of your seat without permission (once the bell rings, where should you be???)</a:t>
            </a:r>
          </a:p>
          <a:p>
            <a:pPr lvl="1"/>
            <a:r>
              <a:rPr lang="en-US" sz="2000" dirty="0" smtClean="0"/>
              <a:t>Arguing with the teacher</a:t>
            </a:r>
          </a:p>
          <a:p>
            <a:pPr lvl="1"/>
            <a:r>
              <a:rPr lang="en-US" sz="2000" dirty="0" smtClean="0"/>
              <a:t>Etc.</a:t>
            </a:r>
          </a:p>
          <a:p>
            <a:r>
              <a:rPr lang="en-US" sz="2400" dirty="0" smtClean="0"/>
              <a:t>Each behavior miscue will be tracked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42247" y="4289612"/>
            <a:ext cx="6947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You will hear a sound for each behavior!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0" y="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Dojo(starting TODAY)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6" y="660400"/>
            <a:ext cx="10386233" cy="3172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But you also get points for being good! </a:t>
            </a:r>
          </a:p>
          <a:p>
            <a:pPr lvl="1"/>
            <a:r>
              <a:rPr lang="en-US" sz="2000" dirty="0" smtClean="0"/>
              <a:t>Taking Notes</a:t>
            </a:r>
          </a:p>
          <a:p>
            <a:pPr lvl="1"/>
            <a:r>
              <a:rPr lang="en-US" sz="2000" dirty="0" smtClean="0"/>
              <a:t>Following directions</a:t>
            </a:r>
          </a:p>
          <a:p>
            <a:pPr lvl="1"/>
            <a:r>
              <a:rPr lang="en-US" sz="2000" dirty="0" smtClean="0"/>
              <a:t>Being on task</a:t>
            </a:r>
          </a:p>
          <a:p>
            <a:pPr lvl="1"/>
            <a:r>
              <a:rPr lang="en-US" sz="2000" dirty="0" smtClean="0"/>
              <a:t>Helping another student during IP</a:t>
            </a:r>
          </a:p>
          <a:p>
            <a:r>
              <a:rPr lang="en-US" sz="2400" dirty="0" smtClean="0"/>
              <a:t>Each good behavior will also be tracked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42247" y="4289612"/>
            <a:ext cx="6947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You will hear a sound for each behavior!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2741613"/>
            <a:ext cx="3962400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12 * 13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7413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845634" y="1930400"/>
            <a:ext cx="3657600" cy="6588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Student Given:</a:t>
            </a:r>
          </a:p>
        </p:txBody>
      </p:sp>
      <p:sp>
        <p:nvSpPr>
          <p:cNvPr id="7987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84234" y="1930400"/>
            <a:ext cx="3657600" cy="658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Student Answer: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2"/>
          </p:nvPr>
        </p:nvSpPr>
        <p:spPr>
          <a:xfrm>
            <a:off x="4975668" y="2741613"/>
            <a:ext cx="3962400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160 (why???)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7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8" y="838200"/>
            <a:ext cx="8596668" cy="7754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Take out paper for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4" y="1102659"/>
            <a:ext cx="4047080" cy="40470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935071" y="1801663"/>
            <a:ext cx="13447" cy="3160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22" y="1801663"/>
            <a:ext cx="13420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BLUE</a:t>
            </a:r>
            <a:endParaRPr lang="en-US" sz="5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572" y="1801663"/>
            <a:ext cx="1071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RED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9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What are significant figures again???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3352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Digits in a number that carry meaning contributing to the precision</a:t>
            </a:r>
            <a:endParaRPr lang="en-US" sz="5400" dirty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1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Rules for Using Significant Figures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Different rules apply for Addition/Subtraction and Multiplication/Division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5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Addition/Subtraction rule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2965"/>
            <a:ext cx="8596668" cy="120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When adding or subtracting, round your final answer to the same number of decimal places as the measurement with the </a:t>
            </a:r>
            <a:r>
              <a:rPr lang="en-US" sz="2400" u="sng" dirty="0" smtClean="0">
                <a:solidFill>
                  <a:srgbClr val="FF0000"/>
                </a:solidFill>
              </a:rPr>
              <a:t>LEAST</a:t>
            </a:r>
            <a:r>
              <a:rPr lang="en-US" sz="2400" dirty="0" smtClean="0">
                <a:solidFill>
                  <a:srgbClr val="FF0000"/>
                </a:solidFill>
              </a:rPr>
              <a:t> number of decimal places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14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17861"/>
            <a:ext cx="8080375" cy="146143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17.2 + 12.54 + 16.912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0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52101"/>
            <a:ext cx="8080375" cy="43734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1.4 + 32.11 + 2</a:t>
            </a:r>
          </a:p>
        </p:txBody>
      </p:sp>
    </p:spTree>
    <p:extLst>
      <p:ext uri="{BB962C8B-B14F-4D97-AF65-F5344CB8AC3E}">
        <p14:creationId xmlns:p14="http://schemas.microsoft.com/office/powerpoint/2010/main" val="29852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17861"/>
            <a:ext cx="8080375" cy="146143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213.91 – 13.24 + 64.856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Multiplication/Division rule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2965"/>
            <a:ext cx="8596668" cy="120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When multiplying or dividing, round your final answer to the same number of significant figures as the measurement with the </a:t>
            </a:r>
            <a:r>
              <a:rPr lang="en-US" sz="2400" u="sng" dirty="0" smtClean="0">
                <a:solidFill>
                  <a:srgbClr val="FF0000"/>
                </a:solidFill>
              </a:rPr>
              <a:t>LEAST</a:t>
            </a:r>
            <a:r>
              <a:rPr lang="en-US" sz="2400" dirty="0" smtClean="0">
                <a:solidFill>
                  <a:srgbClr val="FF0000"/>
                </a:solidFill>
              </a:rPr>
              <a:t> number of significant figures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4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0" y="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Dojo(starting TODAY)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6" y="660400"/>
            <a:ext cx="10386233" cy="3172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But you also get points for being good! </a:t>
            </a:r>
          </a:p>
          <a:p>
            <a:pPr lvl="1"/>
            <a:r>
              <a:rPr lang="en-US" sz="2000" dirty="0" smtClean="0"/>
              <a:t>Taking Notes</a:t>
            </a:r>
          </a:p>
          <a:p>
            <a:pPr lvl="1"/>
            <a:r>
              <a:rPr lang="en-US" sz="2000" dirty="0" smtClean="0"/>
              <a:t>Following directions</a:t>
            </a:r>
          </a:p>
          <a:p>
            <a:pPr lvl="1"/>
            <a:r>
              <a:rPr lang="en-US" sz="2000" dirty="0" smtClean="0"/>
              <a:t>Being on task</a:t>
            </a:r>
          </a:p>
          <a:p>
            <a:pPr lvl="1"/>
            <a:r>
              <a:rPr lang="en-US" sz="2000" dirty="0" smtClean="0"/>
              <a:t>Helping another student during IP</a:t>
            </a:r>
          </a:p>
          <a:p>
            <a:r>
              <a:rPr lang="en-US" sz="2400" dirty="0" smtClean="0"/>
              <a:t>Each good behavior will also be tracked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42247" y="4289612"/>
            <a:ext cx="6947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You will hear a sound for each behavior!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8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17861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17.2 * 2.7 * 13.22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4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52101"/>
            <a:ext cx="8080375" cy="43734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12.42 * 1.23 * 21.3546</a:t>
            </a:r>
          </a:p>
        </p:txBody>
      </p:sp>
    </p:spTree>
    <p:extLst>
      <p:ext uri="{BB962C8B-B14F-4D97-AF65-F5344CB8AC3E}">
        <p14:creationId xmlns:p14="http://schemas.microsoft.com/office/powerpoint/2010/main" val="82342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17861"/>
            <a:ext cx="8080375" cy="146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143.77 ÷ 21.2 </a:t>
            </a:r>
          </a:p>
          <a:p>
            <a:pPr marL="0" indent="0" eaLnBrk="1" hangingPunct="1">
              <a:buNone/>
            </a:pP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>
                <a:solidFill>
                  <a:srgbClr val="FF0000"/>
                </a:solidFill>
              </a:rPr>
              <a:t>4</a:t>
            </a:r>
            <a:r>
              <a:rPr lang="en-US" sz="2600" b="1" u="sng" dirty="0" smtClean="0">
                <a:solidFill>
                  <a:srgbClr val="FF0000"/>
                </a:solidFill>
              </a:rPr>
              <a:t>2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66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answer and the process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52101"/>
            <a:ext cx="8080375" cy="437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Gloria obtained </a:t>
            </a:r>
            <a:r>
              <a:rPr lang="en-US" sz="3200" dirty="0">
                <a:solidFill>
                  <a:srgbClr val="002060"/>
                </a:solidFill>
              </a:rPr>
              <a:t>a sample of </a:t>
            </a:r>
            <a:r>
              <a:rPr lang="en-US" sz="3200" dirty="0" smtClean="0">
                <a:solidFill>
                  <a:srgbClr val="002060"/>
                </a:solidFill>
              </a:rPr>
              <a:t>gold.  She </a:t>
            </a:r>
            <a:r>
              <a:rPr lang="en-US" sz="3200" dirty="0">
                <a:solidFill>
                  <a:srgbClr val="002060"/>
                </a:solidFill>
              </a:rPr>
              <a:t>found that it had a mass of </a:t>
            </a:r>
            <a:r>
              <a:rPr lang="en-US" sz="3200" dirty="0" smtClean="0">
                <a:solidFill>
                  <a:srgbClr val="002060"/>
                </a:solidFill>
              </a:rPr>
              <a:t>212.34 </a:t>
            </a:r>
            <a:r>
              <a:rPr lang="en-US" sz="3200" dirty="0">
                <a:solidFill>
                  <a:srgbClr val="002060"/>
                </a:solidFill>
              </a:rPr>
              <a:t>grams and a volume of </a:t>
            </a:r>
            <a:r>
              <a:rPr lang="en-US" sz="3200" dirty="0" smtClean="0">
                <a:solidFill>
                  <a:srgbClr val="002060"/>
                </a:solidFill>
              </a:rPr>
              <a:t>11.0 </a:t>
            </a:r>
            <a:r>
              <a:rPr lang="en-US" sz="3200" dirty="0" err="1">
                <a:solidFill>
                  <a:srgbClr val="002060"/>
                </a:solidFill>
              </a:rPr>
              <a:t>mL.</a:t>
            </a:r>
            <a:r>
              <a:rPr lang="en-US" sz="3200" dirty="0">
                <a:solidFill>
                  <a:srgbClr val="002060"/>
                </a:solidFill>
              </a:rPr>
              <a:t>  What was the density of </a:t>
            </a:r>
            <a:r>
              <a:rPr lang="en-US" sz="3200" dirty="0" smtClean="0">
                <a:solidFill>
                  <a:srgbClr val="002060"/>
                </a:solidFill>
              </a:rPr>
              <a:t>her </a:t>
            </a:r>
            <a:r>
              <a:rPr lang="en-US" sz="3200" dirty="0">
                <a:solidFill>
                  <a:srgbClr val="002060"/>
                </a:solidFill>
              </a:rPr>
              <a:t>sample of </a:t>
            </a:r>
            <a:r>
              <a:rPr lang="en-US" sz="3200" dirty="0" smtClean="0">
                <a:solidFill>
                  <a:srgbClr val="002060"/>
                </a:solidFill>
              </a:rPr>
              <a:t>gold?  </a:t>
            </a:r>
            <a:r>
              <a:rPr lang="en-US" sz="3200" dirty="0">
                <a:solidFill>
                  <a:srgbClr val="002060"/>
                </a:solidFill>
              </a:rPr>
              <a:t>Express your answer in g/</a:t>
            </a:r>
            <a:r>
              <a:rPr lang="en-US" sz="3200" dirty="0" err="1">
                <a:solidFill>
                  <a:srgbClr val="002060"/>
                </a:solidFill>
              </a:rPr>
              <a:t>mL.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851647" y="4107206"/>
                <a:ext cx="6096000" cy="12595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Density</m:t>
                      </m:r>
                      <m: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mass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volume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51647" y="4107206"/>
                <a:ext cx="6096000" cy="12595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8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82388" y="1514267"/>
            <a:ext cx="10219765" cy="437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The masses </a:t>
            </a:r>
            <a:r>
              <a:rPr lang="en-US" sz="3200" dirty="0">
                <a:solidFill>
                  <a:srgbClr val="002060"/>
                </a:solidFill>
              </a:rPr>
              <a:t>of </a:t>
            </a:r>
            <a:r>
              <a:rPr lang="en-US" sz="3200" dirty="0" smtClean="0">
                <a:solidFill>
                  <a:srgbClr val="002060"/>
                </a:solidFill>
              </a:rPr>
              <a:t>four graduated cylinders </a:t>
            </a:r>
            <a:r>
              <a:rPr lang="en-US" sz="3200" dirty="0">
                <a:solidFill>
                  <a:srgbClr val="002060"/>
                </a:solidFill>
              </a:rPr>
              <a:t>were measured.  The first mass was </a:t>
            </a:r>
            <a:r>
              <a:rPr lang="en-US" sz="3200" dirty="0" smtClean="0">
                <a:solidFill>
                  <a:srgbClr val="002060"/>
                </a:solidFill>
              </a:rPr>
              <a:t>23.618 </a:t>
            </a:r>
            <a:r>
              <a:rPr lang="en-US" sz="3200" dirty="0">
                <a:solidFill>
                  <a:srgbClr val="002060"/>
                </a:solidFill>
              </a:rPr>
              <a:t>grams, the second mass was </a:t>
            </a:r>
            <a:r>
              <a:rPr lang="en-US" sz="3200" dirty="0" smtClean="0">
                <a:solidFill>
                  <a:srgbClr val="002060"/>
                </a:solidFill>
              </a:rPr>
              <a:t>24.28 </a:t>
            </a:r>
            <a:r>
              <a:rPr lang="en-US" sz="3200" dirty="0">
                <a:solidFill>
                  <a:srgbClr val="002060"/>
                </a:solidFill>
              </a:rPr>
              <a:t>grams, the third mass was </a:t>
            </a:r>
            <a:r>
              <a:rPr lang="en-US" sz="3200" dirty="0" smtClean="0">
                <a:solidFill>
                  <a:srgbClr val="002060"/>
                </a:solidFill>
              </a:rPr>
              <a:t>22.981 </a:t>
            </a:r>
            <a:r>
              <a:rPr lang="en-US" sz="3200" dirty="0">
                <a:solidFill>
                  <a:srgbClr val="002060"/>
                </a:solidFill>
              </a:rPr>
              <a:t>grams, and the fourth mass was </a:t>
            </a:r>
            <a:r>
              <a:rPr lang="en-US" sz="3200" dirty="0" smtClean="0">
                <a:solidFill>
                  <a:srgbClr val="002060"/>
                </a:solidFill>
              </a:rPr>
              <a:t>23 </a:t>
            </a:r>
            <a:r>
              <a:rPr lang="en-US" sz="3200" dirty="0">
                <a:solidFill>
                  <a:srgbClr val="002060"/>
                </a:solidFill>
              </a:rPr>
              <a:t>grams.  What was the total mass of all four </a:t>
            </a:r>
            <a:r>
              <a:rPr lang="en-US" sz="3200" dirty="0" smtClean="0">
                <a:solidFill>
                  <a:srgbClr val="002060"/>
                </a:solidFill>
              </a:rPr>
              <a:t>graduated cylinders? </a:t>
            </a:r>
          </a:p>
        </p:txBody>
      </p:sp>
    </p:spTree>
    <p:extLst>
      <p:ext uri="{BB962C8B-B14F-4D97-AF65-F5344CB8AC3E}">
        <p14:creationId xmlns:p14="http://schemas.microsoft.com/office/powerpoint/2010/main" val="218140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420121"/>
            <a:ext cx="8080375" cy="2667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Jorge was </a:t>
            </a:r>
            <a:r>
              <a:rPr lang="en-US" sz="2800" dirty="0">
                <a:solidFill>
                  <a:srgbClr val="002060"/>
                </a:solidFill>
              </a:rPr>
              <a:t>trying to calculate his test average in chemistry.  On his first test, he scored a 78.  On his second test, he scored a 91.  On his third test, he scored an 88.5.  Assuming that all three tests are equally weighted, what is his average test grade?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4087906"/>
                <a:ext cx="6096000" cy="13183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Average</m:t>
                      </m:r>
                      <m: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Test</m:t>
                          </m:r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1+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Test</m:t>
                          </m:r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2+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Test</m:t>
                          </m:r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3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87906"/>
                <a:ext cx="6096000" cy="13183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7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algn="ctr" eaLnBrk="1" hangingPunct="1">
              <a:buFont typeface="Georgia" panose="02040502050405020303" pitchFamily="18" charset="0"/>
              <a:buNone/>
            </a:pPr>
            <a:endParaRPr lang="en-US" sz="3600"/>
          </a:p>
        </p:txBody>
      </p:sp>
      <p:sp>
        <p:nvSpPr>
          <p:cNvPr id="4" name="Oval 3"/>
          <p:cNvSpPr/>
          <p:nvPr/>
        </p:nvSpPr>
        <p:spPr>
          <a:xfrm>
            <a:off x="3580327" y="3886201"/>
            <a:ext cx="2807593" cy="2556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2060"/>
                </a:solidFill>
              </a:rPr>
              <a:t>Silence</a:t>
            </a:r>
          </a:p>
        </p:txBody>
      </p:sp>
      <p:sp>
        <p:nvSpPr>
          <p:cNvPr id="5" name="Oval 4"/>
          <p:cNvSpPr/>
          <p:nvPr/>
        </p:nvSpPr>
        <p:spPr>
          <a:xfrm>
            <a:off x="7299272" y="2305318"/>
            <a:ext cx="2710831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3835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3" y="1930400"/>
            <a:ext cx="9313831" cy="165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</a:rPr>
              <a:t>How do the rules for significant figures in addition and multiplication differ?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400" dirty="0" smtClean="0">
              <a:solidFill>
                <a:srgbClr val="7030A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302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5675" y="2184444"/>
            <a:ext cx="10308866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Complete the following problems using the correct number of significant figures:</a:t>
            </a:r>
          </a:p>
          <a:p>
            <a:endParaRPr lang="en-US" sz="1050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What is 243 * 19?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What is 146.12 + 23.4?</a:t>
            </a:r>
          </a:p>
          <a:p>
            <a:pPr lvl="1"/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u="sng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29939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45857" y="1586753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Warm </a:t>
            </a:r>
            <a:r>
              <a:rPr lang="en-US" sz="2800" dirty="0"/>
              <a:t>Up- 7 </a:t>
            </a:r>
            <a:r>
              <a:rPr lang="en-US" sz="2800" dirty="0" smtClean="0"/>
              <a:t>Minutes</a:t>
            </a:r>
          </a:p>
          <a:p>
            <a:pPr eaLnBrk="1" hangingPunct="1"/>
            <a:r>
              <a:rPr lang="en-US" sz="2800" dirty="0" smtClean="0"/>
              <a:t>Cornell </a:t>
            </a:r>
            <a:r>
              <a:rPr lang="en-US" sz="2800" dirty="0"/>
              <a:t>Style Notes &amp; Examples- </a:t>
            </a:r>
            <a:r>
              <a:rPr lang="en-US" sz="2800" dirty="0" smtClean="0"/>
              <a:t>12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 smtClean="0"/>
              <a:t>Guided </a:t>
            </a:r>
            <a:r>
              <a:rPr lang="en-US" sz="2800" dirty="0"/>
              <a:t>Practice- </a:t>
            </a:r>
            <a:r>
              <a:rPr lang="en-US" sz="2800" dirty="0" smtClean="0"/>
              <a:t>12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Independent Practice- </a:t>
            </a:r>
            <a:r>
              <a:rPr lang="en-US" sz="2800" dirty="0" smtClean="0"/>
              <a:t>18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Closing – </a:t>
            </a:r>
            <a:r>
              <a:rPr lang="en-US" sz="2800" dirty="0" smtClean="0"/>
              <a:t>4 </a:t>
            </a:r>
            <a:r>
              <a:rPr lang="en-US" sz="2800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8255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45857" y="1586753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Warm </a:t>
            </a:r>
            <a:r>
              <a:rPr lang="en-US" sz="2800" dirty="0"/>
              <a:t>Up- 7 </a:t>
            </a:r>
            <a:r>
              <a:rPr lang="en-US" sz="2800" dirty="0" smtClean="0"/>
              <a:t>Minutes</a:t>
            </a:r>
          </a:p>
          <a:p>
            <a:pPr eaLnBrk="1" hangingPunct="1"/>
            <a:r>
              <a:rPr lang="en-US" sz="2800" dirty="0" smtClean="0"/>
              <a:t>Cornell </a:t>
            </a:r>
            <a:r>
              <a:rPr lang="en-US" sz="2800" dirty="0"/>
              <a:t>Style Notes &amp; Examples- </a:t>
            </a:r>
            <a:r>
              <a:rPr lang="en-US" sz="2800" dirty="0" smtClean="0"/>
              <a:t>15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 smtClean="0"/>
              <a:t>Guided </a:t>
            </a:r>
            <a:r>
              <a:rPr lang="en-US" sz="2800" dirty="0"/>
              <a:t>Practice- </a:t>
            </a:r>
            <a:r>
              <a:rPr lang="en-US" sz="2800" dirty="0" smtClean="0"/>
              <a:t>12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Independent Practice- </a:t>
            </a:r>
            <a:r>
              <a:rPr lang="en-US" sz="2800" dirty="0" smtClean="0"/>
              <a:t>15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Closing – </a:t>
            </a:r>
            <a:r>
              <a:rPr lang="en-US" sz="2800" dirty="0" smtClean="0"/>
              <a:t>4 </a:t>
            </a:r>
            <a:r>
              <a:rPr lang="en-US" sz="2800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936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2741613"/>
            <a:ext cx="3962400" cy="1386634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652000</a:t>
            </a:r>
          </a:p>
        </p:txBody>
      </p:sp>
      <p:sp>
        <p:nvSpPr>
          <p:cNvPr id="17413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845634" y="1930400"/>
            <a:ext cx="3657600" cy="6588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Student Given:</a:t>
            </a:r>
          </a:p>
        </p:txBody>
      </p:sp>
      <p:sp>
        <p:nvSpPr>
          <p:cNvPr id="7987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84234" y="1930400"/>
            <a:ext cx="3657600" cy="658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Student Answer: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2"/>
          </p:nvPr>
        </p:nvSpPr>
        <p:spPr>
          <a:xfrm>
            <a:off x="4975668" y="2741613"/>
            <a:ext cx="3962400" cy="1168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6.52 x 10</a:t>
            </a:r>
            <a:r>
              <a:rPr lang="en-US" sz="4000" baseline="30000" dirty="0" smtClean="0">
                <a:solidFill>
                  <a:srgbClr val="002060"/>
                </a:solidFill>
              </a:rPr>
              <a:t>5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845634" y="4462556"/>
            <a:ext cx="3962400" cy="1168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5.1 x 10</a:t>
            </a:r>
            <a:r>
              <a:rPr lang="en-US" sz="4000" baseline="30000" dirty="0" smtClean="0">
                <a:solidFill>
                  <a:srgbClr val="002060"/>
                </a:solidFill>
              </a:rPr>
              <a:t>-6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2"/>
          </p:nvPr>
        </p:nvSpPr>
        <p:spPr>
          <a:xfrm>
            <a:off x="4975668" y="4462556"/>
            <a:ext cx="3962400" cy="1386634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0.0000051</a:t>
            </a:r>
          </a:p>
        </p:txBody>
      </p:sp>
    </p:spTree>
    <p:extLst>
      <p:ext uri="{BB962C8B-B14F-4D97-AF65-F5344CB8AC3E}">
        <p14:creationId xmlns:p14="http://schemas.microsoft.com/office/powerpoint/2010/main" val="148243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7" grpId="0" build="p"/>
      <p:bldP spid="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8" y="838200"/>
            <a:ext cx="8596668" cy="7754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Take out paper for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4" y="1102659"/>
            <a:ext cx="4047080" cy="40470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935071" y="1801663"/>
            <a:ext cx="13447" cy="3160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22" y="1801663"/>
            <a:ext cx="13420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BLUE</a:t>
            </a:r>
            <a:endParaRPr lang="en-US" sz="5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572" y="1801663"/>
            <a:ext cx="1071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RED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3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Scientific Notation?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Scientific Notation is a way to write really big or really small numbers in decimal notation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Two parts: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3.45 x 10</a:t>
            </a:r>
            <a:r>
              <a:rPr lang="en-US" sz="3200" baseline="30000" dirty="0" smtClean="0">
                <a:solidFill>
                  <a:srgbClr val="FF0000"/>
                </a:solidFill>
              </a:rPr>
              <a:t>7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99647" y="5042647"/>
            <a:ext cx="1035424" cy="76648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77871" y="4235824"/>
            <a:ext cx="147917" cy="63201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07223" y="3785810"/>
            <a:ext cx="2608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Coefficient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208494" y="5042647"/>
            <a:ext cx="883024" cy="76648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968268" y="4735181"/>
            <a:ext cx="907668" cy="30746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14058" y="4365694"/>
            <a:ext cx="2608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Exponent (power of 10)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/>
      <p:bldP spid="9" grpId="0" animBg="1"/>
      <p:bldP spid="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Significant Figures in Scientific Notation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16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To find the number of significant figures, look at the coefficient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77334" y="3745005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2745288" y="3745005"/>
            <a:ext cx="2714219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1.422 x 10</a:t>
            </a:r>
            <a:r>
              <a:rPr lang="en-US" sz="2800" baseline="30000" dirty="0" smtClean="0">
                <a:solidFill>
                  <a:srgbClr val="002060"/>
                </a:solidFill>
              </a:rPr>
              <a:t>16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5237474" y="3745005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4</a:t>
            </a:r>
            <a:r>
              <a:rPr lang="en-US" sz="2800" dirty="0" smtClean="0">
                <a:solidFill>
                  <a:srgbClr val="002060"/>
                </a:solidFill>
              </a:rPr>
              <a:t>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77334" y="4713192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2745288" y="4713192"/>
            <a:ext cx="2714219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6.3 x 10</a:t>
            </a:r>
            <a:r>
              <a:rPr lang="en-US" sz="2800" baseline="30000" dirty="0" smtClean="0">
                <a:solidFill>
                  <a:srgbClr val="002060"/>
                </a:solidFill>
              </a:rPr>
              <a:t>-55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237474" y="4713192"/>
            <a:ext cx="3360177" cy="54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 significant figures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Why do we need it?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092" y="2160589"/>
            <a:ext cx="781515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Writing really big or small numbers can take a long time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Scientific </a:t>
            </a:r>
            <a:r>
              <a:rPr lang="en-US" sz="2800" dirty="0">
                <a:solidFill>
                  <a:srgbClr val="002060"/>
                </a:solidFill>
              </a:rPr>
              <a:t>Notation is a way to make writing really big or really small numbers </a:t>
            </a:r>
            <a:r>
              <a:rPr lang="en-US" sz="2800" dirty="0" smtClean="0">
                <a:solidFill>
                  <a:srgbClr val="002060"/>
                </a:solidFill>
              </a:rPr>
              <a:t>easier!!!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484" y="294201"/>
            <a:ext cx="3272398" cy="327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Examples of Scientific Notation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90" y="1607671"/>
            <a:ext cx="708808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There are 7,000,000,000 people in </a:t>
            </a:r>
            <a:r>
              <a:rPr lang="en-US" sz="2600" dirty="0"/>
              <a:t>the</a:t>
            </a:r>
            <a:r>
              <a:rPr lang="en-US" sz="2600" dirty="0" smtClean="0"/>
              <a:t> world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600" dirty="0" smtClean="0"/>
              <a:t>Wavelength of violet light is 0.0000004 meters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There are 100,000,000,000,000 cells in the human body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600" dirty="0"/>
              <a:t>There are 1,390,000,000,000,000,000,000 Liters of water on Earth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95285" y="1561354"/>
            <a:ext cx="355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7.0 x 10</a:t>
            </a:r>
            <a:r>
              <a:rPr lang="en-US" sz="2800" baseline="30000" dirty="0" smtClean="0">
                <a:solidFill>
                  <a:srgbClr val="00B050"/>
                </a:solidFill>
              </a:rPr>
              <a:t>9 </a:t>
            </a:r>
            <a:r>
              <a:rPr lang="en-US" sz="2800" dirty="0" smtClean="0">
                <a:solidFill>
                  <a:srgbClr val="00B050"/>
                </a:solidFill>
              </a:rPr>
              <a:t>people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4942" y="2449148"/>
            <a:ext cx="355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4.0 x 10</a:t>
            </a:r>
            <a:r>
              <a:rPr lang="en-US" sz="2800" baseline="30000" dirty="0" smtClean="0">
                <a:solidFill>
                  <a:srgbClr val="00B050"/>
                </a:solidFill>
              </a:rPr>
              <a:t>-7 </a:t>
            </a:r>
            <a:r>
              <a:rPr lang="en-US" sz="2800" dirty="0" smtClean="0">
                <a:solidFill>
                  <a:srgbClr val="00B050"/>
                </a:solidFill>
              </a:rPr>
              <a:t>meters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4175" y="3429288"/>
            <a:ext cx="355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1.0 x 10</a:t>
            </a:r>
            <a:r>
              <a:rPr lang="en-US" sz="2800" baseline="30000" dirty="0" smtClean="0">
                <a:solidFill>
                  <a:srgbClr val="00B050"/>
                </a:solidFill>
              </a:rPr>
              <a:t>12 </a:t>
            </a:r>
            <a:r>
              <a:rPr lang="en-US" sz="2800" dirty="0" smtClean="0">
                <a:solidFill>
                  <a:srgbClr val="00B050"/>
                </a:solidFill>
              </a:rPr>
              <a:t>cells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3238" y="4688969"/>
            <a:ext cx="355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1.39 x 10</a:t>
            </a:r>
            <a:r>
              <a:rPr lang="en-US" sz="2800" baseline="30000" dirty="0" smtClean="0">
                <a:solidFill>
                  <a:srgbClr val="00B050"/>
                </a:solidFill>
              </a:rPr>
              <a:t>21 </a:t>
            </a:r>
            <a:r>
              <a:rPr lang="en-US" sz="2800" dirty="0" smtClean="0">
                <a:solidFill>
                  <a:srgbClr val="00B050"/>
                </a:solidFill>
              </a:rPr>
              <a:t>Liters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9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Key Vocabulary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33841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Scientific Notation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Standard Notation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1282" y="3388659"/>
            <a:ext cx="5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umbers without exponents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Standard notation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Scientific notation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500225" y="2783541"/>
            <a:ext cx="4700425" cy="218069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132,000,000 meters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00650" y="2095500"/>
            <a:ext cx="4634248" cy="41798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Step 1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Place a decimal point after the first non-zero number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Step 2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Write the coefficient of the scientific notation by dropping all the zeros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75243" y="5185039"/>
            <a:ext cx="4700425" cy="2180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_____ x 10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00650" y="2095500"/>
            <a:ext cx="4634248" cy="4179888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Step 3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Count the number of places from the decimal point to the end of the number (the exponent)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Step 4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Write the exponent above the 10.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0225" y="2783541"/>
            <a:ext cx="4700425" cy="2180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z="3600" smtClean="0">
                <a:solidFill>
                  <a:srgbClr val="0070C0"/>
                </a:solidFill>
              </a:rPr>
              <a:t>132,000,000 meters</a:t>
            </a:r>
            <a:r>
              <a:rPr lang="en-US" sz="6600" smtClean="0">
                <a:solidFill>
                  <a:srgbClr val="0070C0"/>
                </a:solidFill>
              </a:rPr>
              <a:t> 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75243" y="5185039"/>
            <a:ext cx="4700425" cy="2180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_____ x 10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25455" y="484128"/>
            <a:ext cx="5158690" cy="905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>
                <a:solidFill>
                  <a:srgbClr val="00B050"/>
                </a:solidFill>
              </a:rPr>
              <a:t>Don’t Forget Your Units!!!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2741613"/>
            <a:ext cx="3962400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34567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7413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845634" y="1930400"/>
            <a:ext cx="3657600" cy="6588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Student Given:</a:t>
            </a:r>
          </a:p>
        </p:txBody>
      </p:sp>
      <p:sp>
        <p:nvSpPr>
          <p:cNvPr id="7987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84234" y="1930400"/>
            <a:ext cx="3657600" cy="658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Student Answer: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2"/>
          </p:nvPr>
        </p:nvSpPr>
        <p:spPr>
          <a:xfrm>
            <a:off x="4975668" y="2741613"/>
            <a:ext cx="3962400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5 significant figures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Is the exponent positive or negative?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Counting to the right? Exponent is </a:t>
            </a:r>
            <a:r>
              <a:rPr lang="en-US" sz="3200" b="1" u="sng" dirty="0" smtClean="0">
                <a:solidFill>
                  <a:srgbClr val="FF0000"/>
                </a:solidFill>
              </a:rPr>
              <a:t>POSITIVE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Counting to the left? 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 smtClean="0">
                <a:solidFill>
                  <a:srgbClr val="FF0000"/>
                </a:solidFill>
              </a:rPr>
              <a:t>xponent is </a:t>
            </a:r>
            <a:r>
              <a:rPr lang="en-US" sz="3200" b="1" u="sng" dirty="0" smtClean="0">
                <a:solidFill>
                  <a:srgbClr val="FF0000"/>
                </a:solidFill>
              </a:rPr>
              <a:t>NEGATIVE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6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58203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2,760,000,000,000 atoms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8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52101"/>
            <a:ext cx="8080375" cy="43734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0.00000000528 meters</a:t>
            </a:r>
          </a:p>
        </p:txBody>
      </p:sp>
    </p:spTree>
    <p:extLst>
      <p:ext uri="{BB962C8B-B14F-4D97-AF65-F5344CB8AC3E}">
        <p14:creationId xmlns:p14="http://schemas.microsoft.com/office/powerpoint/2010/main" val="27709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Scientific notation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Standard notation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933893" y="2649291"/>
            <a:ext cx="4041775" cy="4937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6.12 x 10</a:t>
            </a:r>
            <a:r>
              <a:rPr lang="en-US" sz="4000" baseline="30000" dirty="0" smtClean="0">
                <a:solidFill>
                  <a:srgbClr val="0070C0"/>
                </a:solidFill>
              </a:rPr>
              <a:t>5</a:t>
            </a:r>
            <a:r>
              <a:rPr lang="en-US" sz="4000" dirty="0" smtClean="0">
                <a:solidFill>
                  <a:srgbClr val="0070C0"/>
                </a:solidFill>
              </a:rPr>
              <a:t> grams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75668" y="1611408"/>
            <a:ext cx="5019115" cy="41798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Step 1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Look at the exponent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Step 2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Move the decimal the correct number of places (in the correct direction), adding zeros in the empty spaces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Step </a:t>
            </a:r>
            <a:r>
              <a:rPr lang="en-US" sz="2800" dirty="0" smtClean="0">
                <a:solidFill>
                  <a:srgbClr val="0070C0"/>
                </a:solidFill>
              </a:rPr>
              <a:t>3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Rewrite the number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3893" y="6057517"/>
            <a:ext cx="5158690" cy="905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200" i="1" smtClean="0">
                <a:solidFill>
                  <a:srgbClr val="00B050"/>
                </a:solidFill>
              </a:rPr>
              <a:t>Don’t Forget Your Units!!!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8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58203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2.93 x 10</a:t>
            </a:r>
            <a:r>
              <a:rPr lang="en-US" sz="3600" baseline="30000" dirty="0" smtClean="0">
                <a:solidFill>
                  <a:srgbClr val="002060"/>
                </a:solidFill>
              </a:rPr>
              <a:t>14</a:t>
            </a:r>
            <a:r>
              <a:rPr lang="en-US" sz="3600" dirty="0" smtClean="0">
                <a:solidFill>
                  <a:srgbClr val="002060"/>
                </a:solidFill>
              </a:rPr>
              <a:t> milligrams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52101"/>
            <a:ext cx="8080375" cy="43734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4.77 x 10</a:t>
            </a:r>
            <a:r>
              <a:rPr lang="en-US" sz="3600" baseline="30000" dirty="0" smtClean="0">
                <a:solidFill>
                  <a:srgbClr val="002060"/>
                </a:solidFill>
              </a:rPr>
              <a:t>-8</a:t>
            </a:r>
            <a:r>
              <a:rPr lang="en-US" sz="3600" dirty="0" smtClean="0">
                <a:solidFill>
                  <a:srgbClr val="002060"/>
                </a:solidFill>
              </a:rPr>
              <a:t> mL</a:t>
            </a:r>
          </a:p>
        </p:txBody>
      </p:sp>
    </p:spTree>
    <p:extLst>
      <p:ext uri="{BB962C8B-B14F-4D97-AF65-F5344CB8AC3E}">
        <p14:creationId xmlns:p14="http://schemas.microsoft.com/office/powerpoint/2010/main" val="25362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43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answer and the process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5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58203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6,240,000,000,000 Hz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9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58203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>
                <a:solidFill>
                  <a:srgbClr val="002060"/>
                </a:solidFill>
              </a:rPr>
              <a:t>3</a:t>
            </a:r>
            <a:r>
              <a:rPr lang="en-US" sz="3600" dirty="0" smtClean="0">
                <a:solidFill>
                  <a:srgbClr val="002060"/>
                </a:solidFill>
              </a:rPr>
              <a:t>.84 x 10</a:t>
            </a:r>
            <a:r>
              <a:rPr lang="en-US" sz="3600" baseline="30000" dirty="0" smtClean="0">
                <a:solidFill>
                  <a:srgbClr val="002060"/>
                </a:solidFill>
              </a:rPr>
              <a:t>-4</a:t>
            </a:r>
            <a:r>
              <a:rPr lang="en-US" sz="3600" dirty="0" smtClean="0">
                <a:solidFill>
                  <a:srgbClr val="002060"/>
                </a:solidFill>
              </a:rPr>
              <a:t> meters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58203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5.11 x 10</a:t>
            </a:r>
            <a:r>
              <a:rPr lang="en-US" sz="3600" baseline="30000" dirty="0">
                <a:solidFill>
                  <a:srgbClr val="002060"/>
                </a:solidFill>
              </a:rPr>
              <a:t>8</a:t>
            </a:r>
            <a:r>
              <a:rPr lang="en-US" sz="3600" dirty="0" smtClean="0">
                <a:solidFill>
                  <a:srgbClr val="002060"/>
                </a:solidFill>
              </a:rPr>
              <a:t> kg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8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8" y="838200"/>
            <a:ext cx="8596668" cy="7754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Take out paper for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4" y="1102659"/>
            <a:ext cx="4047080" cy="40470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935071" y="1801663"/>
            <a:ext cx="13447" cy="3160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22" y="1801663"/>
            <a:ext cx="13420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BLUE</a:t>
            </a:r>
            <a:endParaRPr lang="en-US" sz="5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572" y="1801663"/>
            <a:ext cx="1071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RED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46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758203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0.0000004036 meters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4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algn="ctr" eaLnBrk="1" hangingPunct="1">
              <a:buFont typeface="Georgia" panose="02040502050405020303" pitchFamily="18" charset="0"/>
              <a:buNone/>
            </a:pPr>
            <a:endParaRPr lang="en-US" sz="3600"/>
          </a:p>
        </p:txBody>
      </p:sp>
      <p:sp>
        <p:nvSpPr>
          <p:cNvPr id="4" name="Oval 3"/>
          <p:cNvSpPr/>
          <p:nvPr/>
        </p:nvSpPr>
        <p:spPr>
          <a:xfrm>
            <a:off x="3580327" y="3886201"/>
            <a:ext cx="2807593" cy="2556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2060"/>
                </a:solidFill>
              </a:rPr>
              <a:t>Silence</a:t>
            </a:r>
          </a:p>
        </p:txBody>
      </p:sp>
      <p:sp>
        <p:nvSpPr>
          <p:cNvPr id="5" name="Oval 4"/>
          <p:cNvSpPr/>
          <p:nvPr/>
        </p:nvSpPr>
        <p:spPr>
          <a:xfrm>
            <a:off x="7299272" y="2305318"/>
            <a:ext cx="2710831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5146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809377"/>
            <a:ext cx="9313831" cy="165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Convert 1452 yards to scientific notation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Convert 0.0000000054 mg to scientific notation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Convert 4.2 x 10</a:t>
            </a:r>
            <a:r>
              <a:rPr lang="en-US" sz="3600" baseline="30000" dirty="0" smtClean="0">
                <a:solidFill>
                  <a:srgbClr val="00B050"/>
                </a:solidFill>
              </a:rPr>
              <a:t>-7</a:t>
            </a:r>
            <a:r>
              <a:rPr lang="en-US" sz="3600" dirty="0" smtClean="0">
                <a:solidFill>
                  <a:srgbClr val="00B050"/>
                </a:solidFill>
              </a:rPr>
              <a:t> L to standard notation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</a:t>
            </a:r>
          </a:p>
          <a:p>
            <a:pPr>
              <a:buFont typeface="Wingdings 3" panose="05040102010807070707" pitchFamily="18" charset="2"/>
              <a:buNone/>
            </a:pPr>
            <a:endParaRPr lang="en-US" sz="4000" dirty="0" smtClean="0">
              <a:solidFill>
                <a:srgbClr val="00B050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     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5675" y="2184444"/>
            <a:ext cx="10308866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Write 4.23 x 10</a:t>
            </a:r>
            <a:r>
              <a:rPr lang="en-US" sz="3200" baseline="30000" dirty="0" smtClean="0">
                <a:solidFill>
                  <a:prstClr val="black"/>
                </a:solidFill>
              </a:rPr>
              <a:t>-9</a:t>
            </a:r>
            <a:r>
              <a:rPr lang="en-US" sz="3200" dirty="0" smtClean="0">
                <a:solidFill>
                  <a:prstClr val="black"/>
                </a:solidFill>
              </a:rPr>
              <a:t> meters in standard notation</a:t>
            </a:r>
          </a:p>
          <a:p>
            <a:pPr lvl="1"/>
            <a:endParaRPr lang="en-US" sz="3200" dirty="0" smtClean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Write 1,400,000 Hz in scientific notation</a:t>
            </a:r>
          </a:p>
          <a:p>
            <a:pPr lvl="1"/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u="sng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191676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45857" y="1586753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Warm </a:t>
            </a:r>
            <a:r>
              <a:rPr lang="en-US" sz="2800" dirty="0"/>
              <a:t>Up- </a:t>
            </a:r>
            <a:r>
              <a:rPr lang="en-US" sz="2800" dirty="0" smtClean="0"/>
              <a:t>6 Minutes</a:t>
            </a:r>
          </a:p>
          <a:p>
            <a:pPr eaLnBrk="1" hangingPunct="1"/>
            <a:r>
              <a:rPr lang="en-US" sz="2800" dirty="0" smtClean="0"/>
              <a:t>Technology Setup – 10 minutes</a:t>
            </a:r>
          </a:p>
          <a:p>
            <a:pPr eaLnBrk="1" hangingPunct="1"/>
            <a:r>
              <a:rPr lang="en-US" sz="2800" dirty="0" smtClean="0"/>
              <a:t>Cornell </a:t>
            </a:r>
            <a:r>
              <a:rPr lang="en-US" sz="2800" dirty="0"/>
              <a:t>Style Notes &amp; Examples- </a:t>
            </a:r>
            <a:r>
              <a:rPr lang="en-US" sz="2800" dirty="0" smtClean="0"/>
              <a:t>14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 smtClean="0"/>
              <a:t>Guided </a:t>
            </a:r>
            <a:r>
              <a:rPr lang="en-US" sz="2800" dirty="0"/>
              <a:t>Practice- </a:t>
            </a:r>
            <a:r>
              <a:rPr lang="en-US" sz="2800" dirty="0" smtClean="0"/>
              <a:t>13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Independent Practice- 9</a:t>
            </a:r>
            <a:r>
              <a:rPr lang="en-US" sz="2800" dirty="0" smtClean="0"/>
              <a:t>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Closing – 1</a:t>
            </a:r>
            <a:r>
              <a:rPr lang="en-US" sz="2800" dirty="0" smtClean="0"/>
              <a:t> Minute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9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Get Ready to…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PowerUp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87"/>
          <a:stretch/>
        </p:blipFill>
        <p:spPr bwMode="auto">
          <a:xfrm>
            <a:off x="1692087" y="2393577"/>
            <a:ext cx="7581915" cy="212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77334" y="509195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6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Technology Setup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 to </a:t>
            </a:r>
            <a:r>
              <a:rPr lang="en-US" sz="2800" dirty="0" smtClean="0">
                <a:solidFill>
                  <a:srgbClr val="0070C0"/>
                </a:solidFill>
              </a:rPr>
              <a:t>shschem.weebly.com</a:t>
            </a:r>
          </a:p>
          <a:p>
            <a:r>
              <a:rPr lang="en-US" sz="2800" dirty="0" smtClean="0"/>
              <a:t>Wait for further instructions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498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Website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will this class change?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Notes </a:t>
            </a:r>
            <a:r>
              <a:rPr lang="en-US" sz="2800" i="1" dirty="0" smtClean="0"/>
              <a:t>can</a:t>
            </a:r>
            <a:r>
              <a:rPr lang="en-US" sz="2800" dirty="0" smtClean="0"/>
              <a:t> be taken on computer using Microsoft OneNote (you may still use paper and pencil if you’d like)</a:t>
            </a:r>
          </a:p>
          <a:p>
            <a:r>
              <a:rPr lang="en-US" sz="2800" dirty="0" smtClean="0"/>
              <a:t>All PowerPoint presentations will be online</a:t>
            </a:r>
          </a:p>
          <a:p>
            <a:pPr lvl="1"/>
            <a:r>
              <a:rPr lang="en-US" sz="2600" dirty="0" smtClean="0"/>
              <a:t>I will put them up at the end of the week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886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8107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2060"/>
                </a:solidFill>
              </a:rPr>
              <a:t>LIDS DOWN</a:t>
            </a:r>
            <a:endParaRPr lang="en-US" sz="8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229" t="23568" r="10376" b="10127"/>
          <a:stretch/>
        </p:blipFill>
        <p:spPr>
          <a:xfrm>
            <a:off x="2157412" y="2800350"/>
            <a:ext cx="6500813" cy="330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3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Let’s think about something…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3352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Which number has more significant figures?</a:t>
            </a:r>
            <a:endParaRPr lang="en-US" sz="5400" dirty="0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60475" y="3966882"/>
            <a:ext cx="3962400" cy="76648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100.0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91717" y="3966882"/>
            <a:ext cx="3962400" cy="76648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100.00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1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8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8" y="838200"/>
            <a:ext cx="8596668" cy="7754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Take out paper for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4" y="1102659"/>
            <a:ext cx="4047080" cy="40470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935071" y="1801663"/>
            <a:ext cx="13447" cy="3160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22" y="1801663"/>
            <a:ext cx="13420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BLUE</a:t>
            </a:r>
            <a:endParaRPr lang="en-US" sz="5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572" y="1801663"/>
            <a:ext cx="1071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RED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98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dimensional analysis?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The analysis </a:t>
            </a:r>
            <a:r>
              <a:rPr lang="en-US" sz="2800" dirty="0">
                <a:solidFill>
                  <a:srgbClr val="FF0000"/>
                </a:solidFill>
              </a:rPr>
              <a:t>of the relationships between different physical quantities</a:t>
            </a:r>
          </a:p>
        </p:txBody>
      </p:sp>
    </p:spTree>
    <p:extLst>
      <p:ext uri="{BB962C8B-B14F-4D97-AF65-F5344CB8AC3E}">
        <p14:creationId xmlns:p14="http://schemas.microsoft.com/office/powerpoint/2010/main" val="34719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93" y="11492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Table of Metric Prefixes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49861"/>
              </p:ext>
            </p:extLst>
          </p:nvPr>
        </p:nvGraphicFramePr>
        <p:xfrm>
          <a:off x="821727" y="836118"/>
          <a:ext cx="81280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Prefix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Value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Giga-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1,000,000,000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Mega-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1,000,000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Kilo-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Hecta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Deka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Deci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0.1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Centi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0.01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Milli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0.001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Micro-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0.000001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Nano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0.000000001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183190" y="6046032"/>
            <a:ext cx="3847197" cy="8119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0B050"/>
                </a:solidFill>
              </a:rPr>
              <a:t>Very Important!!!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 we use the chart???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20" y="1678367"/>
            <a:ext cx="10309755" cy="5179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Look at chart for number corresponding to prefix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Examples:</a:t>
            </a:r>
          </a:p>
          <a:p>
            <a:pPr marL="400050" lvl="1" indent="0">
              <a:buNone/>
            </a:pPr>
            <a:r>
              <a:rPr lang="en-US" sz="2600" u="sng" dirty="0" smtClean="0">
                <a:solidFill>
                  <a:srgbClr val="FF0000"/>
                </a:solidFill>
              </a:rPr>
              <a:t>Milli</a:t>
            </a:r>
            <a:r>
              <a:rPr lang="en-US" sz="2600" dirty="0" smtClean="0">
                <a:solidFill>
                  <a:srgbClr val="FF0000"/>
                </a:solidFill>
              </a:rPr>
              <a:t>liter = 0.001 liters</a:t>
            </a:r>
          </a:p>
          <a:p>
            <a:pPr marL="400050" lvl="1" indent="0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sz="2600" u="sng" dirty="0" err="1" smtClean="0">
                <a:solidFill>
                  <a:srgbClr val="FF0000"/>
                </a:solidFill>
              </a:rPr>
              <a:t>Hecta</a:t>
            </a:r>
            <a:r>
              <a:rPr lang="en-US" sz="2600" dirty="0" err="1" smtClean="0">
                <a:solidFill>
                  <a:srgbClr val="FF0000"/>
                </a:solidFill>
              </a:rPr>
              <a:t>meter</a:t>
            </a:r>
            <a:r>
              <a:rPr lang="en-US" sz="2600" dirty="0" smtClean="0">
                <a:solidFill>
                  <a:srgbClr val="FF0000"/>
                </a:solidFill>
              </a:rPr>
              <a:t> = 100 meters</a:t>
            </a:r>
          </a:p>
          <a:p>
            <a:pPr marL="400050" lvl="1" indent="0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sz="2600" u="sng" dirty="0" smtClean="0">
                <a:solidFill>
                  <a:srgbClr val="FF0000"/>
                </a:solidFill>
              </a:rPr>
              <a:t>Giga</a:t>
            </a:r>
            <a:r>
              <a:rPr lang="en-US" sz="2600" dirty="0" smtClean="0">
                <a:solidFill>
                  <a:srgbClr val="FF0000"/>
                </a:solidFill>
              </a:rPr>
              <a:t>byte = 1,000,000,000 bytes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7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585782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are </a:t>
            </a:r>
            <a:r>
              <a:rPr lang="en-US" sz="4000" dirty="0" err="1" smtClean="0">
                <a:solidFill>
                  <a:srgbClr val="002060"/>
                </a:solidFill>
              </a:rPr>
              <a:t>gigameters</a:t>
            </a:r>
            <a:r>
              <a:rPr lang="en-US" sz="4000" dirty="0" smtClean="0">
                <a:solidFill>
                  <a:srgbClr val="002060"/>
                </a:solidFill>
              </a:rPr>
              <a:t> and meters related?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32206" y="4366559"/>
            <a:ext cx="9230910" cy="544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1,000,000,000 meters = 1 </a:t>
            </a:r>
            <a:r>
              <a:rPr lang="en-US" sz="4000" dirty="0" err="1" smtClean="0">
                <a:solidFill>
                  <a:srgbClr val="002060"/>
                </a:solidFill>
              </a:rPr>
              <a:t>gigameter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7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585782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How are microliters and liters related?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771870" y="3784423"/>
            <a:ext cx="7396709" cy="544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0.000001 liters = 1 microliter</a:t>
            </a:r>
          </a:p>
          <a:p>
            <a:pPr marL="0" indent="0">
              <a:buFont typeface="Wingdings 3" charset="2"/>
              <a:buNone/>
            </a:pP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Conversion Factor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99440"/>
            <a:ext cx="8596668" cy="1107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Proportion of two equal quantities used to convert units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040405" y="4094629"/>
            <a:ext cx="1761565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Example: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01602" y="3840890"/>
                <a:ext cx="2524601" cy="1052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milliliter</m:t>
                          </m:r>
                        </m:num>
                        <m:den>
                          <m:r>
                            <a:rPr lang="en-US" sz="3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0.001 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Liter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602" y="3840890"/>
                <a:ext cx="2524601" cy="10522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5"/>
          <p:cNvSpPr txBox="1">
            <a:spLocks/>
          </p:cNvSpPr>
          <p:nvPr/>
        </p:nvSpPr>
        <p:spPr>
          <a:xfrm>
            <a:off x="2801970" y="4094629"/>
            <a:ext cx="3867152" cy="54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Liters to milliliters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585782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What is the conversion factor from kilograms to grams?  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90163" y="4618812"/>
                <a:ext cx="2487861" cy="11378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grams</m:t>
                          </m:r>
                        </m:num>
                        <m:den>
                          <m: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kilogram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63" y="4618812"/>
                <a:ext cx="2487861" cy="11378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82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585782" cy="16599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What is the conversion factor from centiliters to liters?  </a:t>
            </a: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44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4400" dirty="0">
                <a:solidFill>
                  <a:srgbClr val="7030A0"/>
                </a:solidFill>
              </a:rPr>
              <a:t>     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90163" y="4618812"/>
                <a:ext cx="2289088" cy="1040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0.01 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Liters</m:t>
                          </m:r>
                        </m:num>
                        <m:den>
                          <m: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centiliter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63" y="4618812"/>
                <a:ext cx="2289088" cy="10407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4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Example #1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486577" y="1421950"/>
            <a:ext cx="4700425" cy="218069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How many milliliters are in 3.25 Liters?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187002" y="1005385"/>
            <a:ext cx="4634248" cy="42932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70C0"/>
                </a:solidFill>
              </a:rPr>
              <a:t>Step 1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Write down given number and unit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Step 2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Identify the desired unit</a:t>
            </a:r>
          </a:p>
          <a:p>
            <a:r>
              <a:rPr lang="en-US" sz="2800" dirty="0">
                <a:solidFill>
                  <a:srgbClr val="0070C0"/>
                </a:solidFill>
              </a:rPr>
              <a:t>Step 3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Write conversion factor with known unit on bottom and desired unit on top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259219" y="465206"/>
            <a:ext cx="4634248" cy="42269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70C0"/>
                </a:solidFill>
              </a:rPr>
              <a:t>Step 4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Cancel Units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Step 5</a:t>
            </a:r>
            <a:r>
              <a:rPr lang="en-US" sz="2800" dirty="0" smtClean="0">
                <a:solidFill>
                  <a:srgbClr val="FF0000"/>
                </a:solidFill>
              </a:rPr>
              <a:t>: Multiply the numbers on top, divide by numbers on the bottom</a:t>
            </a:r>
          </a:p>
          <a:p>
            <a:r>
              <a:rPr lang="en-US" sz="2800" dirty="0">
                <a:solidFill>
                  <a:srgbClr val="0070C0"/>
                </a:solidFill>
              </a:rPr>
              <a:t>Step 6</a:t>
            </a:r>
            <a:r>
              <a:rPr lang="en-US" sz="2800" dirty="0" smtClean="0">
                <a:solidFill>
                  <a:srgbClr val="FF0000"/>
                </a:solidFill>
              </a:rPr>
              <a:t>: Round using significant figures rules</a:t>
            </a:r>
          </a:p>
        </p:txBody>
      </p:sp>
    </p:spTree>
    <p:extLst>
      <p:ext uri="{BB962C8B-B14F-4D97-AF65-F5344CB8AC3E}">
        <p14:creationId xmlns:p14="http://schemas.microsoft.com/office/powerpoint/2010/main" val="191616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build="allAtOnce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What is a significant figure?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1" y="2247900"/>
            <a:ext cx="8080375" cy="3352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Digits in a number that carry meaning contributing to the precision</a:t>
            </a:r>
            <a:endParaRPr lang="en-US" sz="54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66318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How many meters are in 123.5 kilometers?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Example #3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5800" y="1366318"/>
            <a:ext cx="8080375" cy="369820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How many </a:t>
            </a:r>
            <a:r>
              <a:rPr lang="en-US" sz="3600" dirty="0" err="1" smtClean="0">
                <a:solidFill>
                  <a:srgbClr val="002060"/>
                </a:solidFill>
              </a:rPr>
              <a:t>hectagrams</a:t>
            </a:r>
            <a:r>
              <a:rPr lang="en-US" sz="3600" dirty="0" smtClean="0">
                <a:solidFill>
                  <a:srgbClr val="002060"/>
                </a:solidFill>
              </a:rPr>
              <a:t> is equal to 2506 grams?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3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46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52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answer and the process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1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35134" y="1340193"/>
            <a:ext cx="10189029" cy="3698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Arely </a:t>
            </a:r>
            <a:r>
              <a:rPr lang="en-US" sz="3600" dirty="0">
                <a:solidFill>
                  <a:srgbClr val="002060"/>
                </a:solidFill>
              </a:rPr>
              <a:t>signed up to run a marathon on Sunday.  The event organizer told her that it was a total of 262 </a:t>
            </a:r>
            <a:r>
              <a:rPr lang="en-US" sz="3600" dirty="0" err="1">
                <a:solidFill>
                  <a:srgbClr val="002060"/>
                </a:solidFill>
              </a:rPr>
              <a:t>dekameters</a:t>
            </a:r>
            <a:r>
              <a:rPr lang="en-US" sz="3600" dirty="0">
                <a:solidFill>
                  <a:srgbClr val="002060"/>
                </a:solidFill>
              </a:rPr>
              <a:t>.  How many meters is this?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0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#2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235135" y="1340193"/>
            <a:ext cx="9823266" cy="369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Roberto </a:t>
            </a:r>
            <a:r>
              <a:rPr lang="en-US" sz="3600" dirty="0">
                <a:solidFill>
                  <a:srgbClr val="002060"/>
                </a:solidFill>
              </a:rPr>
              <a:t>bought a new pool for his family.  The packaging said that the pool held a total of 2450 liters of water.  How many centiliters is this?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1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478491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#3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235134" y="1340193"/>
            <a:ext cx="10189029" cy="369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Eric </a:t>
            </a:r>
            <a:r>
              <a:rPr lang="en-US" sz="3600" dirty="0">
                <a:solidFill>
                  <a:srgbClr val="002060"/>
                </a:solidFill>
              </a:rPr>
              <a:t>got ahead in chemistry and wanted to learn about moles through an experiment.  Mr. Ghosh told him that he needed 2.604 </a:t>
            </a:r>
            <a:r>
              <a:rPr lang="en-US" sz="3600" dirty="0" err="1">
                <a:solidFill>
                  <a:srgbClr val="002060"/>
                </a:solidFill>
              </a:rPr>
              <a:t>millimoles</a:t>
            </a:r>
            <a:r>
              <a:rPr lang="en-US" sz="3600" dirty="0">
                <a:solidFill>
                  <a:srgbClr val="002060"/>
                </a:solidFill>
              </a:rPr>
              <a:t> of Carbon to complete the experiment.  How many moles is this?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algn="ctr" eaLnBrk="1" hangingPunct="1">
              <a:buFont typeface="Georgia" panose="02040502050405020303" pitchFamily="18" charset="0"/>
              <a:buNone/>
            </a:pPr>
            <a:endParaRPr lang="en-US" sz="3600"/>
          </a:p>
        </p:txBody>
      </p:sp>
      <p:sp>
        <p:nvSpPr>
          <p:cNvPr id="4" name="Oval 3"/>
          <p:cNvSpPr/>
          <p:nvPr/>
        </p:nvSpPr>
        <p:spPr>
          <a:xfrm>
            <a:off x="3580327" y="3886201"/>
            <a:ext cx="2807593" cy="2556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2060"/>
                </a:solidFill>
              </a:rPr>
              <a:t>Silence</a:t>
            </a:r>
          </a:p>
        </p:txBody>
      </p:sp>
      <p:sp>
        <p:nvSpPr>
          <p:cNvPr id="5" name="Oval 4"/>
          <p:cNvSpPr/>
          <p:nvPr/>
        </p:nvSpPr>
        <p:spPr>
          <a:xfrm>
            <a:off x="7299272" y="2305318"/>
            <a:ext cx="2710831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4922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Exit Ticket – on </a:t>
            </a:r>
            <a:r>
              <a:rPr lang="en-US" dirty="0" err="1" smtClean="0">
                <a:solidFill>
                  <a:srgbClr val="002060"/>
                </a:solidFill>
              </a:rPr>
              <a:t>Socrative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225" y="1930400"/>
            <a:ext cx="6896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Go to </a:t>
            </a:r>
            <a:r>
              <a:rPr lang="en-US" sz="3200" dirty="0">
                <a:solidFill>
                  <a:srgbClr val="0070C0"/>
                </a:solidFill>
              </a:rPr>
              <a:t>m.socrative.com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Enter room number: 230538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Finish all questions</a:t>
            </a:r>
          </a:p>
        </p:txBody>
      </p:sp>
    </p:spTree>
    <p:extLst>
      <p:ext uri="{BB962C8B-B14F-4D97-AF65-F5344CB8AC3E}">
        <p14:creationId xmlns:p14="http://schemas.microsoft.com/office/powerpoint/2010/main" val="30819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184444"/>
            <a:ext cx="10308866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prstClr val="black"/>
              </a:solidFill>
            </a:endParaRP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When making Texas BBQ brisket, the Food Network says to use 0.5 teaspoons of kosher salt for a 4 pound brisket.  How many </a:t>
            </a:r>
            <a:r>
              <a:rPr lang="en-US" sz="3200" dirty="0" err="1">
                <a:solidFill>
                  <a:prstClr val="black"/>
                </a:solidFill>
              </a:rPr>
              <a:t>centiteaspoons</a:t>
            </a:r>
            <a:r>
              <a:rPr lang="en-US" sz="3200" dirty="0">
                <a:solidFill>
                  <a:prstClr val="black"/>
                </a:solidFill>
              </a:rPr>
              <a:t> is this?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u="sng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152618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45857" y="1586753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Warm </a:t>
            </a:r>
            <a:r>
              <a:rPr lang="en-US" sz="2800" dirty="0"/>
              <a:t>Up- </a:t>
            </a:r>
            <a:r>
              <a:rPr lang="en-US" sz="2800" dirty="0"/>
              <a:t>8</a:t>
            </a:r>
            <a:r>
              <a:rPr lang="en-US" sz="2800" dirty="0" smtClean="0"/>
              <a:t> </a:t>
            </a:r>
            <a:r>
              <a:rPr lang="en-US" sz="2800" dirty="0" smtClean="0"/>
              <a:t>Minutes</a:t>
            </a:r>
          </a:p>
          <a:p>
            <a:pPr eaLnBrk="1" hangingPunct="1"/>
            <a:r>
              <a:rPr lang="en-US" sz="2800" dirty="0" smtClean="0"/>
              <a:t>???</a:t>
            </a:r>
            <a:r>
              <a:rPr lang="en-US" sz="2800" dirty="0" smtClean="0"/>
              <a:t> - 25 Minutes</a:t>
            </a:r>
          </a:p>
          <a:p>
            <a:pPr eaLnBrk="1" hangingPunct="1"/>
            <a:r>
              <a:rPr lang="en-US" sz="2800" dirty="0" smtClean="0"/>
              <a:t>Technology Setup – 10 Minutes</a:t>
            </a:r>
          </a:p>
          <a:p>
            <a:pPr eaLnBrk="1" hangingPunct="1"/>
            <a:r>
              <a:rPr lang="en-US" sz="2800" dirty="0" smtClean="0"/>
              <a:t>Closing </a:t>
            </a:r>
            <a:r>
              <a:rPr lang="en-US" sz="2800" dirty="0"/>
              <a:t>– </a:t>
            </a:r>
            <a:r>
              <a:rPr lang="en-US" sz="2800" dirty="0" smtClean="0"/>
              <a:t>2 Minutes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57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2345</Words>
  <Application>Microsoft Office PowerPoint</Application>
  <PresentationFormat>Widescreen</PresentationFormat>
  <Paragraphs>624</Paragraphs>
  <Slides>110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110</vt:i4>
      </vt:variant>
    </vt:vector>
  </HeadingPairs>
  <TitlesOfParts>
    <vt:vector size="121" baseType="lpstr">
      <vt:lpstr>Arial</vt:lpstr>
      <vt:lpstr>Calibri</vt:lpstr>
      <vt:lpstr>Calibri Light</vt:lpstr>
      <vt:lpstr>Cambria Math</vt:lpstr>
      <vt:lpstr>Georgia</vt:lpstr>
      <vt:lpstr>Times New Roman</vt:lpstr>
      <vt:lpstr>Trebuchet MS</vt:lpstr>
      <vt:lpstr>Wingdings</vt:lpstr>
      <vt:lpstr>Wingdings 3</vt:lpstr>
      <vt:lpstr>Office Theme</vt:lpstr>
      <vt:lpstr>Facet</vt:lpstr>
      <vt:lpstr>Week 19 Chemistry</vt:lpstr>
      <vt:lpstr>Warm Up: 4 Minutes</vt:lpstr>
      <vt:lpstr>Class Dojo(starting TODAY)</vt:lpstr>
      <vt:lpstr>Class Dojo(starting TODAY)</vt:lpstr>
      <vt:lpstr>Agenda</vt:lpstr>
      <vt:lpstr>Goal For Today</vt:lpstr>
      <vt:lpstr>Take out paper for notes</vt:lpstr>
      <vt:lpstr>Let’s think about something…</vt:lpstr>
      <vt:lpstr>What is a significant figure?</vt:lpstr>
      <vt:lpstr>Rule #1</vt:lpstr>
      <vt:lpstr>Check Point</vt:lpstr>
      <vt:lpstr>Rule #2</vt:lpstr>
      <vt:lpstr>Check Point</vt:lpstr>
      <vt:lpstr>Rule #3</vt:lpstr>
      <vt:lpstr>Check Point</vt:lpstr>
      <vt:lpstr>Rule #4</vt:lpstr>
      <vt:lpstr>Check Point</vt:lpstr>
      <vt:lpstr>Check Point</vt:lpstr>
      <vt:lpstr>Guided Practice</vt:lpstr>
      <vt:lpstr>#1</vt:lpstr>
      <vt:lpstr>#2</vt:lpstr>
      <vt:lpstr>#3</vt:lpstr>
      <vt:lpstr>#4</vt:lpstr>
      <vt:lpstr>#5</vt:lpstr>
      <vt:lpstr>Independent Practice</vt:lpstr>
      <vt:lpstr>Closing</vt:lpstr>
      <vt:lpstr>Warm Up: 4 Minutes</vt:lpstr>
      <vt:lpstr>Agenda</vt:lpstr>
      <vt:lpstr>Class Dojo(starting TODAY)</vt:lpstr>
      <vt:lpstr>Class Dojo(starting TODAY)</vt:lpstr>
      <vt:lpstr>Goal For Today</vt:lpstr>
      <vt:lpstr>Take out paper for notes</vt:lpstr>
      <vt:lpstr>What are significant figures again???</vt:lpstr>
      <vt:lpstr>Rules for Using Significant Figures</vt:lpstr>
      <vt:lpstr>The Addition/Subtraction rule</vt:lpstr>
      <vt:lpstr>Example #1</vt:lpstr>
      <vt:lpstr>Example #2</vt:lpstr>
      <vt:lpstr>Example #3</vt:lpstr>
      <vt:lpstr>The Multiplication/Division rule</vt:lpstr>
      <vt:lpstr>Example #1</vt:lpstr>
      <vt:lpstr>Example #2</vt:lpstr>
      <vt:lpstr>Example #3</vt:lpstr>
      <vt:lpstr>Guided Practice</vt:lpstr>
      <vt:lpstr>#1</vt:lpstr>
      <vt:lpstr>#2</vt:lpstr>
      <vt:lpstr>#3</vt:lpstr>
      <vt:lpstr>Independent Practice</vt:lpstr>
      <vt:lpstr>Closing</vt:lpstr>
      <vt:lpstr>Warm Up: 4 Minutes</vt:lpstr>
      <vt:lpstr>Agenda</vt:lpstr>
      <vt:lpstr>Goal For Today</vt:lpstr>
      <vt:lpstr>Take out paper for notes</vt:lpstr>
      <vt:lpstr>What is Scientific Notation?</vt:lpstr>
      <vt:lpstr>Significant Figures in Scientific Notation</vt:lpstr>
      <vt:lpstr>Why do we need it?  </vt:lpstr>
      <vt:lpstr>Examples of Scientific Notation</vt:lpstr>
      <vt:lpstr>Key Vocabulary</vt:lpstr>
      <vt:lpstr>Standard notation  Scientific notation</vt:lpstr>
      <vt:lpstr>PowerPoint Presentation</vt:lpstr>
      <vt:lpstr>Is the exponent positive or negative?</vt:lpstr>
      <vt:lpstr>Example #1</vt:lpstr>
      <vt:lpstr>Example #2</vt:lpstr>
      <vt:lpstr>Scientific notation  Standard notation</vt:lpstr>
      <vt:lpstr>Example #1</vt:lpstr>
      <vt:lpstr>Example #2</vt:lpstr>
      <vt:lpstr>Guided Practice</vt:lpstr>
      <vt:lpstr>#1</vt:lpstr>
      <vt:lpstr>#2</vt:lpstr>
      <vt:lpstr>#3</vt:lpstr>
      <vt:lpstr>#4</vt:lpstr>
      <vt:lpstr>Independent Practice</vt:lpstr>
      <vt:lpstr>Closing</vt:lpstr>
      <vt:lpstr>Warm Up: 4 Minutes</vt:lpstr>
      <vt:lpstr>Agenda</vt:lpstr>
      <vt:lpstr>Get Ready to…</vt:lpstr>
      <vt:lpstr>Technology Setup</vt:lpstr>
      <vt:lpstr>Class Website</vt:lpstr>
      <vt:lpstr>How will this class change?</vt:lpstr>
      <vt:lpstr>LIDS DOWN</vt:lpstr>
      <vt:lpstr>Take out paper for notes</vt:lpstr>
      <vt:lpstr>What is dimensional analysis?  </vt:lpstr>
      <vt:lpstr>Table of Metric Prefixes</vt:lpstr>
      <vt:lpstr>How do we use the chart???</vt:lpstr>
      <vt:lpstr>Check Point</vt:lpstr>
      <vt:lpstr>Check Point</vt:lpstr>
      <vt:lpstr>Conversion Factor</vt:lpstr>
      <vt:lpstr>Check Point</vt:lpstr>
      <vt:lpstr>Check Point</vt:lpstr>
      <vt:lpstr>Example #1</vt:lpstr>
      <vt:lpstr>Example #2</vt:lpstr>
      <vt:lpstr>Example #3</vt:lpstr>
      <vt:lpstr>Guided Practice</vt:lpstr>
      <vt:lpstr>#1</vt:lpstr>
      <vt:lpstr>#2</vt:lpstr>
      <vt:lpstr>#3</vt:lpstr>
      <vt:lpstr>Independent Practice</vt:lpstr>
      <vt:lpstr>Exit Ticket – on Socrative</vt:lpstr>
      <vt:lpstr>Warm Up: 4 Minutes</vt:lpstr>
      <vt:lpstr>Agenda</vt:lpstr>
      <vt:lpstr>Pop Quiz</vt:lpstr>
      <vt:lpstr>Material Covered on Quiz</vt:lpstr>
      <vt:lpstr>Goal</vt:lpstr>
      <vt:lpstr>Expectations</vt:lpstr>
      <vt:lpstr>Check Point</vt:lpstr>
      <vt:lpstr>Good Luck!!</vt:lpstr>
      <vt:lpstr>Technology Setup</vt:lpstr>
      <vt:lpstr>Class Website</vt:lpstr>
      <vt:lpstr>How will this class change?</vt:lpstr>
      <vt:lpstr>Note Taking Method</vt:lpstr>
      <vt:lpstr>Closing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Chemistry</dc:title>
  <dc:creator>Ghosh, Niloy</dc:creator>
  <cp:lastModifiedBy>Ghosh, Niloy</cp:lastModifiedBy>
  <cp:revision>153</cp:revision>
  <dcterms:created xsi:type="dcterms:W3CDTF">2014-01-12T21:56:02Z</dcterms:created>
  <dcterms:modified xsi:type="dcterms:W3CDTF">2014-01-16T22:57:10Z</dcterms:modified>
</cp:coreProperties>
</file>