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sldIdLst>
    <p:sldId id="256" r:id="rId3"/>
    <p:sldId id="257" r:id="rId4"/>
    <p:sldId id="258" r:id="rId5"/>
    <p:sldId id="264" r:id="rId6"/>
    <p:sldId id="311" r:id="rId7"/>
    <p:sldId id="265" r:id="rId8"/>
    <p:sldId id="266" r:id="rId9"/>
    <p:sldId id="262" r:id="rId10"/>
    <p:sldId id="263" r:id="rId11"/>
    <p:sldId id="314" r:id="rId12"/>
    <p:sldId id="275" r:id="rId13"/>
    <p:sldId id="312" r:id="rId14"/>
    <p:sldId id="276" r:id="rId15"/>
    <p:sldId id="277" r:id="rId16"/>
    <p:sldId id="278" r:id="rId17"/>
    <p:sldId id="267" r:id="rId18"/>
    <p:sldId id="279" r:id="rId19"/>
    <p:sldId id="280" r:id="rId20"/>
    <p:sldId id="260" r:id="rId21"/>
    <p:sldId id="261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BE805-355A-40AE-81D3-88A43EB9C4F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0191E-9AE5-4B31-8BEB-8139F323D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8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C0E78-500A-42F4-9510-EA4899A8AA10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9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5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1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8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27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75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01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58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35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17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5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43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70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1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6852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160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7619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824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73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4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0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7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9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3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5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4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1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FC24-F891-498B-AF5B-ADE255A55C8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0191-D83B-4006-86D8-9D9B7B36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1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Stoichiometry</a:t>
            </a:r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291368" y="2580808"/>
            <a:ext cx="9995632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Week 25 Chemistry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278804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7"/>
    </mc:Choice>
    <mc:Fallback xmlns="">
      <p:transition spd="slow" advTm="157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What have we learned so far?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Mole to Mole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4800" dirty="0">
              <a:solidFill>
                <a:srgbClr val="E012A5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Mole X </a:t>
            </a:r>
            <a:r>
              <a:rPr lang="en-US" sz="4800" dirty="0" smtClean="0">
                <a:solidFill>
                  <a:srgbClr val="E012A5"/>
                </a:solidFill>
                <a:sym typeface="Wingdings" panose="05000000000000000000" pitchFamily="2" charset="2"/>
              </a:rPr>
              <a:t> Mole Y</a:t>
            </a:r>
            <a:endParaRPr lang="en-US" sz="4800" dirty="0" smtClean="0">
              <a:solidFill>
                <a:srgbClr val="E012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6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Today’s Stoichiometric focus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Mole to Mass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4800" dirty="0">
              <a:solidFill>
                <a:srgbClr val="E012A5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Mole X </a:t>
            </a:r>
            <a:r>
              <a:rPr lang="en-US" sz="4800" dirty="0" smtClean="0">
                <a:solidFill>
                  <a:srgbClr val="E012A5"/>
                </a:solidFill>
                <a:sym typeface="Wingdings" panose="05000000000000000000" pitchFamily="2" charset="2"/>
              </a:rPr>
              <a:t> Mole Y  Mass Y</a:t>
            </a:r>
            <a:endParaRPr lang="en-US" sz="4800" dirty="0" smtClean="0">
              <a:solidFill>
                <a:srgbClr val="E012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3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You will need…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Periodic Table</a:t>
            </a:r>
          </a:p>
          <a:p>
            <a:r>
              <a:rPr lang="en-US" sz="3200" dirty="0" smtClean="0"/>
              <a:t>Calculator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737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Guaranteed method for success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5215" y="2157320"/>
            <a:ext cx="4040188" cy="3941763"/>
          </a:xfrm>
          <a:ln>
            <a:prstDash val="solid"/>
          </a:ln>
        </p:spPr>
        <p:txBody>
          <a:bodyPr>
            <a:noAutofit/>
          </a:bodyPr>
          <a:lstStyle/>
          <a:p>
            <a:pPr eaLnBrk="1" hangingPunct="1"/>
            <a:endParaRPr lang="en-US" sz="3600" dirty="0" smtClean="0">
              <a:solidFill>
                <a:srgbClr val="0070C0"/>
              </a:solidFill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How to Perform Stoichiometry Mole to Mass problems?</a:t>
            </a:r>
            <a:endParaRPr lang="en-US" sz="3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941309" y="1842061"/>
            <a:ext cx="6130538" cy="3941762"/>
          </a:xfrm>
          <a:ln>
            <a:prstDash val="solid"/>
          </a:ln>
        </p:spPr>
        <p:txBody>
          <a:bodyPr>
            <a:noAutofit/>
          </a:bodyPr>
          <a:lstStyle/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WRITE and BALANCE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the equation</a:t>
            </a: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Write down GIVEN number AND unit </a:t>
            </a: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Write down 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Aharoni" panose="02010803020104030203" pitchFamily="2" charset="-79"/>
              </a:rPr>
              <a:t>MOLE RATIO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with UNKNOWN on top and GIVEN on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bottom</a:t>
            </a: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Use MOLAR MASS of the unknown to solve for grams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MULTIPLY the numbers on TOP</a:t>
            </a: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DIVIDE by the numbers on the BOTTOM</a:t>
            </a:r>
          </a:p>
        </p:txBody>
      </p:sp>
    </p:spTree>
    <p:extLst>
      <p:ext uri="{BB962C8B-B14F-4D97-AF65-F5344CB8AC3E}">
        <p14:creationId xmlns:p14="http://schemas.microsoft.com/office/powerpoint/2010/main" val="20629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039" y="278185"/>
            <a:ext cx="8596668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0899" name="Content Placeholder 5"/>
          <p:cNvSpPr>
            <a:spLocks noGrp="1"/>
          </p:cNvSpPr>
          <p:nvPr>
            <p:ph idx="1"/>
          </p:nvPr>
        </p:nvSpPr>
        <p:spPr>
          <a:xfrm>
            <a:off x="424249" y="2139096"/>
            <a:ext cx="964154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Iron reacts with Oxygen to form Iron (III) Oxide. How much (mass) of Oxygen gas was </a:t>
            </a:r>
            <a:r>
              <a:rPr lang="en-US" sz="3200" dirty="0" smtClean="0"/>
              <a:t>produced from </a:t>
            </a:r>
            <a:r>
              <a:rPr lang="en-US" sz="3200" dirty="0"/>
              <a:t>4 moles of Iron (III) Oxide?</a:t>
            </a:r>
            <a:endParaRPr lang="en-US" sz="100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___Fe + ___O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___Fe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</a:t>
            </a:r>
            <a:r>
              <a:rPr lang="en-US" sz="3200" baseline="-25000" dirty="0" smtClean="0">
                <a:sym typeface="Wingdings" panose="05000000000000000000" pitchFamily="2" charset="2"/>
              </a:rPr>
              <a:t>3</a:t>
            </a:r>
            <a:endParaRPr lang="en-US" sz="3200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      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4249" y="1166407"/>
            <a:ext cx="930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</a:rPr>
              <a:t>Step </a:t>
            </a:r>
            <a:r>
              <a:rPr lang="en-US" sz="3200" dirty="0" smtClean="0">
                <a:solidFill>
                  <a:srgbClr val="002060"/>
                </a:solidFill>
              </a:rPr>
              <a:t>1:</a:t>
            </a:r>
            <a:r>
              <a:rPr lang="en-US" sz="2800" dirty="0" smtClean="0">
                <a:solidFill>
                  <a:srgbClr val="002060"/>
                </a:solidFill>
              </a:rPr>
              <a:t> Write and Balance the Equation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249" y="1166407"/>
            <a:ext cx="930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</a:rPr>
              <a:t>Step 2</a:t>
            </a:r>
            <a:r>
              <a:rPr lang="en-US" sz="3200" dirty="0" smtClean="0">
                <a:solidFill>
                  <a:srgbClr val="002060"/>
                </a:solidFill>
              </a:rPr>
              <a:t>:</a:t>
            </a:r>
            <a:r>
              <a:rPr lang="en-US" sz="2800" dirty="0" smtClean="0">
                <a:solidFill>
                  <a:srgbClr val="002060"/>
                </a:solidFill>
              </a:rPr>
              <a:t> Write down GIVEN number AND unit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4249" y="1203724"/>
            <a:ext cx="9303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</a:pPr>
            <a:r>
              <a:rPr lang="en-US" sz="3200" dirty="0">
                <a:solidFill>
                  <a:srgbClr val="002060"/>
                </a:solidFill>
              </a:rPr>
              <a:t>Step </a:t>
            </a:r>
            <a:r>
              <a:rPr lang="en-US" sz="3200" dirty="0" smtClean="0">
                <a:solidFill>
                  <a:srgbClr val="002060"/>
                </a:solidFill>
              </a:rPr>
              <a:t>3: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Write down </a:t>
            </a:r>
            <a:r>
              <a:rPr lang="en-US" sz="2800" dirty="0">
                <a:solidFill>
                  <a:srgbClr val="002060"/>
                </a:solidFill>
                <a:cs typeface="Aharoni" panose="02010803020104030203" pitchFamily="2" charset="-79"/>
              </a:rPr>
              <a:t>MOLE RATIO </a:t>
            </a:r>
            <a:r>
              <a:rPr lang="en-US" sz="2800" dirty="0">
                <a:solidFill>
                  <a:srgbClr val="002060"/>
                </a:solidFill>
              </a:rPr>
              <a:t>with UNKNOWN on top and GIVEN on bottom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249" y="1195758"/>
            <a:ext cx="930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</a:pPr>
            <a:r>
              <a:rPr lang="en-US" sz="3200" dirty="0">
                <a:solidFill>
                  <a:srgbClr val="002060"/>
                </a:solidFill>
              </a:rPr>
              <a:t>Step </a:t>
            </a:r>
            <a:r>
              <a:rPr lang="en-US" sz="3200" dirty="0" smtClean="0">
                <a:solidFill>
                  <a:srgbClr val="002060"/>
                </a:solidFill>
              </a:rPr>
              <a:t>5: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MULTIPLY the numbers on TOP</a:t>
            </a:r>
          </a:p>
        </p:txBody>
      </p:sp>
      <p:sp>
        <p:nvSpPr>
          <p:cNvPr id="9" name="Rectangle 8"/>
          <p:cNvSpPr/>
          <p:nvPr/>
        </p:nvSpPr>
        <p:spPr>
          <a:xfrm>
            <a:off x="424249" y="1195757"/>
            <a:ext cx="930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</a:pPr>
            <a:r>
              <a:rPr lang="en-US" sz="3200" dirty="0">
                <a:solidFill>
                  <a:srgbClr val="002060"/>
                </a:solidFill>
              </a:rPr>
              <a:t>Step 6</a:t>
            </a:r>
            <a:r>
              <a:rPr lang="en-US" sz="3200" dirty="0" smtClean="0">
                <a:solidFill>
                  <a:srgbClr val="002060"/>
                </a:solidFill>
              </a:rPr>
              <a:t>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DIVIDE by the numbers on the </a:t>
            </a:r>
            <a:r>
              <a:rPr lang="en-US" sz="2800" dirty="0" smtClean="0">
                <a:solidFill>
                  <a:srgbClr val="002060"/>
                </a:solidFill>
              </a:rPr>
              <a:t>BOTTOM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4249" y="1170163"/>
            <a:ext cx="9303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</a:pPr>
            <a:r>
              <a:rPr lang="en-US" sz="3200" dirty="0">
                <a:solidFill>
                  <a:srgbClr val="002060"/>
                </a:solidFill>
              </a:rPr>
              <a:t>Step 4</a:t>
            </a:r>
            <a:r>
              <a:rPr lang="en-US" sz="3200" dirty="0" smtClean="0">
                <a:solidFill>
                  <a:srgbClr val="002060"/>
                </a:solidFill>
              </a:rPr>
              <a:t>:</a:t>
            </a:r>
            <a:r>
              <a:rPr lang="en-US" sz="2800" dirty="0" smtClean="0">
                <a:solidFill>
                  <a:srgbClr val="002060"/>
                </a:solidFill>
              </a:rPr>
              <a:t> Use MOLAR MASS of the unknown to solve for grams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7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677334" y="146455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When an electrical current is passed through a sample of water, hydrogen and oxygen gases formed. Determine the mass of water required to decompose to form 3.4 moles of hydrogen.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sz="4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___H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</a:t>
            </a:r>
            <a:r>
              <a:rPr lang="en-US" sz="3600" dirty="0" smtClean="0">
                <a:sym typeface="Wingdings" panose="05000000000000000000" pitchFamily="2" charset="2"/>
              </a:rPr>
              <a:t></a:t>
            </a:r>
            <a:r>
              <a:rPr lang="en-US" sz="3600" dirty="0" smtClean="0"/>
              <a:t> ___</a:t>
            </a:r>
            <a:r>
              <a:rPr lang="en-US" sz="3600" dirty="0"/>
              <a:t>H</a:t>
            </a:r>
            <a:r>
              <a:rPr lang="en-US" sz="3600" baseline="-25000" dirty="0"/>
              <a:t>2</a:t>
            </a:r>
            <a:r>
              <a:rPr lang="en-US" sz="3600" dirty="0"/>
              <a:t> + ___O</a:t>
            </a:r>
            <a:r>
              <a:rPr lang="en-US" sz="3600" baseline="-25000" dirty="0"/>
              <a:t>2</a:t>
            </a:r>
            <a:r>
              <a:rPr lang="en-US" sz="3600" dirty="0"/>
              <a:t>  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039" y="278185"/>
            <a:ext cx="8596668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2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8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27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read the problem and write your given and unknown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>
                <a:solidFill>
                  <a:srgbClr val="FF0000"/>
                </a:solidFill>
              </a:rPr>
              <a:t>7</a:t>
            </a:r>
            <a:r>
              <a:rPr lang="en-US" sz="2600" b="1" u="sng" dirty="0" smtClean="0">
                <a:solidFill>
                  <a:srgbClr val="FF0000"/>
                </a:solidFill>
              </a:rPr>
              <a:t>8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with your shoulder partner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4903" y="1473698"/>
            <a:ext cx="1025657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Hydrogen and nitrogen gases react to form </a:t>
            </a:r>
            <a:r>
              <a:rPr lang="en-US" sz="2800" dirty="0" smtClean="0"/>
              <a:t>ammonia by the reaction below:</a:t>
            </a:r>
            <a:endParaRPr lang="en-US" sz="28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___H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+ ___N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 ___NH</a:t>
            </a:r>
            <a:r>
              <a:rPr lang="en-US" sz="3600" baseline="-25000" dirty="0" smtClean="0">
                <a:sym typeface="Wingdings" panose="05000000000000000000" pitchFamily="2" charset="2"/>
              </a:rPr>
              <a:t>3</a:t>
            </a:r>
            <a:endParaRPr lang="en-US" sz="3600" baseline="-25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00" dirty="0" smtClean="0"/>
          </a:p>
          <a:p>
            <a:pPr marL="0" indent="0">
              <a:buNone/>
            </a:pPr>
            <a:r>
              <a:rPr lang="en-US" sz="2800" dirty="0"/>
              <a:t>If 0.99 moles of ammonia are formed, determine the mass in grams of hydrogen gas that reacted.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/>
          </a:p>
          <a:p>
            <a:pPr eaLnBrk="1" hangingPunct="1"/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7662080" y="5151769"/>
            <a:ext cx="3215186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3.0 grams H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4903" y="1473698"/>
            <a:ext cx="1025657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Potassium metal reacts with chlorine gas to produce potassium </a:t>
            </a:r>
            <a:r>
              <a:rPr lang="en-US" sz="2800" dirty="0" smtClean="0"/>
              <a:t>chloride by the reaction below:</a:t>
            </a:r>
            <a:endParaRPr lang="en-US" sz="28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___K + ___Cl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 ___</a:t>
            </a:r>
            <a:r>
              <a:rPr lang="en-US" sz="3600" dirty="0" err="1" smtClean="0">
                <a:sym typeface="Wingdings" panose="05000000000000000000" pitchFamily="2" charset="2"/>
              </a:rPr>
              <a:t>KCl</a:t>
            </a:r>
            <a:endParaRPr lang="en-US" sz="3600" baseline="-25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00" dirty="0" smtClean="0"/>
          </a:p>
          <a:p>
            <a:pPr marL="0" indent="0">
              <a:buNone/>
            </a:pPr>
            <a:r>
              <a:rPr lang="en-US" sz="2800" dirty="0"/>
              <a:t>If 4.50 moles of chlorine reacts, how many grams of potassium chloride are produced?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/>
          </a:p>
          <a:p>
            <a:pPr eaLnBrk="1" hangingPunct="1"/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7662079" y="5151769"/>
            <a:ext cx="3488141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671 grams </a:t>
            </a:r>
            <a:r>
              <a:rPr lang="en-US" sz="2800" dirty="0" err="1" smtClean="0">
                <a:solidFill>
                  <a:srgbClr val="002060"/>
                </a:solidFill>
              </a:rPr>
              <a:t>KCl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1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Independent Practice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334" y="1815353"/>
            <a:ext cx="8934450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Take </a:t>
            </a:r>
            <a:r>
              <a:rPr lang="en-US" sz="3600" dirty="0"/>
              <a:t>some time to practice </a:t>
            </a:r>
            <a:r>
              <a:rPr lang="en-US" sz="3600" dirty="0" smtClean="0"/>
              <a:t>some mole to mass stoichiometry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69311" y="4566024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196052" y="3136153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26488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7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275" y="2410283"/>
            <a:ext cx="1084899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Classify each of the following reactions.  Explain how you know using specific </a:t>
            </a:r>
            <a:r>
              <a:rPr lang="en-US" sz="2800" dirty="0" smtClean="0"/>
              <a:t>parts of the reaction.</a:t>
            </a:r>
            <a:endParaRPr lang="en-US" sz="2800" dirty="0"/>
          </a:p>
          <a:p>
            <a:r>
              <a:rPr lang="en-US" sz="6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2 C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H</a:t>
            </a:r>
            <a:r>
              <a:rPr lang="en-US" sz="3000" baseline="-25000" dirty="0" smtClean="0"/>
              <a:t>6</a:t>
            </a:r>
            <a:r>
              <a:rPr lang="en-US" sz="3000" dirty="0" smtClean="0"/>
              <a:t> + 7 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anose="05000000000000000000" pitchFamily="2" charset="2"/>
              </a:rPr>
              <a:t></a:t>
            </a:r>
            <a:r>
              <a:rPr lang="en-US" sz="3000" dirty="0" smtClean="0"/>
              <a:t> 4 CO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+ 6 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O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</a:t>
            </a:r>
            <a:r>
              <a:rPr lang="en-US" sz="3000" dirty="0"/>
              <a:t>+ Cl</a:t>
            </a:r>
            <a:r>
              <a:rPr lang="en-US" sz="3000" baseline="-25000" dirty="0"/>
              <a:t>2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en-US" sz="3000" dirty="0"/>
              <a:t> 2 </a:t>
            </a:r>
            <a:r>
              <a:rPr lang="en-US" sz="3000" dirty="0" err="1" smtClean="0"/>
              <a:t>HCl</a:t>
            </a:r>
            <a:endParaRPr lang="en-US" sz="3000" dirty="0" smtClean="0"/>
          </a:p>
          <a:p>
            <a:pPr>
              <a:lnSpc>
                <a:spcPct val="150000"/>
              </a:lnSpc>
            </a:pPr>
            <a:r>
              <a:rPr lang="en-US" sz="3000" dirty="0" smtClean="0"/>
              <a:t>2 AgNO</a:t>
            </a:r>
            <a:r>
              <a:rPr lang="en-US" sz="3000" baseline="-25000" dirty="0" smtClean="0"/>
              <a:t>3</a:t>
            </a:r>
            <a:r>
              <a:rPr lang="en-US" sz="3000" dirty="0" smtClean="0"/>
              <a:t> + Ni </a:t>
            </a:r>
            <a:r>
              <a:rPr lang="en-US" sz="3000" dirty="0" smtClean="0">
                <a:sym typeface="Wingdings" panose="05000000000000000000" pitchFamily="2" charset="2"/>
              </a:rPr>
              <a:t></a:t>
            </a:r>
            <a:r>
              <a:rPr lang="en-US" sz="3000" dirty="0" smtClean="0"/>
              <a:t> Ni(NO</a:t>
            </a:r>
            <a:r>
              <a:rPr lang="en-US" sz="3000" baseline="-25000" dirty="0" smtClean="0"/>
              <a:t>3</a:t>
            </a:r>
            <a:r>
              <a:rPr lang="en-US" sz="3000" dirty="0" smtClean="0"/>
              <a:t>)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+ 2 Ag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Fe(OH)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anose="05000000000000000000" pitchFamily="2" charset="2"/>
              </a:rPr>
              <a:t></a:t>
            </a:r>
            <a:r>
              <a:rPr lang="en-US" sz="3000" dirty="0" smtClean="0"/>
              <a:t> </a:t>
            </a:r>
            <a:r>
              <a:rPr lang="en-US" sz="3000" dirty="0" err="1" smtClean="0"/>
              <a:t>FeO</a:t>
            </a:r>
            <a:r>
              <a:rPr lang="en-US" sz="3000" dirty="0" smtClean="0"/>
              <a:t> + 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O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2 </a:t>
            </a:r>
            <a:r>
              <a:rPr lang="en-US" sz="3000" dirty="0"/>
              <a:t>NH</a:t>
            </a:r>
            <a:r>
              <a:rPr lang="en-US" sz="3000" baseline="-25000" dirty="0"/>
              <a:t>4</a:t>
            </a:r>
            <a:r>
              <a:rPr lang="en-US" sz="3000" dirty="0"/>
              <a:t>Cl + Hg(C</a:t>
            </a:r>
            <a:r>
              <a:rPr lang="en-US" sz="3000" baseline="-25000" dirty="0"/>
              <a:t>2</a:t>
            </a:r>
            <a:r>
              <a:rPr lang="en-US" sz="3000" dirty="0"/>
              <a:t>H</a:t>
            </a:r>
            <a:r>
              <a:rPr lang="en-US" sz="3000" baseline="-25000" dirty="0"/>
              <a:t>3</a:t>
            </a:r>
            <a:r>
              <a:rPr lang="en-US" sz="3000" dirty="0"/>
              <a:t>O</a:t>
            </a:r>
            <a:r>
              <a:rPr lang="en-US" sz="3000" baseline="-25000" dirty="0"/>
              <a:t>2</a:t>
            </a:r>
            <a:r>
              <a:rPr lang="en-US" sz="3000" dirty="0"/>
              <a:t>)</a:t>
            </a:r>
            <a:r>
              <a:rPr lang="en-US" sz="3000" baseline="-25000" dirty="0"/>
              <a:t>2 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en-US" sz="3000" dirty="0"/>
              <a:t> 2 NH</a:t>
            </a:r>
            <a:r>
              <a:rPr lang="en-US" sz="3000" baseline="-25000" dirty="0"/>
              <a:t>4</a:t>
            </a:r>
            <a:r>
              <a:rPr lang="en-US" sz="3000" dirty="0"/>
              <a:t>C</a:t>
            </a:r>
            <a:r>
              <a:rPr lang="en-US" sz="3000" baseline="-25000" dirty="0"/>
              <a:t>2</a:t>
            </a:r>
            <a:r>
              <a:rPr lang="en-US" sz="3000" dirty="0"/>
              <a:t>H</a:t>
            </a:r>
            <a:r>
              <a:rPr lang="en-US" sz="3000" baseline="-25000" dirty="0"/>
              <a:t>3</a:t>
            </a:r>
            <a:r>
              <a:rPr lang="en-US" sz="3000" dirty="0"/>
              <a:t>O</a:t>
            </a:r>
            <a:r>
              <a:rPr lang="en-US" sz="3000" baseline="-25000" dirty="0"/>
              <a:t>2</a:t>
            </a:r>
            <a:r>
              <a:rPr lang="en-US" sz="3000" dirty="0"/>
              <a:t> + </a:t>
            </a:r>
            <a:r>
              <a:rPr lang="en-US" sz="3000" dirty="0" smtClean="0"/>
              <a:t>HgCl</a:t>
            </a:r>
            <a:r>
              <a:rPr lang="en-US" sz="3000" baseline="-25000" dirty="0" smtClean="0"/>
              <a:t>2</a:t>
            </a:r>
            <a:endParaRPr lang="en-US" sz="3000" dirty="0"/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32329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Describe the process used to solve mole to mass stoichiometry problems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49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4828" y="2438789"/>
            <a:ext cx="1084899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an electrical current is passed through a sample of water, hydrogen and oxygen gases formed. Determine the mass in grams of oxygen required to decompose to form 12 moles of water.</a:t>
            </a:r>
          </a:p>
          <a:p>
            <a:endParaRPr lang="en-US" sz="1100" dirty="0"/>
          </a:p>
          <a:p>
            <a:pPr algn="ctr"/>
            <a:r>
              <a:rPr lang="en-US" sz="2800" dirty="0" smtClean="0"/>
              <a:t>___H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dirty="0" smtClean="0">
                <a:sym typeface="Wingdings" panose="05000000000000000000" pitchFamily="2" charset="2"/>
              </a:rPr>
              <a:t> ___H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 + ___O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endParaRPr lang="en-US" sz="2800" dirty="0" smtClean="0"/>
          </a:p>
          <a:p>
            <a:r>
              <a:rPr lang="en-US" sz="2800" dirty="0"/>
              <a:t> 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20700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[2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264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Today’s Stoichiometric focus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Mass to Mole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4800" dirty="0">
              <a:solidFill>
                <a:srgbClr val="E012A5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Mass Y </a:t>
            </a:r>
            <a:r>
              <a:rPr lang="en-US" sz="4800" dirty="0" smtClean="0">
                <a:solidFill>
                  <a:srgbClr val="E012A5"/>
                </a:solidFill>
                <a:sym typeface="Wingdings" panose="05000000000000000000" pitchFamily="2" charset="2"/>
              </a:rPr>
              <a:t> Mole Y  Mole X</a:t>
            </a:r>
            <a:endParaRPr lang="en-US" sz="4800" dirty="0" smtClean="0">
              <a:solidFill>
                <a:srgbClr val="E012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039" y="278185"/>
            <a:ext cx="8596668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0899" name="Content Placeholder 5"/>
          <p:cNvSpPr>
            <a:spLocks noGrp="1"/>
          </p:cNvSpPr>
          <p:nvPr>
            <p:ph idx="1"/>
          </p:nvPr>
        </p:nvSpPr>
        <p:spPr>
          <a:xfrm>
            <a:off x="424249" y="1598985"/>
            <a:ext cx="964154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How many moles of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are required to react with 400g of C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10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100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2 C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10</a:t>
            </a:r>
            <a:r>
              <a:rPr lang="en-US" sz="3200" dirty="0" smtClean="0"/>
              <a:t> + 13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8 CO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 + 10 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</a:t>
            </a:r>
            <a:endParaRPr lang="en-US" sz="3200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      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4003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677334" y="146455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many moles of copper are required to form 163.0 grams of nitrogen monoxide, assuming an excess of nitric acid?</a:t>
            </a:r>
            <a:endParaRPr lang="en-US" sz="3200" dirty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sz="5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3 Cu + 8 HNO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3 Cu(NO</a:t>
            </a:r>
            <a:r>
              <a:rPr lang="en-US" sz="3200" baseline="-25000" dirty="0" smtClean="0">
                <a:sym typeface="Wingdings" panose="05000000000000000000" pitchFamily="2" charset="2"/>
              </a:rPr>
              <a:t>3</a:t>
            </a:r>
            <a:r>
              <a:rPr lang="en-US" sz="3200" dirty="0" smtClean="0">
                <a:sym typeface="Wingdings" panose="05000000000000000000" pitchFamily="2" charset="2"/>
              </a:rPr>
              <a:t>)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 + 4 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 + 2 NO</a:t>
            </a:r>
            <a:endParaRPr lang="en-US" sz="3200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039" y="278185"/>
            <a:ext cx="8596668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2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27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read the problem and write your given and unknown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>
                <a:solidFill>
                  <a:srgbClr val="FF0000"/>
                </a:solidFill>
              </a:rPr>
              <a:t>7</a:t>
            </a:r>
            <a:r>
              <a:rPr lang="en-US" sz="2600" b="1" u="sng" dirty="0" smtClean="0">
                <a:solidFill>
                  <a:srgbClr val="FF0000"/>
                </a:solidFill>
              </a:rPr>
              <a:t>8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with your shoulder partner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4903" y="1473698"/>
            <a:ext cx="1025657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Water and nitrogen monoxide are produced from the reaction of ammonia and oxygen according to the reaction below:</a:t>
            </a:r>
            <a:endParaRPr lang="en-US" sz="28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4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+ 5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6 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 + 4 NO</a:t>
            </a:r>
            <a:endParaRPr lang="en-US" sz="3200" baseline="-25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00" dirty="0" smtClean="0"/>
          </a:p>
          <a:p>
            <a:pPr marL="0" indent="0">
              <a:buNone/>
            </a:pPr>
            <a:r>
              <a:rPr lang="en-US" sz="2800" dirty="0"/>
              <a:t>If </a:t>
            </a:r>
            <a:r>
              <a:rPr lang="en-US" sz="2800" dirty="0" smtClean="0"/>
              <a:t>37.2 grams of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are reacted, how many </a:t>
            </a:r>
            <a:r>
              <a:rPr lang="en-US" sz="2800" dirty="0"/>
              <a:t>moles of </a:t>
            </a:r>
            <a:r>
              <a:rPr lang="en-US" sz="2800" dirty="0" smtClean="0"/>
              <a:t>water are produced?</a:t>
            </a:r>
            <a:endParaRPr lang="en-US" sz="28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/>
          </a:p>
          <a:p>
            <a:pPr eaLnBrk="1" hangingPunct="1"/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7662080" y="5151769"/>
            <a:ext cx="373085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3.28 moles H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O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4903" y="1473698"/>
            <a:ext cx="1025657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Sodium hydroxide and sulfuric acid react to form water and sodium sulfate according to the reaction below:</a:t>
            </a:r>
            <a:endParaRPr lang="en-US" sz="28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2 </a:t>
            </a:r>
            <a:r>
              <a:rPr lang="en-US" sz="3200" dirty="0" err="1" smtClean="0"/>
              <a:t>NaOH</a:t>
            </a:r>
            <a:r>
              <a:rPr lang="en-US" sz="3200" dirty="0" smtClean="0"/>
              <a:t> +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2 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 + Na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SO</a:t>
            </a:r>
            <a:r>
              <a:rPr lang="en-US" sz="3200" baseline="-25000" dirty="0" smtClean="0">
                <a:sym typeface="Wingdings" panose="05000000000000000000" pitchFamily="2" charset="2"/>
              </a:rPr>
              <a:t>4</a:t>
            </a:r>
            <a:endParaRPr lang="en-US" sz="3200" baseline="-25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00" dirty="0" smtClean="0"/>
          </a:p>
          <a:p>
            <a:pPr marL="0" indent="0">
              <a:buNone/>
            </a:pPr>
            <a:r>
              <a:rPr lang="en-US" sz="2800" dirty="0"/>
              <a:t>If you start with 2.41 moles of sodium hydroxide and an excess of sulfuric acid, how many grams of sodium sulfate will be formed? </a:t>
            </a:r>
            <a:endParaRPr lang="en-US" sz="3600" dirty="0"/>
          </a:p>
          <a:p>
            <a:pPr eaLnBrk="1" hangingPunct="1"/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7662079" y="5151769"/>
            <a:ext cx="4529921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171 grams Na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SO</a:t>
            </a:r>
            <a:r>
              <a:rPr lang="en-US" sz="2800" baseline="-25000" dirty="0" smtClean="0">
                <a:solidFill>
                  <a:srgbClr val="002060"/>
                </a:solidFill>
              </a:rPr>
              <a:t>4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5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Independent Practice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334" y="1815353"/>
            <a:ext cx="8934450" cy="4800600"/>
          </a:xfrm>
        </p:spPr>
        <p:txBody>
          <a:bodyPr/>
          <a:lstStyle/>
          <a:p>
            <a:pPr marL="53975" indent="-53975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Take </a:t>
            </a:r>
            <a:r>
              <a:rPr lang="en-US" sz="3600" dirty="0"/>
              <a:t>some time to practice </a:t>
            </a:r>
            <a:r>
              <a:rPr lang="en-US" sz="3600" dirty="0" smtClean="0"/>
              <a:t>some mass to mole stoichiometry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69311" y="4566024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196052" y="3136153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4474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[12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Chemical Reactions Essay </a:t>
            </a:r>
            <a:r>
              <a:rPr lang="en-US" sz="2800" dirty="0" smtClean="0">
                <a:solidFill>
                  <a:srgbClr val="FF0000"/>
                </a:solidFill>
              </a:rPr>
              <a:t>[38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[3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41888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Describe the process of converting from mass to mole.</a:t>
            </a:r>
          </a:p>
          <a:p>
            <a:endParaRPr lang="en-US" sz="2800" dirty="0"/>
          </a:p>
          <a:p>
            <a:r>
              <a:rPr lang="en-US" sz="2800" dirty="0"/>
              <a:t> How do you distinguish between mass to mole and mole to mass?</a:t>
            </a:r>
          </a:p>
        </p:txBody>
      </p:sp>
    </p:spTree>
    <p:extLst>
      <p:ext uri="{BB962C8B-B14F-4D97-AF65-F5344CB8AC3E}">
        <p14:creationId xmlns:p14="http://schemas.microsoft.com/office/powerpoint/2010/main" val="149607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274" y="2329829"/>
            <a:ext cx="1084899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Calculate the number of moles of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produced by the reaction of 6.2 grams of hydrogen with an excess of nitrogen.  </a:t>
            </a:r>
          </a:p>
          <a:p>
            <a:endParaRPr lang="en-US" sz="1100" dirty="0"/>
          </a:p>
          <a:p>
            <a:pPr algn="ctr"/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2 NH</a:t>
            </a:r>
            <a:r>
              <a:rPr lang="en-US" sz="2800" baseline="-25000" dirty="0" smtClean="0">
                <a:sym typeface="Wingdings" panose="05000000000000000000" pitchFamily="2" charset="2"/>
              </a:rPr>
              <a:t>3</a:t>
            </a:r>
            <a:endParaRPr lang="en-US" sz="2800" dirty="0" smtClean="0"/>
          </a:p>
          <a:p>
            <a:r>
              <a:rPr lang="en-US" sz="2800" dirty="0"/>
              <a:t> 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33824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26"/>
    </mc:Choice>
    <mc:Fallback xmlns="">
      <p:transition spd="slow" advTm="25526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[2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157439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9"/>
    </mc:Choice>
    <mc:Fallback xmlns="">
      <p:transition spd="slow" advTm="11149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Today’s Stoichiometric focus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08870"/>
            <a:ext cx="10641455" cy="3880773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Mass to Mass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4800" dirty="0">
              <a:solidFill>
                <a:srgbClr val="E012A5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Mass X </a:t>
            </a:r>
            <a:r>
              <a:rPr lang="en-US" sz="4800" dirty="0" smtClean="0">
                <a:solidFill>
                  <a:srgbClr val="E012A5"/>
                </a:solidFill>
                <a:sym typeface="Wingdings" panose="05000000000000000000" pitchFamily="2" charset="2"/>
              </a:rPr>
              <a:t> Mole X  Mole Y  Mass Y</a:t>
            </a:r>
            <a:endParaRPr lang="en-US" sz="4800" dirty="0" smtClean="0">
              <a:solidFill>
                <a:srgbClr val="E012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7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039" y="278185"/>
            <a:ext cx="8596668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0899" name="Content Placeholder 5"/>
          <p:cNvSpPr>
            <a:spLocks noGrp="1"/>
          </p:cNvSpPr>
          <p:nvPr>
            <p:ph idx="1"/>
          </p:nvPr>
        </p:nvSpPr>
        <p:spPr>
          <a:xfrm>
            <a:off x="424249" y="1598985"/>
            <a:ext cx="964154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Calculate the number of grams of NH</a:t>
            </a:r>
            <a:r>
              <a:rPr lang="en-US" sz="3200" baseline="-25000" dirty="0"/>
              <a:t>3</a:t>
            </a:r>
            <a:r>
              <a:rPr lang="en-US" sz="3200" dirty="0"/>
              <a:t> produced by the reaction of </a:t>
            </a:r>
            <a:r>
              <a:rPr lang="en-US" sz="3200" dirty="0" smtClean="0"/>
              <a:t>5.40g </a:t>
            </a:r>
            <a:r>
              <a:rPr lang="en-US" sz="3200" dirty="0"/>
              <a:t>of </a:t>
            </a:r>
            <a:r>
              <a:rPr lang="en-US" sz="3200" dirty="0" smtClean="0"/>
              <a:t>hydrogen </a:t>
            </a:r>
            <a:r>
              <a:rPr lang="en-US" sz="3200" dirty="0"/>
              <a:t>with an </a:t>
            </a:r>
            <a:r>
              <a:rPr lang="en-US" sz="3200" dirty="0" smtClean="0"/>
              <a:t>excess </a:t>
            </a:r>
            <a:r>
              <a:rPr lang="en-US" sz="3200" dirty="0"/>
              <a:t>of nitrogen. The balanced equation is</a:t>
            </a:r>
          </a:p>
          <a:p>
            <a:pPr marL="0" indent="0">
              <a:buNone/>
            </a:pPr>
            <a:endParaRPr lang="en-US" sz="100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+ 3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2 NH</a:t>
            </a:r>
            <a:r>
              <a:rPr lang="en-US" sz="3200" baseline="-25000" dirty="0" smtClean="0">
                <a:sym typeface="Wingdings" panose="05000000000000000000" pitchFamily="2" charset="2"/>
              </a:rPr>
              <a:t>3</a:t>
            </a:r>
            <a:endParaRPr lang="en-US" sz="3200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      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536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677334" y="146455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Acetylene gas (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</a:t>
            </a:r>
            <a:r>
              <a:rPr lang="en-US" sz="3200" dirty="0"/>
              <a:t>is produced by adding water to calcium carbide (</a:t>
            </a:r>
            <a:r>
              <a:rPr lang="en-US" sz="3200" dirty="0" smtClean="0"/>
              <a:t>CaC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). </a:t>
            </a:r>
            <a:r>
              <a:rPr lang="en-US" sz="3200" dirty="0"/>
              <a:t>How many grams of </a:t>
            </a:r>
            <a:r>
              <a:rPr lang="en-US" sz="3200" dirty="0" smtClean="0"/>
              <a:t>acetylene </a:t>
            </a:r>
            <a:r>
              <a:rPr lang="en-US" sz="3200" dirty="0"/>
              <a:t>are produced by adding water to 5.00 </a:t>
            </a:r>
            <a:r>
              <a:rPr lang="en-US" sz="3200" dirty="0" smtClean="0"/>
              <a:t>grams CaC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  <a:endParaRPr lang="en-US" sz="3200" dirty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sz="5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CaC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+ 2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</a:t>
            </a:r>
            <a:r>
              <a:rPr lang="en-US" sz="3200" dirty="0" smtClean="0">
                <a:sym typeface="Wingdings" panose="05000000000000000000" pitchFamily="2" charset="2"/>
              </a:rPr>
              <a:t> C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 + </a:t>
            </a:r>
            <a:r>
              <a:rPr lang="en-US" sz="3200" dirty="0" err="1" smtClean="0">
                <a:sym typeface="Wingdings" panose="05000000000000000000" pitchFamily="2" charset="2"/>
              </a:rPr>
              <a:t>Ca</a:t>
            </a:r>
            <a:r>
              <a:rPr lang="en-US" sz="3200" dirty="0" smtClean="0">
                <a:sym typeface="Wingdings" panose="05000000000000000000" pitchFamily="2" charset="2"/>
              </a:rPr>
              <a:t>(OH)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endParaRPr lang="en-US" sz="3200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039" y="278185"/>
            <a:ext cx="8596668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2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27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read the problem and write your given and unknown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88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with your shoulder partner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5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4903" y="1473698"/>
            <a:ext cx="1025657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combustion of acetylene follows the reaction shown below:</a:t>
            </a:r>
            <a:endParaRPr lang="en-US" sz="28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2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+ 5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4 CO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 + 2 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</a:t>
            </a:r>
            <a:endParaRPr lang="en-US" sz="3200" baseline="-25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00" dirty="0" smtClean="0"/>
          </a:p>
          <a:p>
            <a:pPr marL="0" indent="0">
              <a:buNone/>
            </a:pPr>
            <a:r>
              <a:rPr lang="en-US" sz="2800" dirty="0" smtClean="0"/>
              <a:t>If 52.00 grams of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burned, how many grams of oxygen are required?  </a:t>
            </a:r>
            <a:endParaRPr lang="en-US" sz="28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/>
          </a:p>
          <a:p>
            <a:pPr eaLnBrk="1" hangingPunct="1"/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7662080" y="5151769"/>
            <a:ext cx="373085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159.8 grams O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4903" y="1473698"/>
            <a:ext cx="1025657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Lithium nitride reacts with water to form ammonia and lithium hydroxide:</a:t>
            </a:r>
            <a:endParaRPr lang="en-US" sz="28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Li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N + </a:t>
            </a:r>
            <a:r>
              <a:rPr lang="en-US" sz="3200" dirty="0"/>
              <a:t>3</a:t>
            </a:r>
            <a:r>
              <a:rPr lang="en-US" sz="3200" dirty="0" smtClean="0"/>
              <a:t>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</a:t>
            </a:r>
            <a:r>
              <a:rPr lang="en-US" sz="3200" dirty="0" smtClean="0">
                <a:sym typeface="Wingdings" panose="05000000000000000000" pitchFamily="2" charset="2"/>
              </a:rPr>
              <a:t> NH</a:t>
            </a:r>
            <a:r>
              <a:rPr lang="en-US" sz="3200" baseline="-25000" dirty="0" smtClean="0">
                <a:sym typeface="Wingdings" panose="05000000000000000000" pitchFamily="2" charset="2"/>
              </a:rPr>
              <a:t>3</a:t>
            </a:r>
            <a:r>
              <a:rPr lang="en-US" sz="3200" dirty="0" smtClean="0">
                <a:sym typeface="Wingdings" panose="05000000000000000000" pitchFamily="2" charset="2"/>
              </a:rPr>
              <a:t> + </a:t>
            </a:r>
            <a:r>
              <a:rPr lang="en-US" sz="3200" dirty="0">
                <a:sym typeface="Wingdings" panose="05000000000000000000" pitchFamily="2" charset="2"/>
              </a:rPr>
              <a:t>3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LiOH</a:t>
            </a:r>
            <a:endParaRPr lang="en-US" sz="3200" baseline="-25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00" dirty="0" smtClean="0"/>
          </a:p>
          <a:p>
            <a:pPr marL="0" indent="0">
              <a:buNone/>
            </a:pPr>
            <a:r>
              <a:rPr lang="en-US" sz="2800" dirty="0" smtClean="0"/>
              <a:t>What mass of water is required to react with 32.9 grams of Li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N?</a:t>
            </a:r>
            <a:endParaRPr lang="en-US" sz="28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/>
          </a:p>
          <a:p>
            <a:pPr eaLnBrk="1" hangingPunct="1"/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7662079" y="5151769"/>
            <a:ext cx="3755564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51.1 grams H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O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Independent Practice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334" y="1815353"/>
            <a:ext cx="8934450" cy="4800600"/>
          </a:xfrm>
        </p:spPr>
        <p:txBody>
          <a:bodyPr/>
          <a:lstStyle/>
          <a:p>
            <a:pPr marL="53975" indent="-53975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Take </a:t>
            </a:r>
            <a:r>
              <a:rPr lang="en-US" sz="3600" dirty="0"/>
              <a:t>some time to practice </a:t>
            </a:r>
            <a:r>
              <a:rPr lang="en-US" sz="3600" dirty="0" smtClean="0"/>
              <a:t>some mass to mass stoichiometry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69311" y="4566024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196052" y="3136153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2021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About the Prompt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407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Every year, you are required to create a writing sample in your classes</a:t>
            </a:r>
          </a:p>
          <a:p>
            <a:r>
              <a:rPr lang="en-US" sz="2400" dirty="0" smtClean="0"/>
              <a:t>This is the day for our prompt in Chemistry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05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steps would you take to perform a mass to mass stoichiometry problem?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414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7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4794" y="1165408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4794" y="72031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794" y="1920183"/>
            <a:ext cx="107279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Barium Chloride reacts with Silver (I) Nitrate to form Barium Nitrate and Silver (I) Chloride.  </a:t>
            </a:r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sz="2400" dirty="0" smtClean="0"/>
              <a:t>___BaCl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___AgNO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___Ba(NO</a:t>
            </a:r>
            <a:r>
              <a:rPr lang="en-US" sz="2400" baseline="-25000" dirty="0" smtClean="0">
                <a:sym typeface="Wingdings" panose="05000000000000000000" pitchFamily="2" charset="2"/>
              </a:rPr>
              <a:t>3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 + ___</a:t>
            </a:r>
            <a:r>
              <a:rPr lang="en-US" sz="2400" dirty="0" err="1" smtClean="0">
                <a:sym typeface="Wingdings" panose="05000000000000000000" pitchFamily="2" charset="2"/>
              </a:rPr>
              <a:t>AgCl</a:t>
            </a:r>
            <a:endParaRPr lang="en-US" sz="2400" dirty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 smtClean="0"/>
              <a:t>If 115.4 grams of barium chloride are consumed, how many grams of silver (I) chloride are produced?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8004664" y="185355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13281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[11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Quiz </a:t>
            </a:r>
            <a:r>
              <a:rPr lang="en-US" sz="2800" dirty="0" smtClean="0">
                <a:solidFill>
                  <a:srgbClr val="FF0000"/>
                </a:solidFill>
              </a:rPr>
              <a:t>[30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[4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10142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Material Covered on Quiz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types of Stoichiometry!</a:t>
            </a:r>
          </a:p>
          <a:p>
            <a:pPr lvl="1"/>
            <a:r>
              <a:rPr lang="en-US" sz="3000" dirty="0" smtClean="0"/>
              <a:t>Mole to Mole</a:t>
            </a:r>
          </a:p>
          <a:p>
            <a:pPr lvl="1"/>
            <a:r>
              <a:rPr lang="en-US" sz="3000" dirty="0" smtClean="0"/>
              <a:t>Mole to Mass</a:t>
            </a:r>
          </a:p>
          <a:p>
            <a:pPr lvl="1"/>
            <a:r>
              <a:rPr lang="en-US" sz="3000" dirty="0" smtClean="0"/>
              <a:t>Mass to Mole</a:t>
            </a:r>
          </a:p>
          <a:p>
            <a:pPr lvl="1"/>
            <a:r>
              <a:rPr lang="en-US" sz="3000" dirty="0" smtClean="0"/>
              <a:t>Mass to Mass</a:t>
            </a:r>
          </a:p>
        </p:txBody>
      </p:sp>
    </p:spTree>
    <p:extLst>
      <p:ext uri="{BB962C8B-B14F-4D97-AF65-F5344CB8AC3E}">
        <p14:creationId xmlns:p14="http://schemas.microsoft.com/office/powerpoint/2010/main" val="26752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demonstrate mastery, we are shooting for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914200" y="3029803"/>
            <a:ext cx="24320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218063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Check Point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your goal for this </a:t>
            </a:r>
            <a:r>
              <a:rPr lang="en-US" sz="2400" dirty="0" smtClean="0"/>
              <a:t>quiz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86606" y="3208353"/>
            <a:ext cx="1470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48139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Expectations for Quiz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8149"/>
            <a:ext cx="8763000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dirty="0" smtClean="0"/>
              <a:t>Clear your desk of everything except a....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US" sz="3200" dirty="0" smtClean="0"/>
          </a:p>
          <a:p>
            <a:pPr marL="59690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3200" dirty="0" smtClean="0"/>
              <a:t>Writing Utensil</a:t>
            </a:r>
          </a:p>
          <a:p>
            <a:pPr marL="59690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3200" dirty="0" smtClean="0"/>
              <a:t>Calculator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2692" y="502229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Periodic Table will be provided to you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6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Expectations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386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keep eyes on own paper</a:t>
            </a:r>
          </a:p>
          <a:p>
            <a:pPr lvl="1"/>
            <a:r>
              <a:rPr lang="en-US" sz="2000" dirty="0" smtClean="0"/>
              <a:t>Cheating will result in an automatic </a:t>
            </a:r>
            <a:r>
              <a:rPr lang="en-US" sz="2800" dirty="0" smtClean="0">
                <a:solidFill>
                  <a:srgbClr val="C00000"/>
                </a:solidFill>
              </a:rPr>
              <a:t>ZERO</a:t>
            </a:r>
          </a:p>
          <a:p>
            <a:r>
              <a:rPr lang="en-US" sz="2400" dirty="0" smtClean="0"/>
              <a:t>Students will remain </a:t>
            </a:r>
            <a:r>
              <a:rPr lang="en-US" sz="2400" dirty="0" smtClean="0">
                <a:solidFill>
                  <a:srgbClr val="C00000"/>
                </a:solidFill>
              </a:rPr>
              <a:t>SILENT</a:t>
            </a:r>
            <a:r>
              <a:rPr lang="en-US" sz="2400" dirty="0" smtClean="0"/>
              <a:t> for the duration of the quiz</a:t>
            </a:r>
          </a:p>
        </p:txBody>
      </p:sp>
    </p:spTree>
    <p:extLst>
      <p:ext uri="{BB962C8B-B14F-4D97-AF65-F5344CB8AC3E}">
        <p14:creationId xmlns:p14="http://schemas.microsoft.com/office/powerpoint/2010/main" val="142590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Good Luck!!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657" y="1784349"/>
            <a:ext cx="4495344" cy="44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was your Quiz Today?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topics do you feel you still need review on?</a:t>
            </a:r>
          </a:p>
        </p:txBody>
      </p:sp>
    </p:spTree>
    <p:extLst>
      <p:ext uri="{BB962C8B-B14F-4D97-AF65-F5344CB8AC3E}">
        <p14:creationId xmlns:p14="http://schemas.microsoft.com/office/powerpoint/2010/main" val="302298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Expectations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should be </a:t>
            </a:r>
            <a:r>
              <a:rPr lang="en-US" sz="3200" b="1" u="sng" dirty="0" smtClean="0">
                <a:solidFill>
                  <a:srgbClr val="FF0000"/>
                </a:solidFill>
              </a:rPr>
              <a:t>SILENT</a:t>
            </a:r>
            <a:r>
              <a:rPr lang="en-US" sz="3200" dirty="0" smtClean="0"/>
              <a:t> during the writing time</a:t>
            </a:r>
          </a:p>
          <a:p>
            <a:r>
              <a:rPr lang="en-US" sz="3200" dirty="0" smtClean="0"/>
              <a:t>This means no talking, noises, or being out of your seat.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81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0247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Your Prompt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20647"/>
            <a:ext cx="8596668" cy="558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On your provided handout, answer the prompt below:</a:t>
            </a:r>
          </a:p>
          <a:p>
            <a:pPr marL="0" indent="0">
              <a:buNone/>
            </a:pPr>
            <a:r>
              <a:rPr lang="en-US" sz="2400" dirty="0" smtClean="0"/>
              <a:t>Two chemical </a:t>
            </a:r>
            <a:r>
              <a:rPr lang="en-US" sz="2400" dirty="0"/>
              <a:t>reactions </a:t>
            </a:r>
            <a:r>
              <a:rPr lang="en-US" sz="2400" dirty="0" smtClean="0"/>
              <a:t>are shown below.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 algn="ctr">
              <a:buNone/>
            </a:pPr>
            <a:r>
              <a:rPr lang="en-US" sz="2400" dirty="0" smtClean="0"/>
              <a:t>Zn </a:t>
            </a:r>
            <a:r>
              <a:rPr lang="en-US" sz="2400" dirty="0"/>
              <a:t>+ 2 </a:t>
            </a:r>
            <a:r>
              <a:rPr lang="en-US" sz="2400" dirty="0" err="1"/>
              <a:t>HCl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ZnCl</a:t>
            </a:r>
            <a:r>
              <a:rPr lang="en-US" sz="2400" baseline="-25000" dirty="0"/>
              <a:t>2</a:t>
            </a:r>
            <a:r>
              <a:rPr lang="en-US" sz="2400" dirty="0"/>
              <a:t> + H</a:t>
            </a:r>
            <a:r>
              <a:rPr lang="en-US" sz="2400" baseline="-25000" dirty="0"/>
              <a:t>2</a:t>
            </a:r>
            <a:endParaRPr lang="en-US" sz="2400" dirty="0"/>
          </a:p>
          <a:p>
            <a:pPr marL="0" indent="0" algn="ctr">
              <a:buNone/>
            </a:pPr>
            <a:r>
              <a:rPr lang="en-US" sz="700" dirty="0"/>
              <a:t> </a:t>
            </a:r>
          </a:p>
          <a:p>
            <a:pPr marL="0" indent="0" algn="ctr">
              <a:buNone/>
            </a:pPr>
            <a:r>
              <a:rPr lang="en-US" sz="2400" dirty="0" err="1"/>
              <a:t>FeS</a:t>
            </a:r>
            <a:r>
              <a:rPr lang="en-US" sz="2400" dirty="0"/>
              <a:t> + 2HCl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FeCl</a:t>
            </a:r>
            <a:r>
              <a:rPr lang="en-US" sz="2400" baseline="-25000" dirty="0"/>
              <a:t>2</a:t>
            </a:r>
            <a:r>
              <a:rPr lang="en-US" sz="2400" dirty="0"/>
              <a:t> + H</a:t>
            </a:r>
            <a:r>
              <a:rPr lang="en-US" sz="2400" baseline="-25000" dirty="0"/>
              <a:t>2</a:t>
            </a:r>
            <a:r>
              <a:rPr lang="en-US" sz="2400" dirty="0"/>
              <a:t>S</a:t>
            </a:r>
          </a:p>
          <a:p>
            <a:pPr marL="0" indent="0">
              <a:buNone/>
            </a:pPr>
            <a:endParaRPr lang="en-US" sz="6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 smtClean="0"/>
              <a:t>Write an essay that addresses the following to receive full credit:</a:t>
            </a:r>
          </a:p>
          <a:p>
            <a:pPr lvl="1"/>
            <a:r>
              <a:rPr lang="en-US" sz="2200" dirty="0" smtClean="0"/>
              <a:t>Why are all chemical reactions considered to be chemical changes?</a:t>
            </a:r>
          </a:p>
          <a:p>
            <a:pPr lvl="1"/>
            <a:r>
              <a:rPr lang="en-US" sz="2200" dirty="0" smtClean="0"/>
              <a:t>Classify each reaction and provide </a:t>
            </a:r>
            <a:r>
              <a:rPr lang="en-US" sz="2200" dirty="0"/>
              <a:t>support for </a:t>
            </a:r>
            <a:r>
              <a:rPr lang="en-US" sz="2200" dirty="0" smtClean="0"/>
              <a:t>its classification</a:t>
            </a:r>
            <a:r>
              <a:rPr lang="en-US" sz="2200" dirty="0"/>
              <a:t>. </a:t>
            </a:r>
            <a:endParaRPr lang="en-US" sz="2200" dirty="0" smtClean="0"/>
          </a:p>
          <a:p>
            <a:pPr lvl="1"/>
            <a:r>
              <a:rPr lang="en-US" sz="2200" dirty="0" smtClean="0"/>
              <a:t>How </a:t>
            </a:r>
            <a:r>
              <a:rPr lang="en-US" sz="2200" dirty="0"/>
              <a:t>are </a:t>
            </a:r>
            <a:r>
              <a:rPr lang="en-US" sz="2200" dirty="0" smtClean="0"/>
              <a:t>the given </a:t>
            </a:r>
            <a:r>
              <a:rPr lang="en-US" sz="2200" dirty="0"/>
              <a:t>reactions similar to each other and how are these reactions different from each other?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7080" y="307386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Close all laptops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 you feel about types of reactions?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056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assigned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4828" y="2410283"/>
            <a:ext cx="108489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Calculate the molar mass of the following compounds:</a:t>
            </a:r>
          </a:p>
          <a:p>
            <a:r>
              <a:rPr lang="en-US" sz="2800" i="1" dirty="0" smtClean="0">
                <a:solidFill>
                  <a:srgbClr val="002060"/>
                </a:solidFill>
              </a:rPr>
              <a:t>Hint:  add the masses of the elements…</a:t>
            </a:r>
            <a:endParaRPr lang="en-US" sz="2800" i="1" dirty="0">
              <a:solidFill>
                <a:srgbClr val="002060"/>
              </a:solidFill>
            </a:endParaRPr>
          </a:p>
          <a:p>
            <a:r>
              <a:rPr lang="en-US" sz="2800" dirty="0"/>
              <a:t> </a:t>
            </a:r>
          </a:p>
          <a:p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Ba(OH)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5587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[15 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[2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10629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4893</TotalTime>
  <Words>1523</Words>
  <Application>Microsoft Office PowerPoint</Application>
  <PresentationFormat>Widescreen</PresentationFormat>
  <Paragraphs>273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Aharoni</vt:lpstr>
      <vt:lpstr>Arial</vt:lpstr>
      <vt:lpstr>Calibri</vt:lpstr>
      <vt:lpstr>Calibri Light</vt:lpstr>
      <vt:lpstr>Trebuchet MS</vt:lpstr>
      <vt:lpstr>Wingdings</vt:lpstr>
      <vt:lpstr>Wingdings 2</vt:lpstr>
      <vt:lpstr>Wingdings 3</vt:lpstr>
      <vt:lpstr>Office Theme</vt:lpstr>
      <vt:lpstr>1_Facet</vt:lpstr>
      <vt:lpstr>Week 25 Chemistry</vt:lpstr>
      <vt:lpstr>Warm Up: 7 Minutes</vt:lpstr>
      <vt:lpstr>Agenda</vt:lpstr>
      <vt:lpstr>About the Prompt</vt:lpstr>
      <vt:lpstr>Expectations</vt:lpstr>
      <vt:lpstr>Your Prompt</vt:lpstr>
      <vt:lpstr>Closing</vt:lpstr>
      <vt:lpstr>Warm Up: 4 Minutes</vt:lpstr>
      <vt:lpstr>Agenda</vt:lpstr>
      <vt:lpstr>What have we learned so far?</vt:lpstr>
      <vt:lpstr>Today’s Stoichiometric focus</vt:lpstr>
      <vt:lpstr>You will need…</vt:lpstr>
      <vt:lpstr>Guaranteed method for success</vt:lpstr>
      <vt:lpstr>Example 1</vt:lpstr>
      <vt:lpstr>Example 2</vt:lpstr>
      <vt:lpstr>Guided Practice</vt:lpstr>
      <vt:lpstr>Guided Practice #1</vt:lpstr>
      <vt:lpstr>Guided Practice #2</vt:lpstr>
      <vt:lpstr>Independent Practice</vt:lpstr>
      <vt:lpstr>Closing</vt:lpstr>
      <vt:lpstr>Warm Up: 4 Minutes</vt:lpstr>
      <vt:lpstr>Agenda</vt:lpstr>
      <vt:lpstr>Today’s Stoichiometric focus</vt:lpstr>
      <vt:lpstr>Example 1</vt:lpstr>
      <vt:lpstr>Example 2</vt:lpstr>
      <vt:lpstr>Guided Practice</vt:lpstr>
      <vt:lpstr>Guided Practice #1</vt:lpstr>
      <vt:lpstr>Guided Practice #2</vt:lpstr>
      <vt:lpstr>Independent Practice</vt:lpstr>
      <vt:lpstr>Closing</vt:lpstr>
      <vt:lpstr>Warm Up: 5 Minutes</vt:lpstr>
      <vt:lpstr>Agenda</vt:lpstr>
      <vt:lpstr>Today’s Stoichiometric focus</vt:lpstr>
      <vt:lpstr>Example 1</vt:lpstr>
      <vt:lpstr>Example 2</vt:lpstr>
      <vt:lpstr>Guided Practice</vt:lpstr>
      <vt:lpstr>Guided Practice #1</vt:lpstr>
      <vt:lpstr>Guided Practice #2</vt:lpstr>
      <vt:lpstr>Independent Practice</vt:lpstr>
      <vt:lpstr>Closing</vt:lpstr>
      <vt:lpstr>Warm Up: 7 Minutes</vt:lpstr>
      <vt:lpstr>Agenda</vt:lpstr>
      <vt:lpstr>Material Covered on Quiz</vt:lpstr>
      <vt:lpstr>Goal</vt:lpstr>
      <vt:lpstr>Check Point</vt:lpstr>
      <vt:lpstr>Expectations for Quiz</vt:lpstr>
      <vt:lpstr>Expectations</vt:lpstr>
      <vt:lpstr>Good Luck!!</vt:lpstr>
      <vt:lpstr>Closing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25 Chemistry</dc:title>
  <dc:creator>Ghosh, Niloy</dc:creator>
  <cp:lastModifiedBy>Ghosh, Niloy</cp:lastModifiedBy>
  <cp:revision>78</cp:revision>
  <dcterms:created xsi:type="dcterms:W3CDTF">2014-02-22T17:48:58Z</dcterms:created>
  <dcterms:modified xsi:type="dcterms:W3CDTF">2014-02-27T14:15:29Z</dcterms:modified>
</cp:coreProperties>
</file>