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3"/>
  </p:notesMasterIdLst>
  <p:sldIdLst>
    <p:sldId id="280" r:id="rId3"/>
    <p:sldId id="256" r:id="rId4"/>
    <p:sldId id="257" r:id="rId5"/>
    <p:sldId id="258" r:id="rId6"/>
    <p:sldId id="259" r:id="rId7"/>
    <p:sldId id="281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309" r:id="rId29"/>
    <p:sldId id="310" r:id="rId30"/>
    <p:sldId id="311" r:id="rId31"/>
    <p:sldId id="312" r:id="rId32"/>
    <p:sldId id="313" r:id="rId33"/>
    <p:sldId id="283" r:id="rId34"/>
    <p:sldId id="284" r:id="rId35"/>
    <p:sldId id="285" r:id="rId36"/>
    <p:sldId id="286" r:id="rId37"/>
    <p:sldId id="290" r:id="rId38"/>
    <p:sldId id="291" r:id="rId39"/>
    <p:sldId id="293" r:id="rId40"/>
    <p:sldId id="292" r:id="rId41"/>
    <p:sldId id="307" r:id="rId42"/>
    <p:sldId id="294" r:id="rId43"/>
    <p:sldId id="287" r:id="rId44"/>
    <p:sldId id="308" r:id="rId45"/>
    <p:sldId id="295" r:id="rId46"/>
    <p:sldId id="296" r:id="rId47"/>
    <p:sldId id="297" r:id="rId48"/>
    <p:sldId id="288" r:id="rId49"/>
    <p:sldId id="289" r:id="rId50"/>
    <p:sldId id="298" r:id="rId51"/>
    <p:sldId id="299" r:id="rId52"/>
    <p:sldId id="303" r:id="rId53"/>
    <p:sldId id="304" r:id="rId54"/>
    <p:sldId id="306" r:id="rId55"/>
    <p:sldId id="347" r:id="rId56"/>
    <p:sldId id="348" r:id="rId57"/>
    <p:sldId id="349" r:id="rId58"/>
    <p:sldId id="305" r:id="rId59"/>
    <p:sldId id="302" r:id="rId60"/>
    <p:sldId id="314" r:id="rId61"/>
    <p:sldId id="315" r:id="rId62"/>
    <p:sldId id="319" r:id="rId63"/>
    <p:sldId id="320" r:id="rId64"/>
    <p:sldId id="321" r:id="rId65"/>
    <p:sldId id="322" r:id="rId66"/>
    <p:sldId id="323" r:id="rId67"/>
    <p:sldId id="316" r:id="rId68"/>
    <p:sldId id="324" r:id="rId69"/>
    <p:sldId id="327" r:id="rId70"/>
    <p:sldId id="317" r:id="rId71"/>
    <p:sldId id="326" r:id="rId72"/>
    <p:sldId id="318" r:id="rId73"/>
    <p:sldId id="345" r:id="rId74"/>
    <p:sldId id="346" r:id="rId75"/>
    <p:sldId id="339" r:id="rId76"/>
    <p:sldId id="340" r:id="rId77"/>
    <p:sldId id="341" r:id="rId78"/>
    <p:sldId id="342" r:id="rId79"/>
    <p:sldId id="343" r:id="rId80"/>
    <p:sldId id="344" r:id="rId81"/>
    <p:sldId id="328" r:id="rId82"/>
    <p:sldId id="329" r:id="rId83"/>
    <p:sldId id="330" r:id="rId84"/>
    <p:sldId id="331" r:id="rId85"/>
    <p:sldId id="332" r:id="rId86"/>
    <p:sldId id="333" r:id="rId87"/>
    <p:sldId id="334" r:id="rId88"/>
    <p:sldId id="335" r:id="rId89"/>
    <p:sldId id="336" r:id="rId90"/>
    <p:sldId id="337" r:id="rId91"/>
    <p:sldId id="338" r:id="rId9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97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F9DE7-BF8E-4F9F-9736-F477952C2656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2EF40-1320-4016-8B71-FDB76F87E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8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C0E78-500A-42F4-9510-EA4899A8AA10}" type="slidenum">
              <a:rPr lang="en-US" smtClean="0">
                <a:solidFill>
                  <a:prstClr val="black"/>
                </a:solidFill>
              </a:rPr>
              <a:pPr/>
              <a:t>79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3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4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5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02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890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15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12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75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59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22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4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09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4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2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9713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91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63967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83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85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3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2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6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4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3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8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0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77F9-A075-429A-ACE9-7EEABA14F76A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B89B-F6A7-4151-9A30-9AAE13D42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4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35B2-54DB-4AF5-8D23-BB546C8982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2/20/2014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E9FB20-F900-4940-B248-FFBBB325569F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http://ladpw.org/epd/hhw/resources/image/illustrations/gasoline.gif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 to Reactions</a:t>
            </a:r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291368" y="2580808"/>
            <a:ext cx="9995632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Week 24 Chemistry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31822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310123"/>
              </p:ext>
            </p:extLst>
          </p:nvPr>
        </p:nvGraphicFramePr>
        <p:xfrm>
          <a:off x="1524000" y="2819401"/>
          <a:ext cx="9144000" cy="6189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70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</a:tr>
              <a:tr h="155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Synthesis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Decomposition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7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974106"/>
              </p:ext>
            </p:extLst>
          </p:nvPr>
        </p:nvGraphicFramePr>
        <p:xfrm>
          <a:off x="1524000" y="2819400"/>
          <a:ext cx="9144000" cy="703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71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/>
                </a:tc>
              </a:tr>
              <a:tr h="15545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Synthesis </a:t>
                      </a:r>
                      <a:endParaRPr lang="en-US" sz="2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/>
                    </a:p>
                  </a:txBody>
                  <a:tcPr marT="45722" marB="45722"/>
                </a:tc>
              </a:tr>
              <a:tr h="1767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Decomposition</a:t>
                      </a:r>
                      <a:endParaRPr lang="en-US" sz="2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A complicated molecule breaks apart to form 2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simpler compounds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2" marB="45722"/>
                </a:tc>
              </a:tr>
              <a:tr h="92714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</a:tr>
              <a:tr h="92714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</a:tr>
              <a:tr h="92714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056118"/>
              </p:ext>
            </p:extLst>
          </p:nvPr>
        </p:nvGraphicFramePr>
        <p:xfrm>
          <a:off x="1524000" y="2819400"/>
          <a:ext cx="9144000" cy="703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71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2" marB="45722"/>
                </a:tc>
              </a:tr>
              <a:tr h="15545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Synthesis </a:t>
                      </a:r>
                      <a:endParaRPr lang="en-US" sz="2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/>
                    </a:p>
                  </a:txBody>
                  <a:tcPr marT="45722" marB="45722"/>
                </a:tc>
              </a:tr>
              <a:tr h="1767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Decomposition</a:t>
                      </a:r>
                      <a:endParaRPr lang="en-US" sz="24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A complicated molecule breaks apart to form 2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simpler compounds</a:t>
                      </a:r>
                    </a:p>
                    <a:p>
                      <a:pPr algn="ctr"/>
                      <a:endParaRPr lang="en-US" sz="22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H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O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dirty="0"/>
                    </a:p>
                  </a:txBody>
                  <a:tcPr marT="45722" marB="45722"/>
                </a:tc>
              </a:tr>
              <a:tr h="92714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</a:tr>
              <a:tr h="92714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</a:tr>
              <a:tr h="927142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1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848" y="2281517"/>
            <a:ext cx="7620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1648" y="833718"/>
            <a:ext cx="807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>
                <a:solidFill>
                  <a:prstClr val="black"/>
                </a:solidFill>
                <a:latin typeface="Lucida Sans Unicode" panose="020B0602030504020204" pitchFamily="34" charset="0"/>
              </a:rPr>
              <a:t>Single Replacement</a:t>
            </a:r>
            <a:endParaRPr lang="en-US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6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649546"/>
              </p:ext>
            </p:extLst>
          </p:nvPr>
        </p:nvGraphicFramePr>
        <p:xfrm>
          <a:off x="1524000" y="2819400"/>
          <a:ext cx="9144000" cy="5702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Synthesis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Decomposition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complicated molecule breaks apart to form 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simpler compounds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AB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H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O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Single</a:t>
                      </a:r>
                      <a:r>
                        <a:rPr lang="en-US" sz="2200" baseline="0" dirty="0" smtClean="0"/>
                        <a:t> Replacement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5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9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391902"/>
              </p:ext>
            </p:extLst>
          </p:nvPr>
        </p:nvGraphicFramePr>
        <p:xfrm>
          <a:off x="1676400" y="2438400"/>
          <a:ext cx="9144000" cy="6481892"/>
        </p:xfrm>
        <a:graphic>
          <a:graphicData uri="http://schemas.openxmlformats.org/drawingml/2006/table">
            <a:tbl>
              <a:tblPr/>
              <a:tblGrid>
                <a:gridCol w="3048000"/>
                <a:gridCol w="2895600"/>
                <a:gridCol w="3200400"/>
              </a:tblGrid>
              <a:tr h="927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Types of Reactions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Definition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General Equation (Example)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7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Synthesis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Two compounds combine to form a more complicated product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ucida Sans Unicode" pitchFamily="34" charset="0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 + B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8Fe +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8 FeS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066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Decomposition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 complicated molecule breaks apart to form 2 simpler compounds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AB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 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O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2 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+ 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706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Single Replacement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One element trades places w/ another element in a compound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92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92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2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3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25495"/>
              </p:ext>
            </p:extLst>
          </p:nvPr>
        </p:nvGraphicFramePr>
        <p:xfrm>
          <a:off x="1524000" y="2286000"/>
          <a:ext cx="9144000" cy="6481892"/>
        </p:xfrm>
        <a:graphic>
          <a:graphicData uri="http://schemas.openxmlformats.org/drawingml/2006/table">
            <a:tbl>
              <a:tblPr/>
              <a:tblGrid>
                <a:gridCol w="3048000"/>
                <a:gridCol w="2895600"/>
                <a:gridCol w="3200400"/>
              </a:tblGrid>
              <a:tr h="927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Types of Reactions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Definition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General Equation (Example)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7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Synthesis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Two compounds combine to form a more complicated product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ucida Sans Unicode" pitchFamily="34" charset="0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 + B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8Fe +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8 FeS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066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Decomposition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 complicated molecule breaks apart to form 2 simpler compounds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AB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 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O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2 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+ 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706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Single Replacement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One element trades places w/ another element in a compound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 + BC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B + AC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Zn +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Ag(NO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)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2 Ag + Zn(NO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)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92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927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16106" y="842684"/>
            <a:ext cx="8153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>
                <a:solidFill>
                  <a:prstClr val="black"/>
                </a:solidFill>
                <a:latin typeface="Lucida Sans Unicode" panose="020B0602030504020204" pitchFamily="34" charset="0"/>
              </a:rPr>
              <a:t>Double Replacement</a:t>
            </a:r>
            <a:endParaRPr lang="en-US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906" y="1985683"/>
            <a:ext cx="73993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2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354784"/>
              </p:ext>
            </p:extLst>
          </p:nvPr>
        </p:nvGraphicFramePr>
        <p:xfrm>
          <a:off x="1524000" y="1219200"/>
          <a:ext cx="9144000" cy="6481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95600"/>
                <a:gridCol w="3200400"/>
              </a:tblGrid>
              <a:tr h="9270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</a:tr>
              <a:tr h="9270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Synthesis </a:t>
                      </a:r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 marT="45718" marB="45718"/>
                </a:tc>
              </a:tr>
              <a:tr h="10667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Decomposition</a:t>
                      </a:r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complicated molecule breaks apart to form 2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simpler compounds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AB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H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O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18" marB="45718"/>
                </a:tc>
              </a:tr>
              <a:tr h="170679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Single</a:t>
                      </a:r>
                      <a:r>
                        <a:rPr lang="en-US" sz="2200" baseline="0" dirty="0" smtClean="0"/>
                        <a:t> Replacement</a:t>
                      </a:r>
                      <a:endParaRPr lang="en-US" sz="22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One element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 trades places w/ another element in a compound</a:t>
                      </a: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A + BC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B + AC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 smtClean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Zn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+ 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Ag(NO</a:t>
                      </a:r>
                      <a:r>
                        <a:rPr lang="en-US" sz="2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Ag + Zn(NO</a:t>
                      </a:r>
                      <a:r>
                        <a:rPr lang="en-US" sz="2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22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18" marB="45718"/>
                </a:tc>
              </a:tr>
              <a:tr h="927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Double Replacement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94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5" name="Group 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866551"/>
              </p:ext>
            </p:extLst>
          </p:nvPr>
        </p:nvGraphicFramePr>
        <p:xfrm>
          <a:off x="1752600" y="381000"/>
          <a:ext cx="9144000" cy="6743822"/>
        </p:xfrm>
        <a:graphic>
          <a:graphicData uri="http://schemas.openxmlformats.org/drawingml/2006/table">
            <a:tbl>
              <a:tblPr/>
              <a:tblGrid>
                <a:gridCol w="3048000"/>
                <a:gridCol w="2895600"/>
                <a:gridCol w="3200400"/>
              </a:tblGrid>
              <a:tr h="92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Types of Reactions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Definition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Lucida Sans Unicode" pitchFamily="34" charset="0"/>
                        </a:rPr>
                        <a:t>General Equation (Example)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Synthesis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Two compounds combine to form a more complicated product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Lucida Sans Unicode" pitchFamily="34" charset="0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 + B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8Fe +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S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8 FeS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0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Decomposition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 complicated molecule breaks apart to form 2 simpler compounds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AB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 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O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2 H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+ O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170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Single Replacement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One element trades places w/ another element in a compound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 + BC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 B + AC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Zn +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Ag(NO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) 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 2 Ag + Zn(NO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)</a:t>
                      </a:r>
                      <a:r>
                        <a:rPr kumimoji="0" lang="en-US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11889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Double Replacement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Two elements switch places in the reactants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927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7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063" y="2286702"/>
            <a:ext cx="9745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i="1" dirty="0">
                <a:solidFill>
                  <a:srgbClr val="002060"/>
                </a:solidFill>
              </a:rPr>
              <a:t>Complete the Warm Up on the half sheet of paper you got at the door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063" y="3240809"/>
            <a:ext cx="107279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Write the formulas for each of the following compounds:</a:t>
            </a:r>
          </a:p>
          <a:p>
            <a:r>
              <a:rPr lang="en-US" sz="2400" dirty="0"/>
              <a:t> </a:t>
            </a:r>
          </a:p>
          <a:p>
            <a:pPr lvl="1"/>
            <a:r>
              <a:rPr lang="en-US" sz="2400" dirty="0"/>
              <a:t>Sodium </a:t>
            </a:r>
            <a:r>
              <a:rPr lang="en-US" sz="2400" dirty="0" smtClean="0"/>
              <a:t>Phosphate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Cadmium (II) </a:t>
            </a:r>
            <a:r>
              <a:rPr lang="en-US" sz="2400" dirty="0" smtClean="0"/>
              <a:t>Chloride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err="1"/>
              <a:t>Hypochlorous</a:t>
            </a:r>
            <a:r>
              <a:rPr lang="en-US" sz="2400" dirty="0"/>
              <a:t> Acid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33698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459413"/>
              </p:ext>
            </p:extLst>
          </p:nvPr>
        </p:nvGraphicFramePr>
        <p:xfrm>
          <a:off x="1524000" y="609600"/>
          <a:ext cx="9144000" cy="6988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95600"/>
                <a:gridCol w="3200400"/>
              </a:tblGrid>
              <a:tr h="92718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24" marB="45724"/>
                </a:tc>
              </a:tr>
              <a:tr h="92718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Synthesis </a:t>
                      </a:r>
                      <a:endParaRPr lang="en-US" sz="16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 marT="45724" marB="45724"/>
                </a:tc>
              </a:tr>
              <a:tr h="118882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Decomposition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complicated molecule breaks apart to form 2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simpler compounds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AB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O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24" marB="45724"/>
                </a:tc>
              </a:tr>
              <a:tr h="14631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Single</a:t>
                      </a:r>
                      <a:r>
                        <a:rPr lang="en-US" sz="1800" baseline="0" dirty="0" smtClean="0"/>
                        <a:t> Replacement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One element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trades places w/ another element in a compound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+ BC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B + AC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Zn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+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Ag(NO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Ag + Zn(NO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24" marB="45724"/>
                </a:tc>
              </a:tr>
              <a:tr h="15546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Double Replacement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Two elements switch places in the reactants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AB + CD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AD + CB</a:t>
                      </a:r>
                    </a:p>
                    <a:p>
                      <a:pPr algn="ctr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Na(NO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 +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KCl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NaCl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+ K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/>
                    </a:p>
                  </a:txBody>
                  <a:tcPr marT="45724" marB="45724"/>
                </a:tc>
              </a:tr>
              <a:tr h="92718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4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19400" y="228601"/>
            <a:ext cx="6629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>
                <a:solidFill>
                  <a:prstClr val="black"/>
                </a:solidFill>
                <a:latin typeface="Lucida Sans Unicode" panose="020B0602030504020204" pitchFamily="34" charset="0"/>
              </a:rPr>
              <a:t>Combustion</a:t>
            </a:r>
            <a:endParaRPr lang="en-US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66800"/>
            <a:ext cx="731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22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913810"/>
              </p:ext>
            </p:extLst>
          </p:nvPr>
        </p:nvGraphicFramePr>
        <p:xfrm>
          <a:off x="1524000" y="0"/>
          <a:ext cx="9144000" cy="662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95600"/>
                <a:gridCol w="3200400"/>
              </a:tblGrid>
              <a:tr h="927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18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18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</a:tr>
              <a:tr h="9270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Synthesis 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18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/>
                    </a:p>
                  </a:txBody>
                  <a:tcPr marT="45718" marB="45718"/>
                </a:tc>
              </a:tr>
              <a:tr h="11886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Decomposition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complicated molecule breaks apart to form 2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simpler compounds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AB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H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O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18" marB="45718"/>
                </a:tc>
              </a:tr>
              <a:tr h="146297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Single</a:t>
                      </a:r>
                      <a:r>
                        <a:rPr lang="en-US" sz="1800" baseline="0" dirty="0" smtClean="0"/>
                        <a:t> Replacement</a:t>
                      </a:r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One element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trades places w/ another element in a compound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 + BC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B + AC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Zn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+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Ag(NO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Ag + Zn(NO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18" marB="45718"/>
                </a:tc>
              </a:tr>
              <a:tr h="1188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Double Replacement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Two elements switch places in the reactants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AB + CD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AD + CB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Na(NO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 +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KCl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NaCl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+ 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</a:t>
                      </a:r>
                      <a:r>
                        <a:rPr lang="en-US" sz="18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 marT="45718" marB="45718"/>
                </a:tc>
              </a:tr>
              <a:tr h="927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Combustion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2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346322"/>
              </p:ext>
            </p:extLst>
          </p:nvPr>
        </p:nvGraphicFramePr>
        <p:xfrm>
          <a:off x="1524000" y="0"/>
          <a:ext cx="9144000" cy="694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95600"/>
                <a:gridCol w="3200400"/>
              </a:tblGrid>
              <a:tr h="9270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45716" marB="45716"/>
                </a:tc>
              </a:tr>
              <a:tr h="9270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Synthesis </a:t>
                      </a:r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 marT="45716" marB="45716"/>
                </a:tc>
              </a:tr>
              <a:tr h="9447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Decomposition</a:t>
                      </a:r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complicated molecule breaks apart to form 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simpler compounds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H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O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 marT="45716" marB="45716"/>
                </a:tc>
              </a:tr>
              <a:tr h="94479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Single</a:t>
                      </a:r>
                      <a:r>
                        <a:rPr lang="en-US" sz="1400" baseline="0" dirty="0" smtClean="0"/>
                        <a:t> Replacement</a:t>
                      </a:r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One element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trades places w/ another element in a compound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+ BC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B + AC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Zn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+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Ag(NO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Ag + Zn(NO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 marT="45716" marB="45716"/>
                </a:tc>
              </a:tr>
              <a:tr h="10667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Double Replacement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Two elements switch places in the reactants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AB + CD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AD + CB</a:t>
                      </a: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Na(NO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 +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KCl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NaCl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+ 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 marT="45716" marB="45716"/>
                </a:tc>
              </a:tr>
              <a:tr h="213340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Combustion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Oxygen combines with a carbon compound to form water and carbon dioxide, CO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3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954562"/>
              </p:ext>
            </p:extLst>
          </p:nvPr>
        </p:nvGraphicFramePr>
        <p:xfrm>
          <a:off x="1524000" y="1"/>
          <a:ext cx="9144000" cy="680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514600"/>
                <a:gridCol w="3581400"/>
              </a:tblGrid>
              <a:tr h="92701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16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 marT="45716" marB="45716"/>
                </a:tc>
              </a:tr>
              <a:tr h="9270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Synthesis </a:t>
                      </a:r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 marT="45716" marB="45716"/>
                </a:tc>
              </a:tr>
              <a:tr h="9447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Decomposition</a:t>
                      </a:r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complicated molecule breaks apart to form 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simpler compounds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 + 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H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H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 O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 marT="45716" marB="45716"/>
                </a:tc>
              </a:tr>
              <a:tr h="9447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Single</a:t>
                      </a:r>
                      <a:r>
                        <a:rPr lang="en-US" sz="1400" baseline="0" dirty="0" smtClean="0"/>
                        <a:t> Replacement</a:t>
                      </a:r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One element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trades places w/ another element in a compound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 + BC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B + AC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Zn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+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Ag(NO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 Ag + Zn(NO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 marT="45716" marB="45716"/>
                </a:tc>
              </a:tr>
              <a:tr h="9270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Double Replacement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Two elements switch places in the reactants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AB + CD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AD + CB</a:t>
                      </a: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Na(NO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 +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KCl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NaCl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+ 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</a:t>
                      </a:r>
                      <a:r>
                        <a:rPr lang="en-US" sz="16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 marT="45716" marB="45716"/>
                </a:tc>
              </a:tr>
              <a:tr h="21334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Combustion</a:t>
                      </a:r>
                      <a:endParaRPr lang="en-US" sz="2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Oxygen combines with a carbon compound to form water and carbon dioxide, CO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CB +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 H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9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917" y="1206967"/>
            <a:ext cx="4419600" cy="414496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/>
              <a:t>Match the reactions  represented in </a:t>
            </a:r>
            <a:r>
              <a:rPr lang="en-US" sz="2800" dirty="0" smtClean="0"/>
              <a:t>the </a:t>
            </a:r>
            <a:r>
              <a:rPr lang="en-US" sz="2800" dirty="0"/>
              <a:t>figure with the following choices.</a:t>
            </a:r>
          </a:p>
          <a:p>
            <a:pPr>
              <a:defRPr/>
            </a:pPr>
            <a:endParaRPr lang="en-US" sz="2800" dirty="0"/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/>
              <a:t>Decomposition Reactions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/>
              <a:t>Synthesis Reactions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/>
              <a:t>Double Replacement Reaction</a:t>
            </a:r>
          </a:p>
          <a:p>
            <a:pPr marL="51435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/>
              <a:t>Single Replacement Reactions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69018"/>
          <a:stretch/>
        </p:blipFill>
        <p:spPr>
          <a:xfrm>
            <a:off x="5748982" y="946231"/>
            <a:ext cx="4605253" cy="4274352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528917" y="407750"/>
            <a:ext cx="8596668" cy="597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400" dirty="0" smtClean="0">
                <a:solidFill>
                  <a:srgbClr val="002060"/>
                </a:solidFill>
              </a:rPr>
              <a:t>Check Point</a:t>
            </a:r>
          </a:p>
        </p:txBody>
      </p:sp>
    </p:spTree>
    <p:extLst>
      <p:ext uri="{BB962C8B-B14F-4D97-AF65-F5344CB8AC3E}">
        <p14:creationId xmlns:p14="http://schemas.microsoft.com/office/powerpoint/2010/main" val="73374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16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analyze the picture equation 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29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match the picture equation with the appropriate chemical reaction with your shoulder partner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9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#1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00635" y="4517325"/>
            <a:ext cx="11591365" cy="1932901"/>
          </a:xfrm>
        </p:spPr>
        <p:txBody>
          <a:bodyPr>
            <a:noAutofit/>
          </a:bodyPr>
          <a:lstStyle/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/>
              <a:t>C + 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 CO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endParaRPr lang="en-US" sz="4400" dirty="0" smtClean="0">
              <a:sym typeface="Wingdings" panose="05000000000000000000" pitchFamily="2" charset="2"/>
            </a:endParaRPr>
          </a:p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>
                <a:sym typeface="Wingdings" panose="05000000000000000000" pitchFamily="2" charset="2"/>
              </a:rPr>
              <a:t>MgCl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  Mg + Cl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9" y="1930400"/>
            <a:ext cx="8618220" cy="22574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43753" y="4517325"/>
            <a:ext cx="4424082" cy="84805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62482" y="4349190"/>
            <a:ext cx="288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Synthesis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7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#2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00635" y="4517325"/>
            <a:ext cx="11591365" cy="1932901"/>
          </a:xfrm>
        </p:spPr>
        <p:txBody>
          <a:bodyPr>
            <a:noAutofit/>
          </a:bodyPr>
          <a:lstStyle/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/>
              <a:t>4 Al + 3 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 2 Al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CO</a:t>
            </a:r>
            <a:r>
              <a:rPr lang="en-US" sz="4400" baseline="-25000" dirty="0" smtClean="0">
                <a:sym typeface="Wingdings" panose="05000000000000000000" pitchFamily="2" charset="2"/>
              </a:rPr>
              <a:t>3</a:t>
            </a:r>
            <a:endParaRPr lang="en-US" sz="4400" dirty="0" smtClean="0">
              <a:sym typeface="Wingdings" panose="05000000000000000000" pitchFamily="2" charset="2"/>
            </a:endParaRPr>
          </a:p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>
                <a:sym typeface="Wingdings" panose="05000000000000000000" pitchFamily="2" charset="2"/>
              </a:rPr>
              <a:t>2 H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O  2 H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 + O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600635" y="5250340"/>
            <a:ext cx="5380035" cy="84805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96317" y="3887470"/>
            <a:ext cx="4240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Decomposition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518" y="1270000"/>
            <a:ext cx="7886700" cy="2617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4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#3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00635" y="4517325"/>
            <a:ext cx="11591365" cy="1932901"/>
          </a:xfrm>
        </p:spPr>
        <p:txBody>
          <a:bodyPr>
            <a:noAutofit/>
          </a:bodyPr>
          <a:lstStyle/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/>
              <a:t>Zn + 2 </a:t>
            </a:r>
            <a:r>
              <a:rPr lang="en-US" sz="4400" dirty="0" err="1" smtClean="0"/>
              <a:t>HCl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 ZnCl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 + H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endParaRPr lang="en-US" sz="4400" dirty="0" smtClean="0">
              <a:sym typeface="Wingdings" panose="05000000000000000000" pitchFamily="2" charset="2"/>
            </a:endParaRPr>
          </a:p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>
                <a:sym typeface="Wingdings" panose="05000000000000000000" pitchFamily="2" charset="2"/>
              </a:rPr>
              <a:t>2 Li + Cl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  2 </a:t>
            </a:r>
            <a:r>
              <a:rPr lang="en-US" sz="4400" dirty="0" err="1" smtClean="0">
                <a:sym typeface="Wingdings" panose="05000000000000000000" pitchFamily="2" charset="2"/>
              </a:rPr>
              <a:t>LiCl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497298" y="4532562"/>
            <a:ext cx="7139178" cy="84805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65225" y="3733689"/>
            <a:ext cx="5795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Single Replacement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136" y="1262052"/>
            <a:ext cx="7002162" cy="2315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96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13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[4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30159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#4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00635" y="4517325"/>
            <a:ext cx="11591365" cy="1932901"/>
          </a:xfrm>
        </p:spPr>
        <p:txBody>
          <a:bodyPr>
            <a:noAutofit/>
          </a:bodyPr>
          <a:lstStyle/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/>
              <a:t>Zn + 2 </a:t>
            </a:r>
            <a:r>
              <a:rPr lang="en-US" sz="4400" dirty="0" err="1" smtClean="0"/>
              <a:t>HCl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 ZnCl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 + H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endParaRPr lang="en-US" sz="4400" dirty="0" smtClean="0">
              <a:sym typeface="Wingdings" panose="05000000000000000000" pitchFamily="2" charset="2"/>
            </a:endParaRPr>
          </a:p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>
                <a:sym typeface="Wingdings" panose="05000000000000000000" pitchFamily="2" charset="2"/>
              </a:rPr>
              <a:t>AgNO</a:t>
            </a:r>
            <a:r>
              <a:rPr lang="en-US" sz="4400" baseline="-25000" dirty="0" smtClean="0">
                <a:sym typeface="Wingdings" panose="05000000000000000000" pitchFamily="2" charset="2"/>
              </a:rPr>
              <a:t>3</a:t>
            </a:r>
            <a:r>
              <a:rPr lang="en-US" sz="4400" dirty="0" smtClean="0">
                <a:sym typeface="Wingdings" panose="05000000000000000000" pitchFamily="2" charset="2"/>
              </a:rPr>
              <a:t> + </a:t>
            </a:r>
            <a:r>
              <a:rPr lang="en-US" sz="4400" dirty="0" err="1" smtClean="0">
                <a:sym typeface="Wingdings" panose="05000000000000000000" pitchFamily="2" charset="2"/>
              </a:rPr>
              <a:t>NaCl</a:t>
            </a:r>
            <a:r>
              <a:rPr lang="en-US" sz="4400" dirty="0" smtClean="0">
                <a:sym typeface="Wingdings" panose="05000000000000000000" pitchFamily="2" charset="2"/>
              </a:rPr>
              <a:t>  </a:t>
            </a:r>
            <a:r>
              <a:rPr lang="en-US" sz="4400" dirty="0" err="1" smtClean="0">
                <a:sym typeface="Wingdings" panose="05000000000000000000" pitchFamily="2" charset="2"/>
              </a:rPr>
              <a:t>AgCl</a:t>
            </a:r>
            <a:r>
              <a:rPr lang="en-US" sz="4400" dirty="0" smtClean="0">
                <a:sym typeface="Wingdings" panose="05000000000000000000" pitchFamily="2" charset="2"/>
              </a:rPr>
              <a:t> + NaNO</a:t>
            </a:r>
            <a:r>
              <a:rPr lang="en-US" sz="4400" baseline="-25000" dirty="0" smtClean="0">
                <a:sym typeface="Wingdings" panose="05000000000000000000" pitchFamily="2" charset="2"/>
              </a:rPr>
              <a:t>3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600635" y="5287013"/>
            <a:ext cx="8469224" cy="84805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975668" y="3401640"/>
            <a:ext cx="6182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Double Replacement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306" y="1428409"/>
            <a:ext cx="6821424" cy="2034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7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#5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00635" y="4517325"/>
            <a:ext cx="11591365" cy="1932901"/>
          </a:xfrm>
        </p:spPr>
        <p:txBody>
          <a:bodyPr>
            <a:noAutofit/>
          </a:bodyPr>
          <a:lstStyle/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/>
              <a:t>CH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 + 2 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 CO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 + 2 H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O</a:t>
            </a:r>
          </a:p>
          <a:p>
            <a:pPr marL="457200" indent="-457200" eaLnBrk="1" hangingPunct="1">
              <a:buClr>
                <a:srgbClr val="002060"/>
              </a:buClr>
              <a:buFont typeface="+mj-lt"/>
              <a:buAutoNum type="alphaUcPeriod"/>
            </a:pPr>
            <a:r>
              <a:rPr lang="en-US" sz="4400" dirty="0" smtClean="0">
                <a:sym typeface="Wingdings" panose="05000000000000000000" pitchFamily="2" charset="2"/>
              </a:rPr>
              <a:t>2 </a:t>
            </a:r>
            <a:r>
              <a:rPr lang="en-US" sz="4400" dirty="0" err="1" smtClean="0">
                <a:sym typeface="Wingdings" panose="05000000000000000000" pitchFamily="2" charset="2"/>
              </a:rPr>
              <a:t>KBr</a:t>
            </a:r>
            <a:r>
              <a:rPr lang="en-US" sz="4400" dirty="0" smtClean="0">
                <a:sym typeface="Wingdings" panose="05000000000000000000" pitchFamily="2" charset="2"/>
              </a:rPr>
              <a:t> + BaI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sym typeface="Wingdings" panose="05000000000000000000" pitchFamily="2" charset="2"/>
              </a:rPr>
              <a:t>  2 KI + BaBr</a:t>
            </a:r>
            <a:r>
              <a:rPr lang="en-US" sz="4400" baseline="-25000" dirty="0" smtClean="0">
                <a:sym typeface="Wingdings" panose="05000000000000000000" pitchFamily="2" charset="2"/>
              </a:rPr>
              <a:t>2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572856" y="4518964"/>
            <a:ext cx="8469224" cy="84805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06199" y="3574638"/>
            <a:ext cx="36610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Combustion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8" name="Picture 7" descr="Gasoline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057" y="1584711"/>
            <a:ext cx="1303020" cy="1954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848" y="1665511"/>
            <a:ext cx="1119188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3542077" y="2146478"/>
            <a:ext cx="2253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+ 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</a:t>
            </a:r>
            <a:r>
              <a:rPr lang="en-US" sz="4800" dirty="0" smtClean="0">
                <a:sym typeface="Wingdings" panose="05000000000000000000" pitchFamily="2" charset="2"/>
              </a:rPr>
              <a:t>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003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Independent Practice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334" y="1815353"/>
            <a:ext cx="8934450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Take </a:t>
            </a:r>
            <a:r>
              <a:rPr lang="en-US" sz="3600" dirty="0"/>
              <a:t>some time to practice </a:t>
            </a:r>
            <a:r>
              <a:rPr lang="en-US" sz="3600" dirty="0" smtClean="0"/>
              <a:t>balancing and classifying the following equations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69311" y="4566024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196052" y="3136153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5129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the different types of chemical reactions?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What type of reaction does the following equation represent?</a:t>
            </a:r>
          </a:p>
          <a:p>
            <a:pPr marL="0" indent="0">
              <a:buNone/>
            </a:pPr>
            <a:endParaRPr lang="en-US" sz="1050" dirty="0"/>
          </a:p>
          <a:p>
            <a:pPr marL="0" indent="0" algn="ctr">
              <a:buNone/>
            </a:pPr>
            <a:r>
              <a:rPr lang="en-US" sz="2800" dirty="0" smtClean="0"/>
              <a:t>AB + CD </a:t>
            </a:r>
            <a:r>
              <a:rPr lang="en-US" sz="2800" dirty="0" smtClean="0">
                <a:sym typeface="Wingdings" panose="05000000000000000000" pitchFamily="2" charset="2"/>
              </a:rPr>
              <a:t> AD + CB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97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063" y="2286702"/>
            <a:ext cx="9745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i="1" dirty="0">
                <a:solidFill>
                  <a:srgbClr val="002060"/>
                </a:solidFill>
              </a:rPr>
              <a:t>Complete the Warm Up on the half sheet of paper you got at the door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063" y="3240809"/>
            <a:ext cx="107279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Classify and balance the following reaction:</a:t>
            </a:r>
          </a:p>
          <a:p>
            <a:r>
              <a:rPr lang="en-US" sz="2400" dirty="0"/>
              <a:t> </a:t>
            </a:r>
          </a:p>
          <a:p>
            <a:pPr algn="ctr"/>
            <a:r>
              <a:rPr lang="en-US" sz="3200" dirty="0" smtClean="0"/>
              <a:t>___ZnCl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 </a:t>
            </a:r>
            <a:r>
              <a:rPr lang="en-US" sz="3200" dirty="0" smtClean="0"/>
              <a:t>___AgNO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>
                <a:sym typeface="Wingdings" panose="05000000000000000000" pitchFamily="2" charset="2"/>
              </a:rPr>
              <a:t></a:t>
            </a:r>
            <a:r>
              <a:rPr lang="en-US" sz="3200" dirty="0"/>
              <a:t> </a:t>
            </a:r>
            <a:r>
              <a:rPr lang="en-US" sz="3200" dirty="0" smtClean="0"/>
              <a:t>___Zn(NO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 </a:t>
            </a:r>
            <a:r>
              <a:rPr lang="en-US" sz="3200" dirty="0" smtClean="0"/>
              <a:t>___</a:t>
            </a:r>
            <a:r>
              <a:rPr lang="en-US" sz="3200" dirty="0" err="1" smtClean="0"/>
              <a:t>AgCl</a:t>
            </a:r>
            <a:endParaRPr lang="en-US" sz="3200" dirty="0"/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16974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15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15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[4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161021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16" y="215281"/>
            <a:ext cx="9144000" cy="86048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How do we write equations?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680" y="2540022"/>
            <a:ext cx="9100649" cy="3200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</a:t>
            </a:r>
            <a:r>
              <a:rPr lang="en-US" sz="4800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10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</a:t>
            </a:r>
            <a:r>
              <a:rPr lang="en-US" sz="4800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16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+ 16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Cl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Wingdings" panose="05000000000000000000" pitchFamily="2" charset="2"/>
              </a:rPr>
              <a:t> 10 C + 16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Wingdings" panose="05000000000000000000" pitchFamily="2" charset="2"/>
              </a:rPr>
              <a:t>HCl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sym typeface="Wingdings" charset="2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sym typeface="Wingdings" charset="2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sym typeface="Wingdings" charset="2"/>
            </a:endParaRPr>
          </a:p>
          <a:p>
            <a:pPr eaLnBrk="1" hangingPunct="1"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39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75" y="1383826"/>
            <a:ext cx="9144000" cy="4525963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out formulas for all compounds in the reaction.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charset="2"/>
              </a:rPr>
              <a:t>Solid zinc reacts with Hydrochloric Acid to form Zinc (II) Chloride and Hydrogen gas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charset="2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93343" y="227178"/>
            <a:ext cx="8458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To Write Chemical Reactions...</a:t>
            </a:r>
          </a:p>
        </p:txBody>
      </p:sp>
    </p:spTree>
    <p:extLst>
      <p:ext uri="{BB962C8B-B14F-4D97-AF65-F5344CB8AC3E}">
        <p14:creationId xmlns:p14="http://schemas.microsoft.com/office/powerpoint/2010/main" val="373589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Important!!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1799"/>
            <a:ext cx="8596668" cy="637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Some elements are </a:t>
            </a:r>
            <a:r>
              <a:rPr lang="en-US" sz="2800" i="1" dirty="0" smtClean="0"/>
              <a:t>diatomic (come in pairs)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844358" y="3946271"/>
            <a:ext cx="169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Hydrogen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2635" y="2341477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Iodine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34616" y="2389011"/>
            <a:ext cx="1511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Bromine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12814" y="2389011"/>
            <a:ext cx="1526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Chlorine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36334" y="2373262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Nitrogen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83416" y="3978423"/>
            <a:ext cx="1353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Oxygen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2601" y="3949433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Fluorine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96704" y="4546014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5220" y="2964758"/>
            <a:ext cx="4090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25425" y="3039173"/>
            <a:ext cx="652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Br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03333" y="3039173"/>
            <a:ext cx="6303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Cl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44545" y="4549176"/>
            <a:ext cx="4988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87373" y="4580110"/>
            <a:ext cx="551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44486" y="2954092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44358" y="5655577"/>
            <a:ext cx="6894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 smtClean="0">
                <a:solidFill>
                  <a:srgbClr val="002060"/>
                </a:solidFill>
              </a:rPr>
              <a:t>I</a:t>
            </a:r>
            <a:r>
              <a:rPr lang="en-US" sz="2800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u="sng" dirty="0" smtClean="0">
                <a:solidFill>
                  <a:srgbClr val="002060"/>
                </a:solidFill>
              </a:rPr>
              <a:t>N</a:t>
            </a:r>
            <a:r>
              <a:rPr lang="en-US" sz="2800" i="1" dirty="0" smtClean="0">
                <a:solidFill>
                  <a:srgbClr val="002060"/>
                </a:solidFill>
              </a:rPr>
              <a:t>ever </a:t>
            </a:r>
            <a:r>
              <a:rPr lang="en-US" sz="2800" b="1" i="1" u="sng" dirty="0" smtClean="0">
                <a:solidFill>
                  <a:srgbClr val="002060"/>
                </a:solidFill>
              </a:rPr>
              <a:t>Br</a:t>
            </a:r>
            <a:r>
              <a:rPr lang="en-US" sz="2800" i="1" dirty="0" smtClean="0">
                <a:solidFill>
                  <a:srgbClr val="002060"/>
                </a:solidFill>
              </a:rPr>
              <a:t>ing </a:t>
            </a:r>
            <a:r>
              <a:rPr lang="en-US" sz="2800" b="1" i="1" u="sng" dirty="0" smtClean="0">
                <a:solidFill>
                  <a:srgbClr val="002060"/>
                </a:solidFill>
              </a:rPr>
              <a:t>Cl</a:t>
            </a:r>
            <a:r>
              <a:rPr lang="en-US" sz="2800" i="1" dirty="0" smtClean="0">
                <a:solidFill>
                  <a:srgbClr val="002060"/>
                </a:solidFill>
              </a:rPr>
              <a:t>asswork </a:t>
            </a:r>
            <a:r>
              <a:rPr lang="en-US" sz="2800" b="1" i="1" u="sng" dirty="0" smtClean="0">
                <a:solidFill>
                  <a:srgbClr val="002060"/>
                </a:solidFill>
              </a:rPr>
              <a:t>H</a:t>
            </a:r>
            <a:r>
              <a:rPr lang="en-US" sz="2800" i="1" dirty="0" smtClean="0">
                <a:solidFill>
                  <a:srgbClr val="002060"/>
                </a:solidFill>
              </a:rPr>
              <a:t>ome </a:t>
            </a:r>
            <a:r>
              <a:rPr lang="en-US" sz="2800" b="1" i="1" u="sng" dirty="0" smtClean="0">
                <a:solidFill>
                  <a:srgbClr val="002060"/>
                </a:solidFill>
              </a:rPr>
              <a:t>O</a:t>
            </a:r>
            <a:r>
              <a:rPr lang="en-US" sz="2800" i="1" dirty="0" smtClean="0">
                <a:solidFill>
                  <a:srgbClr val="002060"/>
                </a:solidFill>
              </a:rPr>
              <a:t>n </a:t>
            </a:r>
            <a:r>
              <a:rPr lang="en-US" sz="2800" b="1" i="1" u="sng" dirty="0" smtClean="0">
                <a:solidFill>
                  <a:srgbClr val="002060"/>
                </a:solidFill>
              </a:rPr>
              <a:t>F</a:t>
            </a:r>
            <a:r>
              <a:rPr lang="en-US" sz="2800" i="1" dirty="0" smtClean="0">
                <a:solidFill>
                  <a:srgbClr val="002060"/>
                </a:solidFill>
              </a:rPr>
              <a:t>ridays</a:t>
            </a:r>
            <a:endParaRPr lang="en-US" sz="28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7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475" y="1383826"/>
            <a:ext cx="9144000" cy="4525963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charset="2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charset="2"/>
              </a:rPr>
              <a:t>Solid zinc reacts with Hydrochloric Acid to form Zinc (II) Chloride and Hydrogen gas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charset="2"/>
            </a:endParaRPr>
          </a:p>
          <a:p>
            <a:pPr algn="ctr" eaLnBrk="1" hangingPunct="1">
              <a:buFont typeface="Wingdings 2" pitchFamily="18" charset="2"/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93343" y="227178"/>
            <a:ext cx="84582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To Write Chemical Reactions...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661181" y="1537688"/>
            <a:ext cx="9890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Step 3: </a:t>
            </a:r>
            <a:r>
              <a:rPr lang="en-US" sz="3200" dirty="0" smtClean="0">
                <a:solidFill>
                  <a:srgbClr val="0070C0"/>
                </a:solidFill>
              </a:rPr>
              <a:t>Balance the equation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9475" y="980560"/>
            <a:ext cx="93032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Step 2: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Use key words to determine which compounds are reactants (left side) and which are products (right side)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979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11379"/>
              </p:ext>
            </p:extLst>
          </p:nvPr>
        </p:nvGraphicFramePr>
        <p:xfrm>
          <a:off x="1524000" y="1752600"/>
          <a:ext cx="9144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7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5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2: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677334" y="1508909"/>
            <a:ext cx="8534400" cy="4525963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 + Water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Iron (III) Oxide + Hydrogen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3: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677334" y="1484195"/>
            <a:ext cx="8534400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ithium hydroxide pellets are added to a solution of sulfuric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cid, lithium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ulfate and water are formed. 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31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write out the compounds in the reaction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59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write, balance, and classify the chemical reaction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0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#1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0" y="1526990"/>
            <a:ext cx="11591365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2400" dirty="0" smtClean="0"/>
              <a:t>Sodium Sulfate + Zinc (II) Hydroxide </a:t>
            </a:r>
            <a:r>
              <a:rPr lang="en-US" sz="2400" dirty="0" smtClean="0">
                <a:sym typeface="Wingdings" panose="05000000000000000000" pitchFamily="2" charset="2"/>
              </a:rPr>
              <a:t> Sodium Hydroxide + Zinc (II) Sulfate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845859" y="4827494"/>
            <a:ext cx="602428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Na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SO</a:t>
            </a:r>
            <a:r>
              <a:rPr lang="en-US" sz="2800" baseline="-25000" dirty="0" smtClean="0">
                <a:solidFill>
                  <a:srgbClr val="002060"/>
                </a:solidFill>
              </a:rPr>
              <a:t>4</a:t>
            </a:r>
            <a:r>
              <a:rPr lang="en-US" sz="2800" dirty="0" smtClean="0">
                <a:solidFill>
                  <a:srgbClr val="002060"/>
                </a:solidFill>
              </a:rPr>
              <a:t> + Zn(OH)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2 </a:t>
            </a:r>
            <a:r>
              <a:rPr lang="en-US" sz="28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NaOH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+ ZnSO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4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552" y="4804664"/>
            <a:ext cx="392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Double Replacement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7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#2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77334" y="1812878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2800" dirty="0" smtClean="0"/>
              <a:t>If a copper coil is placed into a solution of silver (I) nitrate, silver crystals and copper (I) nitrate are formed.  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45859" y="4827494"/>
            <a:ext cx="602428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Cu + AgNO</a:t>
            </a:r>
            <a:r>
              <a:rPr lang="en-US" sz="2800" baseline="-25000" dirty="0" smtClean="0">
                <a:solidFill>
                  <a:srgbClr val="002060"/>
                </a:solidFill>
              </a:rPr>
              <a:t>3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Ag + CuNO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552" y="4804664"/>
            <a:ext cx="392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Single Replacement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5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#3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77334" y="1837592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2800" dirty="0" smtClean="0"/>
              <a:t>When propane (C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8</a:t>
            </a:r>
            <a:r>
              <a:rPr lang="en-US" sz="2800" dirty="0" smtClean="0"/>
              <a:t>) is burned in oxygen gas, carbon dioxide and water are produced.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45859" y="4827494"/>
            <a:ext cx="602428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</a:rPr>
              <a:t>3</a:t>
            </a:r>
            <a:r>
              <a:rPr lang="en-US" sz="2800" dirty="0" smtClean="0">
                <a:solidFill>
                  <a:srgbClr val="002060"/>
                </a:solidFill>
              </a:rPr>
              <a:t>H</a:t>
            </a:r>
            <a:r>
              <a:rPr lang="en-US" sz="2800" baseline="-25000" dirty="0" smtClean="0">
                <a:solidFill>
                  <a:srgbClr val="002060"/>
                </a:solidFill>
              </a:rPr>
              <a:t>8</a:t>
            </a:r>
            <a:r>
              <a:rPr lang="en-US" sz="2800" dirty="0" smtClean="0">
                <a:solidFill>
                  <a:srgbClr val="002060"/>
                </a:solidFill>
              </a:rPr>
              <a:t> + 5 O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3 CO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+ 4 H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O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552" y="4804664"/>
            <a:ext cx="392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Combustion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#4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677334" y="1812878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2800" dirty="0" smtClean="0"/>
              <a:t>When solid magnesium ribbon is burned, it combines with oxygen gas in the air to form magnesium oxide.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45859" y="4827494"/>
            <a:ext cx="602428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2 Mg + O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2 </a:t>
            </a:r>
            <a:r>
              <a:rPr lang="en-US" sz="28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MgO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552" y="4804664"/>
            <a:ext cx="392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Synthesis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2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Independent Practice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334" y="1815353"/>
            <a:ext cx="8934450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Take </a:t>
            </a:r>
            <a:r>
              <a:rPr lang="en-US" sz="3600" dirty="0"/>
              <a:t>some time to practice </a:t>
            </a:r>
            <a:r>
              <a:rPr lang="en-US" sz="3600" dirty="0" smtClean="0"/>
              <a:t>writing the following equations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69311" y="4566024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196052" y="3136153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2783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the steps in writing a chemical reaction?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399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5169" y="2469171"/>
            <a:ext cx="974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i="1" dirty="0" smtClean="0">
                <a:solidFill>
                  <a:srgbClr val="002060"/>
                </a:solidFill>
              </a:rPr>
              <a:t>Finish #1 from the Pre-lab on the Lab Handout </a:t>
            </a:r>
            <a:endParaRPr lang="en-US" sz="2800" i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0487" y="3509423"/>
            <a:ext cx="99334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When zinc metal is dropped into Nitric Acid (HNO</a:t>
            </a:r>
            <a:r>
              <a:rPr lang="en-US" sz="2800" baseline="-25000" dirty="0"/>
              <a:t>3</a:t>
            </a:r>
            <a:r>
              <a:rPr lang="en-US" sz="2800" dirty="0"/>
              <a:t>), the reaction produces zinc (II) nitrate and hydrogen </a:t>
            </a:r>
            <a:r>
              <a:rPr lang="en-US" sz="2800" dirty="0" smtClean="0"/>
              <a:t>gas.</a:t>
            </a:r>
            <a:endParaRPr lang="en-US" sz="2800" dirty="0"/>
          </a:p>
        </p:txBody>
      </p:sp>
      <p:sp>
        <p:nvSpPr>
          <p:cNvPr id="100" name="Down Arrow 99"/>
          <p:cNvSpPr/>
          <p:nvPr/>
        </p:nvSpPr>
        <p:spPr>
          <a:xfrm>
            <a:off x="4128247" y="2967788"/>
            <a:ext cx="1029496" cy="66256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53" y="2653553"/>
            <a:ext cx="7264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43953" y="1205754"/>
            <a:ext cx="6248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prstClr val="black"/>
                </a:solidFill>
                <a:latin typeface="Lucida Sans Unicode" panose="020B0602030504020204" pitchFamily="34" charset="0"/>
              </a:rPr>
              <a:t>Synthesis</a:t>
            </a:r>
          </a:p>
          <a:p>
            <a:pPr algn="ctr" eaLnBrk="1" hangingPunct="1"/>
            <a:r>
              <a:rPr lang="en-US" sz="4000" dirty="0">
                <a:solidFill>
                  <a:prstClr val="black"/>
                </a:solidFill>
                <a:latin typeface="Lucida Sans Unicode" panose="020B0602030504020204" pitchFamily="34" charset="0"/>
              </a:rPr>
              <a:t>(Combination)</a:t>
            </a:r>
          </a:p>
        </p:txBody>
      </p:sp>
    </p:spTree>
    <p:extLst>
      <p:ext uri="{BB962C8B-B14F-4D97-AF65-F5344CB8AC3E}">
        <p14:creationId xmlns:p14="http://schemas.microsoft.com/office/powerpoint/2010/main" val="25416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Lab Purpose/Expectations </a:t>
            </a:r>
            <a:r>
              <a:rPr lang="en-US" sz="2800" dirty="0" smtClean="0">
                <a:solidFill>
                  <a:srgbClr val="FF0000"/>
                </a:solidFill>
              </a:rPr>
              <a:t>[4 </a:t>
            </a:r>
            <a:r>
              <a:rPr lang="en-US" sz="2800" dirty="0">
                <a:solidFill>
                  <a:srgbClr val="FF0000"/>
                </a:solidFill>
              </a:rPr>
              <a:t>minutes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</a:p>
          <a:p>
            <a:r>
              <a:rPr lang="en-US" sz="2800" dirty="0"/>
              <a:t>Pre-Lab</a:t>
            </a:r>
            <a:r>
              <a:rPr lang="en-US" sz="2800" dirty="0" smtClean="0">
                <a:solidFill>
                  <a:srgbClr val="FF0000"/>
                </a:solidFill>
              </a:rPr>
              <a:t> [6 minutes]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Types of Reactions Lab </a:t>
            </a:r>
            <a:r>
              <a:rPr lang="en-US" sz="2800" dirty="0" smtClean="0">
                <a:solidFill>
                  <a:srgbClr val="FF0000"/>
                </a:solidFill>
              </a:rPr>
              <a:t>[34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[2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26462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116541" y="247650"/>
            <a:ext cx="92964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2060"/>
                </a:solidFill>
              </a:rPr>
              <a:t>Recap </a:t>
            </a:r>
            <a:r>
              <a:rPr lang="en-US" dirty="0">
                <a:solidFill>
                  <a:srgbClr val="002060"/>
                </a:solidFill>
              </a:rPr>
              <a:t>of </a:t>
            </a:r>
            <a:r>
              <a:rPr lang="en-US" dirty="0" smtClean="0">
                <a:solidFill>
                  <a:srgbClr val="002060"/>
                </a:solidFill>
              </a:rPr>
              <a:t>the Types of Chemical Reactions?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41" y="1390650"/>
            <a:ext cx="8255503" cy="5090832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Two or more compounds combine to form a more complicated compound:</a:t>
            </a:r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A complicated compound divides into two or more simpler compounds:</a:t>
            </a:r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An element trades places with another element in a compound: </a:t>
            </a:r>
            <a:endParaRPr lang="en-US" sz="2800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Two components switch places in the reactants: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Oxygen combines with a carbon compound to form carbon dioxide and water: 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5651581" y="1780184"/>
            <a:ext cx="1871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defRPr/>
            </a:pPr>
            <a:r>
              <a:rPr lang="en-US" sz="3200" dirty="0">
                <a:solidFill>
                  <a:srgbClr val="FF0000"/>
                </a:solidFill>
              </a:rPr>
              <a:t>Synthesis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4364" y="2754493"/>
            <a:ext cx="28825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Decomposition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2035" y="3732075"/>
            <a:ext cx="3795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Single Replacement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11903" y="4709657"/>
            <a:ext cx="3975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Double Replacement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8034" y="5749472"/>
            <a:ext cx="2335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2060"/>
              </a:buClr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Combustion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6" grpId="0"/>
      <p:bldP spid="7" grpId="0"/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Laboratory Purpose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To see examples of different types of reactions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761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Pre-Lab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Take </a:t>
            </a:r>
            <a:r>
              <a:rPr lang="en-US" sz="3200" b="1" u="sng" dirty="0">
                <a:solidFill>
                  <a:srgbClr val="0070C0"/>
                </a:solidFill>
              </a:rPr>
              <a:t>5</a:t>
            </a:r>
            <a:r>
              <a:rPr lang="en-US" sz="3200" b="1" u="sng" dirty="0" smtClean="0">
                <a:solidFill>
                  <a:srgbClr val="0070C0"/>
                </a:solidFill>
              </a:rPr>
              <a:t>:26 minutes </a:t>
            </a:r>
            <a:r>
              <a:rPr lang="en-US" sz="3200" dirty="0" smtClean="0"/>
              <a:t>to complete the remaining pre-lab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836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Pre-Lab #1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23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When zinc metal is dropped into Nitric Acid (HNO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), the reaction produces zinc (II) nitrate and hydrogen gas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845859" y="4827494"/>
            <a:ext cx="602428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Zn + 2 HNO</a:t>
            </a:r>
            <a:r>
              <a:rPr lang="en-US" sz="2800" baseline="-25000" dirty="0" smtClean="0">
                <a:solidFill>
                  <a:srgbClr val="002060"/>
                </a:solidFill>
              </a:rPr>
              <a:t>3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Zn(NO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)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+ H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2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552" y="4804664"/>
            <a:ext cx="392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Single Replacement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08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Pre-Lab #2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23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When calcium oxide is combined with water, calcium hydroxide is formed.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845859" y="4827494"/>
            <a:ext cx="602428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err="1" smtClean="0">
                <a:solidFill>
                  <a:srgbClr val="002060"/>
                </a:solidFill>
              </a:rPr>
              <a:t>CaO</a:t>
            </a:r>
            <a:r>
              <a:rPr lang="en-US" sz="2800" dirty="0" smtClean="0">
                <a:solidFill>
                  <a:srgbClr val="002060"/>
                </a:solidFill>
              </a:rPr>
              <a:t> + H</a:t>
            </a:r>
            <a:r>
              <a:rPr lang="en-US" sz="2800" baseline="-25000" dirty="0" smtClean="0">
                <a:solidFill>
                  <a:srgbClr val="002060"/>
                </a:solidFill>
              </a:rPr>
              <a:t>2</a:t>
            </a:r>
            <a:r>
              <a:rPr lang="en-US" sz="2800" dirty="0" smtClean="0">
                <a:solidFill>
                  <a:srgbClr val="002060"/>
                </a:solidFill>
              </a:rPr>
              <a:t>O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Ca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(OH)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2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552" y="4804664"/>
            <a:ext cx="392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Synthesis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Pre-Lab #3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236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Sodium phosphate and copper (II) sulfate react to form sodium sulfate and copper (II) phosphate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845858" y="4827494"/>
            <a:ext cx="735554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2 Na</a:t>
            </a:r>
            <a:r>
              <a:rPr lang="en-US" sz="2800" baseline="-25000" dirty="0" smtClean="0">
                <a:solidFill>
                  <a:srgbClr val="002060"/>
                </a:solidFill>
              </a:rPr>
              <a:t>3</a:t>
            </a:r>
            <a:r>
              <a:rPr lang="en-US" sz="2800" dirty="0" smtClean="0">
                <a:solidFill>
                  <a:srgbClr val="002060"/>
                </a:solidFill>
              </a:rPr>
              <a:t>PO</a:t>
            </a:r>
            <a:r>
              <a:rPr lang="en-US" sz="2800" baseline="-25000" dirty="0" smtClean="0">
                <a:solidFill>
                  <a:srgbClr val="002060"/>
                </a:solidFill>
              </a:rPr>
              <a:t>4</a:t>
            </a:r>
            <a:r>
              <a:rPr lang="en-US" sz="2800" dirty="0" smtClean="0">
                <a:solidFill>
                  <a:srgbClr val="002060"/>
                </a:solidFill>
              </a:rPr>
              <a:t> + 3 CuSO</a:t>
            </a:r>
            <a:r>
              <a:rPr lang="en-US" sz="2800" baseline="-25000" dirty="0" smtClean="0">
                <a:solidFill>
                  <a:srgbClr val="002060"/>
                </a:solidFill>
              </a:rPr>
              <a:t>4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 3 Na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SO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4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+ Cu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(PO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4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)</a:t>
            </a:r>
            <a:r>
              <a:rPr lang="en-US" sz="2800" baseline="-25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2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552" y="4804664"/>
            <a:ext cx="392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Double Replacement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3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79360" cy="1320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Lab (please use headphones for the sound)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334" y="1815353"/>
            <a:ext cx="9472588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Go to: </a:t>
            </a:r>
            <a:r>
              <a:rPr lang="en-US" sz="3600" b="1" u="sng" dirty="0" smtClean="0">
                <a:solidFill>
                  <a:srgbClr val="0070C0"/>
                </a:solidFill>
              </a:rPr>
              <a:t>tinyurl.com/</a:t>
            </a:r>
            <a:r>
              <a:rPr lang="en-US" sz="3600" b="1" u="sng" dirty="0" err="1" smtClean="0">
                <a:solidFill>
                  <a:srgbClr val="0070C0"/>
                </a:solidFill>
              </a:rPr>
              <a:t>typesofreactions</a:t>
            </a:r>
            <a:endParaRPr lang="en-US" sz="3600" b="1" u="sng" dirty="0" smtClean="0">
              <a:solidFill>
                <a:srgbClr val="0070C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002060"/>
                </a:solidFill>
              </a:rPr>
              <a:t>Complete the tutorial first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rgbClr val="002060"/>
                </a:solidFill>
              </a:rPr>
              <a:t>Complete each of the chemical reactions in the lab as directed on your lab handout</a:t>
            </a:r>
          </a:p>
          <a:p>
            <a:pPr marL="914400" lvl="1" indent="-514350">
              <a:buClr>
                <a:srgbClr val="002060"/>
              </a:buClr>
            </a:pPr>
            <a:r>
              <a:rPr lang="en-US" sz="3000" dirty="0" smtClean="0">
                <a:solidFill>
                  <a:srgbClr val="002060"/>
                </a:solidFill>
              </a:rPr>
              <a:t>You may choose 2 of the Single Replacement and 3 of the Double Replacement reactions to complete in lab</a:t>
            </a:r>
          </a:p>
          <a:p>
            <a:pPr marL="914400" lvl="1" indent="-514350">
              <a:buClr>
                <a:srgbClr val="002060"/>
              </a:buClr>
            </a:pPr>
            <a:r>
              <a:rPr lang="en-US" sz="3000" dirty="0" smtClean="0">
                <a:solidFill>
                  <a:srgbClr val="002060"/>
                </a:solidFill>
              </a:rPr>
              <a:t>Finish the rest if you have time remaining</a:t>
            </a:r>
          </a:p>
        </p:txBody>
      </p:sp>
    </p:spTree>
    <p:extLst>
      <p:ext uri="{BB962C8B-B14F-4D97-AF65-F5344CB8AC3E}">
        <p14:creationId xmlns:p14="http://schemas.microsoft.com/office/powerpoint/2010/main" val="400990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Let’s see the Synthesis reaction from the lab!!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Mg + O</a:t>
            </a:r>
            <a:r>
              <a:rPr lang="en-US" sz="5400" baseline="-25000" dirty="0" smtClean="0">
                <a:solidFill>
                  <a:srgbClr val="FF0000"/>
                </a:solidFill>
              </a:rPr>
              <a:t>2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54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MgO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320" y="4464518"/>
            <a:ext cx="3002924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Homework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5382503"/>
            <a:ext cx="8596668" cy="1317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 smtClean="0"/>
              <a:t>Finish all the questions in the lab handout</a:t>
            </a:r>
          </a:p>
          <a:p>
            <a:pPr marL="0" indent="0">
              <a:buFont typeface="Wingdings 3" charset="2"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3692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0487" y="1584045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0487" y="909392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487" y="2586319"/>
            <a:ext cx="107279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en-US" sz="2400" dirty="0" smtClean="0"/>
              <a:t>Balance the following equation: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/>
              <a:t>___BaCl</a:t>
            </a:r>
            <a:r>
              <a:rPr lang="en-US" sz="2400" baseline="-25000" dirty="0"/>
              <a:t>2</a:t>
            </a:r>
            <a:r>
              <a:rPr lang="en-US" sz="2400" dirty="0"/>
              <a:t> + ___(NH</a:t>
            </a:r>
            <a:r>
              <a:rPr lang="en-US" sz="2400" baseline="-25000" dirty="0"/>
              <a:t>4</a:t>
            </a:r>
            <a:r>
              <a:rPr lang="en-US" sz="2400" dirty="0"/>
              <a:t>)</a:t>
            </a:r>
            <a:r>
              <a:rPr lang="en-US" sz="2400" baseline="-25000" dirty="0"/>
              <a:t>3</a:t>
            </a:r>
            <a:r>
              <a:rPr lang="en-US" sz="2400" dirty="0"/>
              <a:t>PO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___Ba</a:t>
            </a:r>
            <a:r>
              <a:rPr lang="en-US" sz="2400" baseline="-25000" dirty="0">
                <a:sym typeface="Wingdings" panose="05000000000000000000" pitchFamily="2" charset="2"/>
              </a:rPr>
              <a:t>3</a:t>
            </a:r>
            <a:r>
              <a:rPr lang="en-US" sz="2400" dirty="0">
                <a:sym typeface="Wingdings" panose="05000000000000000000" pitchFamily="2" charset="2"/>
              </a:rPr>
              <a:t>(PO</a:t>
            </a:r>
            <a:r>
              <a:rPr lang="en-US" sz="2400" baseline="-25000" dirty="0">
                <a:sym typeface="Wingdings" panose="05000000000000000000" pitchFamily="2" charset="2"/>
              </a:rPr>
              <a:t>4</a:t>
            </a:r>
            <a:r>
              <a:rPr lang="en-US" sz="2400" dirty="0">
                <a:sym typeface="Wingdings" panose="05000000000000000000" pitchFamily="2" charset="2"/>
              </a:rPr>
              <a:t>)</a:t>
            </a:r>
            <a:r>
              <a:rPr lang="en-US" sz="2400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 + ___NH</a:t>
            </a:r>
            <a:r>
              <a:rPr lang="en-US" sz="2400" baseline="-25000" dirty="0">
                <a:sym typeface="Wingdings" panose="05000000000000000000" pitchFamily="2" charset="2"/>
              </a:rPr>
              <a:t>4</a:t>
            </a:r>
            <a:r>
              <a:rPr lang="en-US" sz="2400" dirty="0">
                <a:sym typeface="Wingdings" panose="05000000000000000000" pitchFamily="2" charset="2"/>
              </a:rPr>
              <a:t>Cl</a:t>
            </a:r>
            <a:endParaRPr lang="en-US" sz="2400" dirty="0"/>
          </a:p>
          <a:p>
            <a:pPr lvl="2"/>
            <a:endParaRPr lang="en-US" sz="2400" dirty="0" smtClean="0"/>
          </a:p>
          <a:p>
            <a:pPr lvl="2"/>
            <a:endParaRPr lang="en-US" sz="2400" dirty="0"/>
          </a:p>
          <a:p>
            <a:pPr lvl="2"/>
            <a:endParaRPr lang="en-US" sz="24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smtClean="0"/>
              <a:t>Classify the reaction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42920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904579"/>
              </p:ext>
            </p:extLst>
          </p:nvPr>
        </p:nvGraphicFramePr>
        <p:xfrm>
          <a:off x="1524000" y="2819401"/>
          <a:ext cx="9144000" cy="6189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70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</a:tr>
              <a:tr h="155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Synthesis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 smtClean="0">
                        <a:solidFill>
                          <a:srgbClr val="0070C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8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Notes/Examples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15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Guided Practice </a:t>
            </a:r>
            <a:r>
              <a:rPr lang="en-US" sz="2800" dirty="0">
                <a:solidFill>
                  <a:srgbClr val="FF0000"/>
                </a:solidFill>
              </a:rPr>
              <a:t>[12 minutes]</a:t>
            </a:r>
          </a:p>
          <a:p>
            <a:r>
              <a:rPr lang="en-US" sz="2800" dirty="0" smtClean="0"/>
              <a:t>Independent Practice 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dirty="0" smtClean="0">
                <a:solidFill>
                  <a:srgbClr val="FF0000"/>
                </a:solidFill>
              </a:rPr>
              <a:t>15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[4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33972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>What is Stoichiometry???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sz="44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Calculations of quantities in chemical reactions. </a:t>
            </a:r>
          </a:p>
        </p:txBody>
      </p:sp>
    </p:spTree>
    <p:extLst>
      <p:ext uri="{BB962C8B-B14F-4D97-AF65-F5344CB8AC3E}">
        <p14:creationId xmlns:p14="http://schemas.microsoft.com/office/powerpoint/2010/main" val="388635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B050"/>
                </a:solidFill>
              </a:rPr>
              <a:t>Today’s Stoichiometric focus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en-US" sz="4800" dirty="0" smtClean="0">
              <a:solidFill>
                <a:srgbClr val="E012A5"/>
              </a:solidFill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4800" dirty="0" smtClean="0">
                <a:solidFill>
                  <a:srgbClr val="E012A5"/>
                </a:solidFill>
              </a:rPr>
              <a:t>Mole to Mole</a:t>
            </a:r>
          </a:p>
        </p:txBody>
      </p:sp>
    </p:spTree>
    <p:extLst>
      <p:ext uri="{BB962C8B-B14F-4D97-AF65-F5344CB8AC3E}">
        <p14:creationId xmlns:p14="http://schemas.microsoft.com/office/powerpoint/2010/main" val="186947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Guaranteed method for success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5215" y="2157320"/>
            <a:ext cx="4040188" cy="3941763"/>
          </a:xfrm>
          <a:ln>
            <a:prstDash val="solid"/>
          </a:ln>
        </p:spPr>
        <p:txBody>
          <a:bodyPr>
            <a:noAutofit/>
          </a:bodyPr>
          <a:lstStyle/>
          <a:p>
            <a:pPr eaLnBrk="1" hangingPunct="1"/>
            <a:endParaRPr lang="en-US" sz="3600" dirty="0" smtClean="0">
              <a:solidFill>
                <a:srgbClr val="0070C0"/>
              </a:solidFill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How to Perform Stoichiometry Mole to Mole problems?</a:t>
            </a:r>
            <a:endParaRPr lang="en-US" sz="3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941309" y="2270779"/>
            <a:ext cx="6130538" cy="3941762"/>
          </a:xfrm>
          <a:ln>
            <a:prstDash val="solid"/>
          </a:ln>
        </p:spPr>
        <p:txBody>
          <a:bodyPr>
            <a:noAutofit/>
          </a:bodyPr>
          <a:lstStyle/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WRITE and BALANCE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the equation</a:t>
            </a: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Write down GIVEN number AND unit </a:t>
            </a: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Write down 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Aharoni" panose="02010803020104030203" pitchFamily="2" charset="-79"/>
              </a:rPr>
              <a:t>MOLE RATIO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with UNKNOWN on top and GIVEN on bottom</a:t>
            </a: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MULTIPLY the numbers on TOP</a:t>
            </a:r>
          </a:p>
          <a:p>
            <a:pPr marL="514350" indent="-514350">
              <a:spcBef>
                <a:spcPct val="0"/>
              </a:spcBef>
              <a:buClr>
                <a:srgbClr val="002060"/>
              </a:buClr>
              <a:buFont typeface="Wingdings 2" panose="05020102010507070707" pitchFamily="18" charset="2"/>
              <a:buAutoNum type="arabicPeriod"/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DIVIDE by the numbers on the BOTTOM</a:t>
            </a:r>
          </a:p>
        </p:txBody>
      </p:sp>
    </p:spTree>
    <p:extLst>
      <p:ext uri="{BB962C8B-B14F-4D97-AF65-F5344CB8AC3E}">
        <p14:creationId xmlns:p14="http://schemas.microsoft.com/office/powerpoint/2010/main" val="13393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0899" name="Content Placeholder 5"/>
          <p:cNvSpPr>
            <a:spLocks noGrp="1"/>
          </p:cNvSpPr>
          <p:nvPr>
            <p:ph idx="1"/>
          </p:nvPr>
        </p:nvSpPr>
        <p:spPr>
          <a:xfrm>
            <a:off x="451545" y="2616767"/>
            <a:ext cx="9641541" cy="3880773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How many moles of hydrogen gas are needed to react completely with 2.0 moles of nitrogen gas?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3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/>
              <a:t> 2NH</a:t>
            </a:r>
            <a:r>
              <a:rPr lang="en-US" sz="3200" baseline="-25000" dirty="0" smtClean="0"/>
              <a:t>3</a:t>
            </a:r>
            <a:endParaRPr lang="en-US" sz="3200" dirty="0" smtClean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200" dirty="0" smtClean="0"/>
              <a:t>                                 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200" dirty="0" smtClean="0"/>
          </a:p>
          <a:p>
            <a:pPr eaLnBrk="1" hangingPunct="1"/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1545" y="1644078"/>
            <a:ext cx="930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</a:rPr>
              <a:t>Step </a:t>
            </a:r>
            <a:r>
              <a:rPr lang="en-US" sz="3200" dirty="0" smtClean="0">
                <a:solidFill>
                  <a:srgbClr val="002060"/>
                </a:solidFill>
              </a:rPr>
              <a:t>1:</a:t>
            </a:r>
            <a:r>
              <a:rPr lang="en-US" sz="2800" dirty="0" smtClean="0">
                <a:solidFill>
                  <a:srgbClr val="002060"/>
                </a:solidFill>
              </a:rPr>
              <a:t> Write and Balance the Equation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545" y="1644078"/>
            <a:ext cx="930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</a:rPr>
              <a:t>Step 2</a:t>
            </a:r>
            <a:r>
              <a:rPr lang="en-US" sz="3200" dirty="0" smtClean="0">
                <a:solidFill>
                  <a:srgbClr val="002060"/>
                </a:solidFill>
              </a:rPr>
              <a:t>:</a:t>
            </a:r>
            <a:r>
              <a:rPr lang="en-US" sz="2800" dirty="0" smtClean="0">
                <a:solidFill>
                  <a:srgbClr val="002060"/>
                </a:solidFill>
              </a:rPr>
              <a:t> Write down GIVEN number AND unit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545" y="1601104"/>
            <a:ext cx="9303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</a:pPr>
            <a:r>
              <a:rPr lang="en-US" sz="3200" dirty="0">
                <a:solidFill>
                  <a:srgbClr val="002060"/>
                </a:solidFill>
              </a:rPr>
              <a:t>Step </a:t>
            </a:r>
            <a:r>
              <a:rPr lang="en-US" sz="3200" dirty="0" smtClean="0">
                <a:solidFill>
                  <a:srgbClr val="002060"/>
                </a:solidFill>
              </a:rPr>
              <a:t>3: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Write down </a:t>
            </a:r>
            <a:r>
              <a:rPr lang="en-US" sz="2800" dirty="0">
                <a:solidFill>
                  <a:srgbClr val="002060"/>
                </a:solidFill>
                <a:cs typeface="Aharoni" panose="02010803020104030203" pitchFamily="2" charset="-79"/>
              </a:rPr>
              <a:t>MOLE RATIO </a:t>
            </a:r>
            <a:r>
              <a:rPr lang="en-US" sz="2800" dirty="0">
                <a:solidFill>
                  <a:srgbClr val="002060"/>
                </a:solidFill>
              </a:rPr>
              <a:t>with UNKNOWN on top and GIVEN on bottom</a:t>
            </a:r>
          </a:p>
        </p:txBody>
      </p:sp>
      <p:sp>
        <p:nvSpPr>
          <p:cNvPr id="8" name="Rectangle 7"/>
          <p:cNvSpPr/>
          <p:nvPr/>
        </p:nvSpPr>
        <p:spPr>
          <a:xfrm>
            <a:off x="451545" y="1638012"/>
            <a:ext cx="930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</a:pPr>
            <a:r>
              <a:rPr lang="en-US" sz="3200" dirty="0">
                <a:solidFill>
                  <a:srgbClr val="002060"/>
                </a:solidFill>
              </a:rPr>
              <a:t>Step 4</a:t>
            </a:r>
            <a:r>
              <a:rPr lang="en-US" sz="3200" dirty="0" smtClean="0">
                <a:solidFill>
                  <a:srgbClr val="002060"/>
                </a:solidFill>
              </a:rPr>
              <a:t>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MULTIPLY the numbers on TOP</a:t>
            </a:r>
          </a:p>
        </p:txBody>
      </p:sp>
      <p:sp>
        <p:nvSpPr>
          <p:cNvPr id="9" name="Rectangle 8"/>
          <p:cNvSpPr/>
          <p:nvPr/>
        </p:nvSpPr>
        <p:spPr>
          <a:xfrm>
            <a:off x="451545" y="1631946"/>
            <a:ext cx="930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</a:pPr>
            <a:r>
              <a:rPr lang="en-US" sz="3200" dirty="0">
                <a:solidFill>
                  <a:srgbClr val="002060"/>
                </a:solidFill>
              </a:rPr>
              <a:t>Step </a:t>
            </a:r>
            <a:r>
              <a:rPr lang="en-US" sz="3200" dirty="0" smtClean="0">
                <a:solidFill>
                  <a:srgbClr val="002060"/>
                </a:solidFill>
              </a:rPr>
              <a:t>5: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DIVIDE by the numbers on the </a:t>
            </a:r>
            <a:r>
              <a:rPr lang="en-US" sz="2800" dirty="0" smtClean="0">
                <a:solidFill>
                  <a:srgbClr val="002060"/>
                </a:solidFill>
              </a:rPr>
              <a:t>BOTTOM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37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Example 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677334" y="1464553"/>
            <a:ext cx="8596668" cy="388077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en-US" sz="2800" dirty="0" smtClean="0"/>
              <a:t>Sodium </a:t>
            </a:r>
            <a:r>
              <a:rPr lang="en-US" sz="2800" dirty="0"/>
              <a:t>reacts with nitrogen gas to produce sodium nitride. If a student collects 2.5 moles of sodium nitride after the reaction has been completed, determine the number of moles of nitrogen that were initially present</a:t>
            </a:r>
            <a:r>
              <a:rPr lang="en-US" sz="2800" dirty="0" smtClean="0"/>
              <a:t>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en-US" sz="4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___Na </a:t>
            </a:r>
            <a:r>
              <a:rPr lang="en-US" sz="3600" dirty="0"/>
              <a:t>+ </a:t>
            </a:r>
            <a:r>
              <a:rPr lang="en-US" sz="3600" dirty="0" smtClean="0"/>
              <a:t>___N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 </a:t>
            </a:r>
            <a:r>
              <a:rPr lang="en-US" sz="3600" dirty="0" smtClean="0"/>
              <a:t>___</a:t>
            </a:r>
            <a:r>
              <a:rPr lang="en-US" sz="3600" dirty="0" smtClean="0">
                <a:solidFill>
                  <a:srgbClr val="FF0000"/>
                </a:solidFill>
              </a:rPr>
              <a:t>Na</a:t>
            </a:r>
            <a:r>
              <a:rPr lang="en-US" sz="3600" baseline="-25000" dirty="0" smtClean="0">
                <a:solidFill>
                  <a:srgbClr val="FF0000"/>
                </a:solidFill>
              </a:rPr>
              <a:t>3</a:t>
            </a:r>
            <a:r>
              <a:rPr lang="en-US" sz="3600" dirty="0" smtClean="0">
                <a:solidFill>
                  <a:srgbClr val="FF0000"/>
                </a:solidFill>
              </a:rPr>
              <a:t>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/>
              <a:t>  </a:t>
            </a:r>
            <a:endParaRPr lang="en-US" sz="3600" dirty="0"/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3124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867" y="284203"/>
            <a:ext cx="8610600" cy="1293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Guided Practice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630" y="1304350"/>
            <a:ext cx="8596668" cy="536940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Teacher:</a:t>
            </a:r>
          </a:p>
          <a:p>
            <a:pPr marL="400050" lvl="1" indent="0">
              <a:buNone/>
            </a:pPr>
            <a:r>
              <a:rPr lang="en-US" sz="2600" dirty="0" smtClean="0"/>
              <a:t>1. Will show the problem on the board</a:t>
            </a:r>
          </a:p>
          <a:p>
            <a:r>
              <a:rPr lang="en-US" sz="2800" dirty="0" smtClean="0"/>
              <a:t>Students:</a:t>
            </a:r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27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read the problem and write your given and unknown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Take </a:t>
            </a:r>
            <a:r>
              <a:rPr lang="en-US" sz="2600" b="1" u="sng" dirty="0" smtClean="0">
                <a:solidFill>
                  <a:srgbClr val="FF0000"/>
                </a:solidFill>
              </a:rPr>
              <a:t>68 </a:t>
            </a:r>
            <a:r>
              <a:rPr lang="en-US" sz="2600" b="1" u="sng" dirty="0">
                <a:solidFill>
                  <a:srgbClr val="FF0000"/>
                </a:solidFill>
              </a:rPr>
              <a:t>seconds </a:t>
            </a:r>
            <a:r>
              <a:rPr lang="en-US" sz="2600" dirty="0"/>
              <a:t>to </a:t>
            </a:r>
            <a:r>
              <a:rPr lang="en-US" sz="2600" dirty="0" smtClean="0"/>
              <a:t>solve the problem with your shoulder partner</a:t>
            </a:r>
            <a:endParaRPr lang="en-US" sz="2600" dirty="0"/>
          </a:p>
          <a:p>
            <a:pPr marL="857250" lvl="1" indent="-457200">
              <a:buClr>
                <a:srgbClr val="002060"/>
              </a:buClr>
              <a:buFont typeface="Wingdings 3" charset="2"/>
              <a:buAutoNum type="arabicPeriod"/>
            </a:pPr>
            <a:r>
              <a:rPr lang="en-US" sz="2600" dirty="0" smtClean="0"/>
              <a:t>Be ready to share when Mr. Ghosh says </a:t>
            </a:r>
            <a:r>
              <a:rPr lang="en-US" sz="2600" b="1" u="sng" dirty="0" smtClean="0">
                <a:solidFill>
                  <a:srgbClr val="FF0000"/>
                </a:solidFill>
              </a:rPr>
              <a:t>SWAG</a:t>
            </a:r>
            <a:endParaRPr lang="en-US" sz="2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3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4903" y="1473698"/>
            <a:ext cx="10256577" cy="388077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sz="2800" dirty="0" smtClean="0"/>
              <a:t>Solid </a:t>
            </a:r>
            <a:r>
              <a:rPr lang="en-US" sz="2800" dirty="0"/>
              <a:t>lead reacts with a solution of hydrochloric acid to produce solid lead(II) chloride and hydrogen gas as shown in the reaction below</a:t>
            </a:r>
            <a:r>
              <a:rPr lang="en-US" sz="2800" dirty="0" smtClean="0"/>
              <a:t>: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US" sz="3600" dirty="0" err="1"/>
              <a:t>Pb</a:t>
            </a:r>
            <a:r>
              <a:rPr lang="en-US" sz="3600" dirty="0"/>
              <a:t> + 2 </a:t>
            </a:r>
            <a:r>
              <a:rPr lang="en-US" sz="3600" dirty="0" err="1"/>
              <a:t>HCl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/>
              <a:t> PbCl</a:t>
            </a:r>
            <a:r>
              <a:rPr lang="en-US" sz="3600" baseline="-25000" dirty="0"/>
              <a:t>2</a:t>
            </a:r>
            <a:r>
              <a:rPr lang="en-US" sz="3600" dirty="0"/>
              <a:t> + H</a:t>
            </a:r>
            <a:r>
              <a:rPr lang="en-US" sz="3600" baseline="-25000" dirty="0"/>
              <a:t>2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800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2800" dirty="0" smtClean="0"/>
              <a:t>If </a:t>
            </a:r>
            <a:r>
              <a:rPr lang="en-US" sz="2800" dirty="0"/>
              <a:t>you produce 3.40 moles of lead(II) chloride, how many moles of hydrochloric acid did you react?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/>
          </a:p>
          <a:p>
            <a:pPr eaLnBrk="1" hangingPunct="1"/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7662080" y="5151769"/>
            <a:ext cx="2819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6.80 moles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0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Guided Practice #2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224903" y="1473698"/>
            <a:ext cx="992903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Iodine reacts with chlorine gas to produce iodine </a:t>
            </a:r>
            <a:r>
              <a:rPr lang="en-US" sz="2800" dirty="0" err="1"/>
              <a:t>trichloride</a:t>
            </a:r>
            <a:r>
              <a:rPr lang="en-US" sz="2800" dirty="0"/>
              <a:t>. If 0.96 moles of iodine </a:t>
            </a:r>
            <a:r>
              <a:rPr lang="en-US" sz="2800" dirty="0" err="1"/>
              <a:t>trichloride</a:t>
            </a:r>
            <a:r>
              <a:rPr lang="en-US" sz="2800" dirty="0"/>
              <a:t> are produced, how many moles of chlorine gas were initially reacted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3600" dirty="0"/>
          </a:p>
          <a:p>
            <a:pPr eaLnBrk="1" hangingPunct="1"/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7662080" y="5151769"/>
            <a:ext cx="2819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1.4 moles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08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Independent Practice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77334" y="1815353"/>
            <a:ext cx="8934450" cy="4800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Take </a:t>
            </a:r>
            <a:r>
              <a:rPr lang="en-US" sz="3600" dirty="0"/>
              <a:t>some time to practice </a:t>
            </a:r>
            <a:r>
              <a:rPr lang="en-US" sz="3600" dirty="0" smtClean="0"/>
              <a:t>some mole-to-mole stoichiometry problems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669311" y="4566024"/>
            <a:ext cx="3200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</a:rPr>
              <a:t>Practice makes Perfect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7196052" y="3136153"/>
            <a:ext cx="2362200" cy="266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2060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1378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93011"/>
              </p:ext>
            </p:extLst>
          </p:nvPr>
        </p:nvGraphicFramePr>
        <p:xfrm>
          <a:off x="1524000" y="2819401"/>
          <a:ext cx="9144000" cy="6189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70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</a:tr>
              <a:tr h="155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Synthesis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5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3887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4800" dirty="0" smtClean="0"/>
              <a:t>3.2 moles </a:t>
            </a:r>
          </a:p>
          <a:p>
            <a:pPr marL="623887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4800" dirty="0" smtClean="0"/>
              <a:t>16.0 moles</a:t>
            </a:r>
          </a:p>
          <a:p>
            <a:pPr marL="623887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4800" dirty="0" smtClean="0"/>
              <a:t>1400 moles</a:t>
            </a:r>
          </a:p>
          <a:p>
            <a:pPr marL="623887" indent="-514350">
              <a:buClr>
                <a:srgbClr val="002060"/>
              </a:buClr>
              <a:buFont typeface="+mj-lt"/>
              <a:buAutoNum type="arabicPeriod"/>
              <a:defRPr/>
            </a:pP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Independent Practice Answer Key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7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the process used to solve mole to mole stoichiometry problems?</a:t>
            </a:r>
          </a:p>
        </p:txBody>
      </p:sp>
    </p:spTree>
    <p:extLst>
      <p:ext uri="{BB962C8B-B14F-4D97-AF65-F5344CB8AC3E}">
        <p14:creationId xmlns:p14="http://schemas.microsoft.com/office/powerpoint/2010/main" val="20461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0" y="154285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Warm Up: </a:t>
            </a:r>
            <a:r>
              <a:rPr lang="en-US" dirty="0">
                <a:solidFill>
                  <a:srgbClr val="002060"/>
                </a:solidFill>
              </a:rPr>
              <a:t>7</a:t>
            </a:r>
            <a:r>
              <a:rPr lang="en-US" dirty="0" smtClean="0">
                <a:solidFill>
                  <a:srgbClr val="002060"/>
                </a:solidFill>
              </a:rPr>
              <a:t> Minutes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4794" y="1394963"/>
            <a:ext cx="6314960" cy="745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You should be working SILENTLY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4794" y="720310"/>
            <a:ext cx="5671016" cy="745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300" dirty="0" smtClean="0">
                <a:solidFill>
                  <a:srgbClr val="C00000"/>
                </a:solidFill>
              </a:rPr>
              <a:t>Stay in your own seat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794" y="1920183"/>
            <a:ext cx="9745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i="1" dirty="0">
                <a:solidFill>
                  <a:srgbClr val="002060"/>
                </a:solidFill>
              </a:rPr>
              <a:t>Complete the Warm Up on the half sheet of paper you got at the door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4794" y="2838857"/>
            <a:ext cx="107279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Barium Chloride reacts with Silver (I) Nitrate to form Barium Nitrate and Silver (I) Chloride.  </a:t>
            </a:r>
            <a:endParaRPr lang="en-US" sz="2400" dirty="0" smtClean="0"/>
          </a:p>
          <a:p>
            <a:endParaRPr lang="en-US" sz="2400" dirty="0"/>
          </a:p>
          <a:p>
            <a:pPr algn="ctr"/>
            <a:r>
              <a:rPr lang="en-US" sz="2400" dirty="0" smtClean="0"/>
              <a:t>___BaCl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___AgNO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___Ba(NO</a:t>
            </a:r>
            <a:r>
              <a:rPr lang="en-US" sz="2400" baseline="-25000" dirty="0" smtClean="0">
                <a:sym typeface="Wingdings" panose="05000000000000000000" pitchFamily="2" charset="2"/>
              </a:rPr>
              <a:t>3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r>
              <a:rPr lang="en-US" sz="2400" baseline="-25000" dirty="0" smtClean="0">
                <a:sym typeface="Wingdings" panose="05000000000000000000" pitchFamily="2" charset="2"/>
              </a:rPr>
              <a:t>2</a:t>
            </a:r>
            <a:r>
              <a:rPr lang="en-US" sz="2400" dirty="0" smtClean="0">
                <a:sym typeface="Wingdings" panose="05000000000000000000" pitchFamily="2" charset="2"/>
              </a:rPr>
              <a:t> + ___</a:t>
            </a:r>
            <a:r>
              <a:rPr lang="en-US" sz="2400" dirty="0" err="1" smtClean="0">
                <a:sym typeface="Wingdings" panose="05000000000000000000" pitchFamily="2" charset="2"/>
              </a:rPr>
              <a:t>AgCl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 smtClean="0"/>
              <a:t>Balance and </a:t>
            </a:r>
            <a:r>
              <a:rPr lang="en-US" sz="2400" dirty="0" smtClean="0"/>
              <a:t>classify </a:t>
            </a:r>
            <a:r>
              <a:rPr lang="en-US" sz="2400" dirty="0"/>
              <a:t>the chemical </a:t>
            </a:r>
            <a:r>
              <a:rPr lang="en-US" sz="2400" dirty="0" smtClean="0"/>
              <a:t>reaction</a:t>
            </a:r>
          </a:p>
          <a:p>
            <a:pPr lvl="1"/>
            <a:endParaRPr lang="en-US" sz="2400" dirty="0"/>
          </a:p>
          <a:p>
            <a:pPr marL="914400" lvl="1" indent="-457200">
              <a:buFont typeface="+mj-lt"/>
              <a:buAutoNum type="alphaLcParenR"/>
            </a:pPr>
            <a:r>
              <a:rPr lang="en-US" sz="2400" dirty="0"/>
              <a:t>If 2.3 moles of Silver (I) Nitrate react, how many moles of Silver Chloride are formed?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18111" y="323428"/>
            <a:ext cx="3557789" cy="1507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Write the Learning Target</a:t>
            </a:r>
          </a:p>
        </p:txBody>
      </p:sp>
    </p:spTree>
    <p:extLst>
      <p:ext uri="{BB962C8B-B14F-4D97-AF65-F5344CB8AC3E}">
        <p14:creationId xmlns:p14="http://schemas.microsoft.com/office/powerpoint/2010/main" val="9215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577403" y="1103291"/>
            <a:ext cx="8229600" cy="49371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r>
              <a:rPr lang="en-US" sz="2800" dirty="0" smtClean="0"/>
              <a:t>Warm Up </a:t>
            </a:r>
            <a:r>
              <a:rPr lang="en-US" sz="2800" dirty="0" smtClean="0">
                <a:solidFill>
                  <a:srgbClr val="FF0000"/>
                </a:solidFill>
              </a:rPr>
              <a:t>[10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Quiz </a:t>
            </a:r>
            <a:r>
              <a:rPr lang="en-US" sz="2800" dirty="0" smtClean="0">
                <a:solidFill>
                  <a:srgbClr val="FF0000"/>
                </a:solidFill>
              </a:rPr>
              <a:t>[20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Answer Key </a:t>
            </a:r>
            <a:r>
              <a:rPr lang="en-US" sz="2800" dirty="0">
                <a:solidFill>
                  <a:srgbClr val="FF0000"/>
                </a:solidFill>
              </a:rPr>
              <a:t>[4 minutes]</a:t>
            </a:r>
          </a:p>
          <a:p>
            <a:r>
              <a:rPr lang="en-US" sz="2800" dirty="0" smtClean="0"/>
              <a:t>How to Track </a:t>
            </a:r>
            <a:r>
              <a:rPr lang="en-US" sz="2800" dirty="0" smtClean="0">
                <a:solidFill>
                  <a:srgbClr val="FF0000"/>
                </a:solidFill>
              </a:rPr>
              <a:t>[3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Independent Tracking </a:t>
            </a:r>
            <a:r>
              <a:rPr lang="en-US" sz="2800" dirty="0" smtClean="0">
                <a:solidFill>
                  <a:srgbClr val="FF0000"/>
                </a:solidFill>
              </a:rPr>
              <a:t>[7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  <a:p>
            <a:r>
              <a:rPr lang="en-US" sz="2800" dirty="0" smtClean="0"/>
              <a:t>Closing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[1 </a:t>
            </a:r>
            <a:r>
              <a:rPr lang="en-US" sz="2800" dirty="0">
                <a:solidFill>
                  <a:srgbClr val="FF0000"/>
                </a:solidFill>
              </a:rPr>
              <a:t>Minutes]</a:t>
            </a:r>
          </a:p>
        </p:txBody>
      </p:sp>
    </p:spTree>
    <p:extLst>
      <p:ext uri="{BB962C8B-B14F-4D97-AF65-F5344CB8AC3E}">
        <p14:creationId xmlns:p14="http://schemas.microsoft.com/office/powerpoint/2010/main" val="4573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Material Covered on Quiz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Balancing Equations</a:t>
            </a:r>
          </a:p>
          <a:p>
            <a:r>
              <a:rPr lang="en-US" sz="3200" dirty="0" smtClean="0"/>
              <a:t>Types of Reactions</a:t>
            </a:r>
          </a:p>
          <a:p>
            <a:r>
              <a:rPr lang="en-US" sz="3200" dirty="0" smtClean="0"/>
              <a:t>Writing Equations</a:t>
            </a:r>
          </a:p>
          <a:p>
            <a:r>
              <a:rPr lang="en-US" sz="3200" dirty="0" smtClean="0"/>
              <a:t>Mole to Mole Stoichiometry</a:t>
            </a:r>
          </a:p>
        </p:txBody>
      </p:sp>
    </p:spTree>
    <p:extLst>
      <p:ext uri="{BB962C8B-B14F-4D97-AF65-F5344CB8AC3E}">
        <p14:creationId xmlns:p14="http://schemas.microsoft.com/office/powerpoint/2010/main" val="5678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demonstrate mastery, we are shooting for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914200" y="3029803"/>
            <a:ext cx="243200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23660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Check Point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your goal for this </a:t>
            </a:r>
            <a:r>
              <a:rPr lang="en-US" sz="2400" dirty="0" smtClean="0"/>
              <a:t>quiz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86606" y="3208353"/>
            <a:ext cx="14702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98639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Expectations for Quiz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8149"/>
            <a:ext cx="8763000" cy="48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dirty="0" smtClean="0"/>
              <a:t>Clear your desk of everything except a....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US" sz="3200" dirty="0" smtClean="0"/>
          </a:p>
          <a:p>
            <a:pPr marL="59690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3200" dirty="0" smtClean="0"/>
              <a:t>Writing Utensil</a:t>
            </a:r>
          </a:p>
          <a:p>
            <a:pPr marL="596900" indent="-51435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3200" dirty="0" smtClean="0"/>
              <a:t>Calculator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22692" y="502229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</a:rPr>
              <a:t>Periodic Table is provided to you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1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Expectations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3861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keep eyes on own paper</a:t>
            </a:r>
          </a:p>
          <a:p>
            <a:pPr lvl="1"/>
            <a:r>
              <a:rPr lang="en-US" sz="2000" dirty="0" smtClean="0"/>
              <a:t>Cheating will result in an automatic </a:t>
            </a:r>
            <a:r>
              <a:rPr lang="en-US" sz="2800" dirty="0" smtClean="0">
                <a:solidFill>
                  <a:srgbClr val="C00000"/>
                </a:solidFill>
              </a:rPr>
              <a:t>ZERO</a:t>
            </a:r>
          </a:p>
          <a:p>
            <a:r>
              <a:rPr lang="en-US" sz="2400" dirty="0" smtClean="0"/>
              <a:t>Students will remain </a:t>
            </a:r>
            <a:r>
              <a:rPr lang="en-US" sz="2400" dirty="0" smtClean="0">
                <a:solidFill>
                  <a:srgbClr val="C00000"/>
                </a:solidFill>
              </a:rPr>
              <a:t>SILENT</a:t>
            </a:r>
            <a:r>
              <a:rPr lang="en-US" sz="2400" dirty="0" smtClean="0"/>
              <a:t> for the duration of the quiz</a:t>
            </a:r>
          </a:p>
        </p:txBody>
      </p:sp>
    </p:spTree>
    <p:extLst>
      <p:ext uri="{BB962C8B-B14F-4D97-AF65-F5344CB8AC3E}">
        <p14:creationId xmlns:p14="http://schemas.microsoft.com/office/powerpoint/2010/main" val="378404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Good Luck!!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657" y="1784349"/>
            <a:ext cx="4495344" cy="449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538121"/>
              </p:ext>
            </p:extLst>
          </p:nvPr>
        </p:nvGraphicFramePr>
        <p:xfrm>
          <a:off x="1524000" y="2819401"/>
          <a:ext cx="9144000" cy="6189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9270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Types of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Reactions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Definition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General Equation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</a:rPr>
                        <a:t> (Example)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T="45718" marB="45718"/>
                </a:tc>
              </a:tr>
              <a:tr h="155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Synthesis </a:t>
                      </a:r>
                      <a:endParaRPr lang="en-US" sz="24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Two compounds combine to form 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more complicated product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 + B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AB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8Fe +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8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FeS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dirty="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</a:tr>
              <a:tr h="9270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0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00" y="14375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Answer Key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As Mr. Ghosh goes through the answers, highlight the ones you got wrong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81800" y="1464552"/>
            <a:ext cx="4768123" cy="4567757"/>
          </a:xfrm>
        </p:spPr>
        <p:txBody>
          <a:bodyPr>
            <a:noAutofit/>
          </a:bodyPr>
          <a:lstStyle/>
          <a:p>
            <a:pPr marL="457200" indent="-457200">
              <a:buClrTx/>
              <a:buAutoNum type="arabicPeriod"/>
            </a:pPr>
            <a:r>
              <a:rPr lang="en-US" sz="2300" dirty="0"/>
              <a:t>C</a:t>
            </a:r>
            <a:endParaRPr lang="en-US" sz="2300" dirty="0" smtClean="0"/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B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B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B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B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C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D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D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B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C</a:t>
            </a:r>
          </a:p>
          <a:p>
            <a:pPr marL="457200" indent="-457200">
              <a:buClrTx/>
              <a:buAutoNum type="arabicPeriod"/>
            </a:pPr>
            <a:r>
              <a:rPr lang="en-US" sz="2300" dirty="0" smtClean="0"/>
              <a:t>D</a:t>
            </a:r>
          </a:p>
          <a:p>
            <a:pPr marL="457200" indent="-457200">
              <a:buClrTx/>
              <a:buAutoNum type="arabicPeriod"/>
            </a:pPr>
            <a:endParaRPr lang="en-US" sz="23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80134" y="1464552"/>
            <a:ext cx="1932790" cy="5393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12. C</a:t>
            </a:r>
          </a:p>
          <a:p>
            <a:pPr marL="0" indent="0">
              <a:buNone/>
            </a:pPr>
            <a:r>
              <a:rPr lang="en-US" sz="2300" dirty="0" smtClean="0"/>
              <a:t>13. B</a:t>
            </a:r>
          </a:p>
          <a:p>
            <a:pPr marL="0" indent="0">
              <a:buNone/>
            </a:pPr>
            <a:r>
              <a:rPr lang="en-US" sz="2300" dirty="0" smtClean="0"/>
              <a:t>14. D</a:t>
            </a:r>
          </a:p>
          <a:p>
            <a:pPr marL="0" indent="0">
              <a:buNone/>
            </a:pPr>
            <a:r>
              <a:rPr lang="en-US" sz="2300" dirty="0" smtClean="0"/>
              <a:t>15. C</a:t>
            </a:r>
          </a:p>
          <a:p>
            <a:pPr marL="0" indent="0">
              <a:buNone/>
            </a:pPr>
            <a:r>
              <a:rPr lang="en-US" sz="2300" dirty="0" smtClean="0"/>
              <a:t>16. C</a:t>
            </a:r>
          </a:p>
          <a:p>
            <a:pPr marL="0" indent="0">
              <a:buNone/>
            </a:pPr>
            <a:r>
              <a:rPr lang="en-US" sz="2300" dirty="0" smtClean="0"/>
              <a:t>17. B</a:t>
            </a:r>
          </a:p>
          <a:p>
            <a:pPr marL="0" indent="0">
              <a:buNone/>
            </a:pPr>
            <a:r>
              <a:rPr lang="en-US" sz="2300" dirty="0" smtClean="0"/>
              <a:t>18. C</a:t>
            </a:r>
          </a:p>
          <a:p>
            <a:pPr marL="0" indent="0">
              <a:buNone/>
            </a:pPr>
            <a:r>
              <a:rPr lang="en-US" sz="2300" dirty="0" smtClean="0"/>
              <a:t>19. C</a:t>
            </a:r>
          </a:p>
          <a:p>
            <a:pPr marL="0" indent="0">
              <a:buNone/>
            </a:pPr>
            <a:r>
              <a:rPr lang="en-US" sz="2300" dirty="0" smtClean="0"/>
              <a:t>20. D</a:t>
            </a:r>
          </a:p>
          <a:p>
            <a:pPr marL="0" indent="0">
              <a:buNone/>
            </a:pPr>
            <a:r>
              <a:rPr lang="en-US" sz="2300" dirty="0" smtClean="0"/>
              <a:t>21. C</a:t>
            </a:r>
          </a:p>
        </p:txBody>
      </p:sp>
    </p:spTree>
    <p:extLst>
      <p:ext uri="{BB962C8B-B14F-4D97-AF65-F5344CB8AC3E}">
        <p14:creationId xmlns:p14="http://schemas.microsoft.com/office/powerpoint/2010/main" val="234514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Class Averages (and Top Scores)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530254"/>
              </p:ext>
            </p:extLst>
          </p:nvPr>
        </p:nvGraphicFramePr>
        <p:xfrm>
          <a:off x="283883" y="1559561"/>
          <a:ext cx="10783047" cy="4666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349"/>
                <a:gridCol w="3594349"/>
                <a:gridCol w="3594349"/>
              </a:tblGrid>
              <a:tr h="141078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Period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Top Score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Class Average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81%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39%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81%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49%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95%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62%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41%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95%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61%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426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100%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54%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6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69826645"/>
              </p:ext>
            </p:extLst>
          </p:nvPr>
        </p:nvGraphicFramePr>
        <p:xfrm>
          <a:off x="296562" y="2292439"/>
          <a:ext cx="10543093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531"/>
                <a:gridCol w="1480615"/>
                <a:gridCol w="1169322"/>
                <a:gridCol w="1506156"/>
                <a:gridCol w="1902130"/>
                <a:gridCol w="1498877"/>
                <a:gridCol w="1117462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Chem.8B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Mole Calculations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9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376926"/>
              </p:ext>
            </p:extLst>
          </p:nvPr>
        </p:nvGraphicFramePr>
        <p:xfrm>
          <a:off x="296562" y="2292439"/>
          <a:ext cx="10543093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531"/>
                <a:gridCol w="1480615"/>
                <a:gridCol w="1169322"/>
                <a:gridCol w="1506156"/>
                <a:gridCol w="1902130"/>
                <a:gridCol w="1498877"/>
                <a:gridCol w="1117462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Chem.8B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Mole Calculations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0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010591"/>
              </p:ext>
            </p:extLst>
          </p:nvPr>
        </p:nvGraphicFramePr>
        <p:xfrm>
          <a:off x="296562" y="2292439"/>
          <a:ext cx="10543093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531"/>
                <a:gridCol w="1480615"/>
                <a:gridCol w="1169322"/>
                <a:gridCol w="1506156"/>
                <a:gridCol w="1902130"/>
                <a:gridCol w="1498877"/>
                <a:gridCol w="1117462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Chem.8B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Mole Calculations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[3 if you got 3 out of 5 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3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701006"/>
              </p:ext>
            </p:extLst>
          </p:nvPr>
        </p:nvGraphicFramePr>
        <p:xfrm>
          <a:off x="296562" y="2292439"/>
          <a:ext cx="10543093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531"/>
                <a:gridCol w="1480615"/>
                <a:gridCol w="1169322"/>
                <a:gridCol w="1506156"/>
                <a:gridCol w="1902130"/>
                <a:gridCol w="1498877"/>
                <a:gridCol w="1117462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Chem.8B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Mole Calculations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[3 if you got 3 out of 5 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006541"/>
              </p:ext>
            </p:extLst>
          </p:nvPr>
        </p:nvGraphicFramePr>
        <p:xfrm>
          <a:off x="296562" y="2485623"/>
          <a:ext cx="10543093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531"/>
                <a:gridCol w="1480615"/>
                <a:gridCol w="1169322"/>
                <a:gridCol w="1506156"/>
                <a:gridCol w="1902130"/>
                <a:gridCol w="1498877"/>
                <a:gridCol w="1117462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Chem.8B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Mole Calculations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[3 if you got 3 out of 5 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points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x100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 points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Percent Mastery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2653" y="320675"/>
            <a:ext cx="5947893" cy="4937125"/>
          </a:xfrm>
        </p:spPr>
        <p:txBody>
          <a:bodyPr>
            <a:normAutofit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en-US" sz="3200" dirty="0" smtClean="0"/>
              <a:t>Cathy received 1 point out of 4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3200" dirty="0" smtClean="0"/>
              <a:t>possible points. What is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3200" dirty="0" smtClean="0"/>
              <a:t>her  percent mastery?</a:t>
            </a:r>
          </a:p>
        </p:txBody>
      </p:sp>
      <p:sp>
        <p:nvSpPr>
          <p:cNvPr id="4" name="Oval 3"/>
          <p:cNvSpPr/>
          <p:nvPr/>
        </p:nvSpPr>
        <p:spPr>
          <a:xfrm>
            <a:off x="7086600" y="3137095"/>
            <a:ext cx="3604846" cy="3720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u="sng" dirty="0">
                <a:solidFill>
                  <a:srgbClr val="002060"/>
                </a:solidFill>
              </a:rPr>
              <a:t>Your points</a:t>
            </a:r>
            <a:r>
              <a:rPr lang="en-US" sz="2400" dirty="0">
                <a:solidFill>
                  <a:srgbClr val="002060"/>
                </a:solidFill>
              </a:rPr>
              <a:t> x100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</a:rPr>
              <a:t>  Total points</a:t>
            </a:r>
          </a:p>
        </p:txBody>
      </p:sp>
      <p:sp>
        <p:nvSpPr>
          <p:cNvPr id="5" name="Oval 4"/>
          <p:cNvSpPr/>
          <p:nvPr/>
        </p:nvSpPr>
        <p:spPr>
          <a:xfrm>
            <a:off x="1994781" y="2336995"/>
            <a:ext cx="3604846" cy="3720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dirty="0">
                <a:solidFill>
                  <a:srgbClr val="002060"/>
                </a:solidFill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val="194362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animBg="1"/>
      <p:bldP spid="5" grpId="0" build="p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6697014" cy="1361673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What does Tracking Look Like?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548642" y="2292439"/>
          <a:ext cx="10291013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33"/>
                <a:gridCol w="1569636"/>
                <a:gridCol w="1141364"/>
                <a:gridCol w="1470145"/>
                <a:gridCol w="1856651"/>
                <a:gridCol w="1463040"/>
                <a:gridCol w="1090744"/>
              </a:tblGrid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Objectives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Questions on the Exam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Your Points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 Points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Percent Mastery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Bar</a:t>
                      </a:r>
                      <a:r>
                        <a:rPr kumimoji="0" lang="en-US" sz="18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Graph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or </a:t>
                      </a:r>
                      <a:r>
                        <a:rPr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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Chem.8B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Mole Calculations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1-5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???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[3 if you got 3 out of 5 correct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points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x100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 points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Shade in your % mastery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37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Your Turn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3334" y="1377950"/>
            <a:ext cx="11276666" cy="4937125"/>
          </a:xfrm>
        </p:spPr>
        <p:txBody>
          <a:bodyPr>
            <a:normAutofit/>
          </a:bodyPr>
          <a:lstStyle/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Go to </a:t>
            </a:r>
            <a:r>
              <a:rPr lang="en-US" sz="3200" dirty="0" smtClean="0">
                <a:solidFill>
                  <a:srgbClr val="0070C0"/>
                </a:solidFill>
              </a:rPr>
              <a:t>shschem.weebly.com  </a:t>
            </a:r>
            <a:r>
              <a:rPr lang="en-US" sz="3200" dirty="0" smtClean="0">
                <a:solidFill>
                  <a:srgbClr val="FF0000"/>
                </a:solidFill>
              </a:rPr>
              <a:t>(our class website)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3000" i="1" dirty="0" smtClean="0">
                <a:solidFill>
                  <a:srgbClr val="FF0000"/>
                </a:solidFill>
              </a:rPr>
              <a:t>Bookmark this if you haven’t do so already!!!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Hover over my page:</a:t>
            </a:r>
          </a:p>
          <a:p>
            <a:pPr marL="400050" lvl="1" indent="0">
              <a:buClr>
                <a:srgbClr val="002060"/>
              </a:buClr>
              <a:buNone/>
            </a:pPr>
            <a:r>
              <a:rPr lang="en-US" sz="2800" dirty="0" smtClean="0"/>
              <a:t>	Mr. Ghosh </a:t>
            </a:r>
            <a:r>
              <a:rPr lang="en-US" sz="2800" dirty="0" smtClean="0">
                <a:sym typeface="Wingdings" panose="05000000000000000000" pitchFamily="2" charset="2"/>
              </a:rPr>
              <a:t> Quizzes and Tests ESL (or regular) Chemistry</a:t>
            </a:r>
            <a:endParaRPr lang="en-US" sz="2800" dirty="0" smtClean="0"/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Find “Unit </a:t>
            </a:r>
            <a:r>
              <a:rPr lang="en-US" sz="3200" dirty="0"/>
              <a:t>6</a:t>
            </a:r>
            <a:r>
              <a:rPr lang="en-US" sz="3200" dirty="0" smtClean="0"/>
              <a:t> Tracking” </a:t>
            </a:r>
          </a:p>
          <a:p>
            <a:pPr marL="514350" indent="-514350" eaLnBrk="1" hangingPunct="1">
              <a:buClr>
                <a:srgbClr val="002060"/>
              </a:buClr>
              <a:buFont typeface="+mj-lt"/>
              <a:buAutoNum type="arabicPeriod"/>
            </a:pPr>
            <a:r>
              <a:rPr lang="en-US" sz="3200" dirty="0" smtClean="0"/>
              <a:t>Download (and save) this and fill it out</a:t>
            </a:r>
          </a:p>
        </p:txBody>
      </p:sp>
    </p:spTree>
    <p:extLst>
      <p:ext uri="{BB962C8B-B14F-4D97-AF65-F5344CB8AC3E}">
        <p14:creationId xmlns:p14="http://schemas.microsoft.com/office/powerpoint/2010/main" val="307608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00400" y="457200"/>
            <a:ext cx="6629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>
                <a:solidFill>
                  <a:prstClr val="black"/>
                </a:solidFill>
                <a:latin typeface="Lucida Sans Unicode" panose="020B0602030504020204" pitchFamily="34" charset="0"/>
              </a:rPr>
              <a:t>Decomposition</a:t>
            </a:r>
            <a:endParaRPr lang="en-US">
              <a:solidFill>
                <a:prstClr val="black"/>
              </a:solidFill>
              <a:latin typeface="Lucida Sans Unicode" panose="020B0602030504020204" pitchFamily="34" charset="0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78374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52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20" y="1017589"/>
            <a:ext cx="3002924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2060"/>
                </a:solidFill>
              </a:rPr>
              <a:t>Closing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was your Quiz Today?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topics do you feel you still need review on?</a:t>
            </a:r>
          </a:p>
        </p:txBody>
      </p:sp>
    </p:spTree>
    <p:extLst>
      <p:ext uri="{BB962C8B-B14F-4D97-AF65-F5344CB8AC3E}">
        <p14:creationId xmlns:p14="http://schemas.microsoft.com/office/powerpoint/2010/main" val="413484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5253</TotalTime>
  <Words>3163</Words>
  <Application>Microsoft Office PowerPoint</Application>
  <PresentationFormat>Widescreen</PresentationFormat>
  <Paragraphs>702</Paragraphs>
  <Slides>90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90</vt:i4>
      </vt:variant>
    </vt:vector>
  </HeadingPairs>
  <TitlesOfParts>
    <vt:vector size="103" baseType="lpstr">
      <vt:lpstr>Aharoni</vt:lpstr>
      <vt:lpstr>Arial</vt:lpstr>
      <vt:lpstr>Calibri</vt:lpstr>
      <vt:lpstr>Calibri Light</vt:lpstr>
      <vt:lpstr>Georgia</vt:lpstr>
      <vt:lpstr>Lucida Sans Unicode</vt:lpstr>
      <vt:lpstr>Times New Roman</vt:lpstr>
      <vt:lpstr>Trebuchet MS</vt:lpstr>
      <vt:lpstr>Wingdings</vt:lpstr>
      <vt:lpstr>Wingdings 2</vt:lpstr>
      <vt:lpstr>Wingdings 3</vt:lpstr>
      <vt:lpstr>Office Theme</vt:lpstr>
      <vt:lpstr>1_Facet</vt:lpstr>
      <vt:lpstr>Week 24 Chemistry</vt:lpstr>
      <vt:lpstr>Warm Up: 4 Minutes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Guided Practice</vt:lpstr>
      <vt:lpstr>Guided Practice #1</vt:lpstr>
      <vt:lpstr>Guided Practice #2</vt:lpstr>
      <vt:lpstr>Guided Practice #3</vt:lpstr>
      <vt:lpstr>Guided Practice #4</vt:lpstr>
      <vt:lpstr>Guided Practice #5</vt:lpstr>
      <vt:lpstr>Independent Practice</vt:lpstr>
      <vt:lpstr>Closing</vt:lpstr>
      <vt:lpstr>Warm Up: 4 Minutes</vt:lpstr>
      <vt:lpstr>Agenda</vt:lpstr>
      <vt:lpstr>How do we write equations?</vt:lpstr>
      <vt:lpstr>To Write Chemical Reactions...</vt:lpstr>
      <vt:lpstr>Important!!</vt:lpstr>
      <vt:lpstr>To Write Chemical Reactions...</vt:lpstr>
      <vt:lpstr>Example 2:</vt:lpstr>
      <vt:lpstr>Example 3:</vt:lpstr>
      <vt:lpstr>Guided Practice</vt:lpstr>
      <vt:lpstr>Guided Practice #1</vt:lpstr>
      <vt:lpstr>Guided Practice #2</vt:lpstr>
      <vt:lpstr>Guided Practice #3</vt:lpstr>
      <vt:lpstr>Guided Practice #4</vt:lpstr>
      <vt:lpstr>Independent Practice</vt:lpstr>
      <vt:lpstr>Closing</vt:lpstr>
      <vt:lpstr>Warm Up: 4 Minutes</vt:lpstr>
      <vt:lpstr>Agenda</vt:lpstr>
      <vt:lpstr>Recap of the Types of Chemical Reactions?</vt:lpstr>
      <vt:lpstr>Laboratory Purpose</vt:lpstr>
      <vt:lpstr>Pre-Lab</vt:lpstr>
      <vt:lpstr>Pre-Lab #1</vt:lpstr>
      <vt:lpstr>Pre-Lab #2</vt:lpstr>
      <vt:lpstr>Pre-Lab #3</vt:lpstr>
      <vt:lpstr>Lab (please use headphones for the sound)</vt:lpstr>
      <vt:lpstr>Closing</vt:lpstr>
      <vt:lpstr>Warm Up: 4 Minutes</vt:lpstr>
      <vt:lpstr>Agenda</vt:lpstr>
      <vt:lpstr>What is Stoichiometry???</vt:lpstr>
      <vt:lpstr>Today’s Stoichiometric focus</vt:lpstr>
      <vt:lpstr>Guaranteed method for success</vt:lpstr>
      <vt:lpstr>Example 1</vt:lpstr>
      <vt:lpstr>Example 2</vt:lpstr>
      <vt:lpstr>Guided Practice</vt:lpstr>
      <vt:lpstr>Guided Practice #1</vt:lpstr>
      <vt:lpstr>Guided Practice #2</vt:lpstr>
      <vt:lpstr>Independent Practice</vt:lpstr>
      <vt:lpstr>Independent Practice Answer Key</vt:lpstr>
      <vt:lpstr>Closing</vt:lpstr>
      <vt:lpstr>Warm Up: 7 Minutes</vt:lpstr>
      <vt:lpstr>Agenda</vt:lpstr>
      <vt:lpstr>Material Covered on Quiz</vt:lpstr>
      <vt:lpstr>Goal</vt:lpstr>
      <vt:lpstr>Check Point</vt:lpstr>
      <vt:lpstr>Expectations for Quiz</vt:lpstr>
      <vt:lpstr>Expectations</vt:lpstr>
      <vt:lpstr>Good Luck!!</vt:lpstr>
      <vt:lpstr>Answer Key As Mr. Ghosh goes through the answers, highlight the ones you got wrong</vt:lpstr>
      <vt:lpstr>Class Averages (and Top Scores)</vt:lpstr>
      <vt:lpstr>What does Tracking Look Like?</vt:lpstr>
      <vt:lpstr>What does Tracking Look Like?</vt:lpstr>
      <vt:lpstr>What does Tracking Look Like?</vt:lpstr>
      <vt:lpstr>What does Tracking Look Like?</vt:lpstr>
      <vt:lpstr>What does Tracking Look Like?</vt:lpstr>
      <vt:lpstr>Percent Mastery</vt:lpstr>
      <vt:lpstr>What does Tracking Look Like?</vt:lpstr>
      <vt:lpstr>Your Turn</vt:lpstr>
      <vt:lpstr>Closing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24 Chemistry</dc:title>
  <dc:creator>Ghosh, Niloy</dc:creator>
  <cp:lastModifiedBy>Ghosh, Niloy</cp:lastModifiedBy>
  <cp:revision>119</cp:revision>
  <dcterms:created xsi:type="dcterms:W3CDTF">2014-02-14T03:58:13Z</dcterms:created>
  <dcterms:modified xsi:type="dcterms:W3CDTF">2014-02-21T00:23:42Z</dcterms:modified>
</cp:coreProperties>
</file>