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56" r:id="rId4"/>
    <p:sldId id="277" r:id="rId5"/>
    <p:sldId id="278" r:id="rId6"/>
    <p:sldId id="259" r:id="rId7"/>
    <p:sldId id="260" r:id="rId8"/>
    <p:sldId id="261" r:id="rId9"/>
    <p:sldId id="262" r:id="rId10"/>
    <p:sldId id="263" r:id="rId11"/>
    <p:sldId id="267" r:id="rId12"/>
    <p:sldId id="355" r:id="rId13"/>
    <p:sldId id="268" r:id="rId14"/>
    <p:sldId id="279" r:id="rId15"/>
    <p:sldId id="280" r:id="rId16"/>
    <p:sldId id="282" r:id="rId17"/>
    <p:sldId id="373" r:id="rId18"/>
    <p:sldId id="275" r:id="rId19"/>
    <p:sldId id="281" r:id="rId20"/>
    <p:sldId id="306" r:id="rId21"/>
    <p:sldId id="376" r:id="rId22"/>
    <p:sldId id="307" r:id="rId23"/>
    <p:sldId id="309" r:id="rId24"/>
    <p:sldId id="310" r:id="rId25"/>
    <p:sldId id="374" r:id="rId26"/>
    <p:sldId id="311" r:id="rId27"/>
    <p:sldId id="356" r:id="rId28"/>
    <p:sldId id="312" r:id="rId29"/>
    <p:sldId id="313" r:id="rId30"/>
    <p:sldId id="314" r:id="rId31"/>
    <p:sldId id="375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58" r:id="rId46"/>
    <p:sldId id="357" r:id="rId47"/>
    <p:sldId id="331" r:id="rId48"/>
    <p:sldId id="332" r:id="rId49"/>
    <p:sldId id="333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283" r:id="rId74"/>
    <p:sldId id="284" r:id="rId75"/>
    <p:sldId id="285" r:id="rId76"/>
    <p:sldId id="286" r:id="rId77"/>
    <p:sldId id="287" r:id="rId78"/>
    <p:sldId id="288" r:id="rId79"/>
    <p:sldId id="289" r:id="rId80"/>
    <p:sldId id="290" r:id="rId81"/>
    <p:sldId id="291" r:id="rId82"/>
    <p:sldId id="292" r:id="rId83"/>
    <p:sldId id="293" r:id="rId84"/>
    <p:sldId id="294" r:id="rId85"/>
    <p:sldId id="295" r:id="rId86"/>
    <p:sldId id="296" r:id="rId87"/>
    <p:sldId id="297" r:id="rId88"/>
    <p:sldId id="298" r:id="rId89"/>
    <p:sldId id="299" r:id="rId90"/>
    <p:sldId id="300" r:id="rId91"/>
    <p:sldId id="301" r:id="rId92"/>
    <p:sldId id="302" r:id="rId93"/>
    <p:sldId id="303" r:id="rId94"/>
    <p:sldId id="304" r:id="rId95"/>
    <p:sldId id="305" r:id="rId96"/>
    <p:sldId id="308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8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6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9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4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4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44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74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6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6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86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08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737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835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3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22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7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33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660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3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39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41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32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87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07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722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15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7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92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8445-0C89-49E8-AD97-F10A35BA166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AE5E-3350-447B-B45B-6EA2E45D02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95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8445-0C89-49E8-AD97-F10A35BA166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AE5E-3350-447B-B45B-6EA2E45D02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75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74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26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2982-90AC-442B-B3B5-0EBBEA85920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EBC9E-03B5-4CC7-A90C-62542453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8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A98445-0C89-49E8-AD97-F10A35BA1666}" type="datetimeFigureOut">
              <a:rPr lang="en-US" smtClean="0">
                <a:solidFill>
                  <a:prstClr val="black"/>
                </a:solidFill>
              </a:rPr>
              <a:pPr/>
              <a:t>2/11/2014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72AE5E-3350-447B-B45B-6EA2E45D02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0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LOCM, Balancing Equations, Review, Assessment 6</a:t>
            </a:r>
          </a:p>
        </p:txBody>
      </p:sp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291368" y="2580808"/>
            <a:ext cx="9995632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Week 23 Chemistry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8595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67" y="28420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Guided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304350"/>
            <a:ext cx="8596668" cy="53694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Teacher:</a:t>
            </a:r>
          </a:p>
          <a:p>
            <a:pPr marL="400050" lvl="1" indent="0">
              <a:buNone/>
            </a:pPr>
            <a:r>
              <a:rPr lang="en-US" sz="2600" dirty="0" smtClean="0"/>
              <a:t>1. Will show the problem on the board</a:t>
            </a:r>
          </a:p>
          <a:p>
            <a:r>
              <a:rPr lang="en-US" sz="2800" dirty="0" smtClean="0"/>
              <a:t>Students: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22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identify the elements on each side and the number of each. 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68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balance the equation with your shoulder partner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Be ready to share when Mr. Ghosh says </a:t>
            </a:r>
            <a:r>
              <a:rPr lang="en-US" sz="2600" b="1" u="sng" dirty="0" smtClean="0">
                <a:solidFill>
                  <a:srgbClr val="FF0000"/>
                </a:solidFill>
              </a:rPr>
              <a:t>SWAG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060"/>
                </a:solidFill>
              </a:rPr>
              <a:t>Guided Practice #1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77334" y="1812878"/>
            <a:ext cx="8229600" cy="452596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__</a:t>
            </a:r>
            <a:r>
              <a:rPr lang="en-US" sz="4400" b="1" dirty="0">
                <a:solidFill>
                  <a:srgbClr val="FF0000"/>
                </a:solidFill>
              </a:rPr>
              <a:t>Al + __S</a:t>
            </a:r>
            <a:r>
              <a:rPr lang="en-US" sz="4400" b="1" baseline="-25000" dirty="0">
                <a:solidFill>
                  <a:srgbClr val="FF0000"/>
                </a:solidFill>
              </a:rPr>
              <a:t>2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Al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  <a:r>
              <a:rPr lang="en-US" sz="4400" b="1" dirty="0">
                <a:solidFill>
                  <a:srgbClr val="FF0000"/>
                </a:solidFill>
              </a:rPr>
              <a:t>S</a:t>
            </a:r>
            <a:r>
              <a:rPr lang="en-US" sz="4400" b="1" baseline="-25000" dirty="0">
                <a:solidFill>
                  <a:srgbClr val="FF0000"/>
                </a:solidFill>
              </a:rPr>
              <a:t>3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4400" b="1" baseline="-25000" dirty="0">
                <a:solidFill>
                  <a:srgbClr val="FF0000"/>
                </a:solidFill>
              </a:rPr>
              <a:t>             Al =                              Al =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4400" b="1" baseline="-25000" dirty="0">
                <a:solidFill>
                  <a:srgbClr val="FF0000"/>
                </a:solidFill>
              </a:rPr>
              <a:t>             S =                                S</a:t>
            </a:r>
            <a:r>
              <a:rPr lang="en-US" sz="4400" b="1" dirty="0">
                <a:solidFill>
                  <a:srgbClr val="FF0000"/>
                </a:solidFill>
              </a:rPr>
              <a:t> =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844061" y="4540093"/>
            <a:ext cx="86234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What is the coefficient for Aluminum Sulfide?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3319" y="1721779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4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4890" y="1721778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3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200335" y="5324542"/>
            <a:ext cx="1295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4012" y="2775639"/>
            <a:ext cx="0" cy="1496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#2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77334" y="1812878"/>
            <a:ext cx="8229600" cy="452596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__Br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+ </a:t>
            </a:r>
            <a:r>
              <a:rPr lang="en-US" sz="4400" b="1" dirty="0" smtClean="0">
                <a:solidFill>
                  <a:srgbClr val="FF0000"/>
                </a:solidFill>
              </a:rPr>
              <a:t>__</a:t>
            </a:r>
            <a:r>
              <a:rPr lang="en-US" sz="4400" b="1" dirty="0" err="1" smtClean="0">
                <a:solidFill>
                  <a:srgbClr val="FF0000"/>
                </a:solidFill>
              </a:rPr>
              <a:t>LiF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LiBr</a:t>
            </a:r>
            <a:r>
              <a:rPr lang="en-US" sz="4400" b="1" dirty="0" smtClean="0">
                <a:solidFill>
                  <a:srgbClr val="FF0000"/>
                </a:solidFill>
              </a:rPr>
              <a:t> + </a:t>
            </a:r>
            <a:r>
              <a:rPr lang="en-US" sz="4400" b="1" u="sng" dirty="0" smtClean="0">
                <a:solidFill>
                  <a:srgbClr val="FF0000"/>
                </a:solidFill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</a:rPr>
              <a:t>F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endParaRPr lang="en-US" sz="4400" b="1" baseline="-25000" dirty="0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4400" b="1" baseline="-25000" dirty="0">
                <a:solidFill>
                  <a:srgbClr val="FF0000"/>
                </a:solidFill>
              </a:rPr>
              <a:t>             </a:t>
            </a:r>
            <a:r>
              <a:rPr lang="en-US" sz="3600" b="1" dirty="0" smtClean="0">
                <a:solidFill>
                  <a:srgbClr val="FF0000"/>
                </a:solidFill>
              </a:rPr>
              <a:t>Br </a:t>
            </a:r>
            <a:r>
              <a:rPr lang="en-US" sz="3600" b="1" dirty="0">
                <a:solidFill>
                  <a:srgbClr val="FF0000"/>
                </a:solidFill>
              </a:rPr>
              <a:t>=    </a:t>
            </a:r>
            <a:r>
              <a:rPr lang="en-US" sz="3600" b="1" dirty="0" smtClean="0">
                <a:solidFill>
                  <a:srgbClr val="FF0000"/>
                </a:solidFill>
              </a:rPr>
              <a:t>          		Br =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			 Li =               		Li =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			 F =     					F =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59737" y="1751235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1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7785" y="1751236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2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5735" y="1737588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1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8236" y="1797600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2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62021" y="2789287"/>
            <a:ext cx="13647" cy="32345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#3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25617" y="1820935"/>
            <a:ext cx="10161856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__BaCl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en-US" sz="4000" b="1" dirty="0" smtClean="0">
                <a:solidFill>
                  <a:srgbClr val="FF0000"/>
                </a:solidFill>
              </a:rPr>
              <a:t>__H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SO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u="sng" dirty="0" smtClean="0">
                <a:solidFill>
                  <a:srgbClr val="FF0000"/>
                </a:solidFill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</a:rPr>
              <a:t>BaSO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</a:rPr>
              <a:t> + </a:t>
            </a:r>
            <a:r>
              <a:rPr lang="en-US" sz="4000" b="1" u="sng" dirty="0" smtClean="0">
                <a:solidFill>
                  <a:srgbClr val="FF0000"/>
                </a:solidFill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</a:rPr>
              <a:t>HCl</a:t>
            </a:r>
            <a:endParaRPr lang="en-US" sz="4000" b="1" baseline="-25000" dirty="0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4000" b="1" baseline="-25000" dirty="0">
                <a:solidFill>
                  <a:srgbClr val="FF0000"/>
                </a:solidFill>
              </a:rPr>
              <a:t>            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731256" y="1715069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1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749" y="1715069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1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966" y="1715069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1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13183" y="1736607"/>
            <a:ext cx="661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2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061" y="4540093"/>
            <a:ext cx="86234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What is the coefficient for Barium Sulfate?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200335" y="5324542"/>
            <a:ext cx="1295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22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/>
      <p:bldP spid="9" grpId="0"/>
      <p:bldP spid="12" grpId="0"/>
      <p:bldP spid="1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Independent Practice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7334" y="1815353"/>
            <a:ext cx="8934450" cy="4800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sz="3600" dirty="0" smtClean="0"/>
              <a:t>Take </a:t>
            </a:r>
            <a:r>
              <a:rPr lang="en-US" sz="3600" dirty="0"/>
              <a:t>some time to practice </a:t>
            </a:r>
            <a:r>
              <a:rPr lang="en-US" sz="3600" dirty="0" smtClean="0"/>
              <a:t>balancing the following equations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69311" y="4566024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196052" y="3136153"/>
            <a:ext cx="23622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6096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When you are finished…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 to the class website (shschem.weebly.com)</a:t>
            </a:r>
          </a:p>
          <a:p>
            <a:r>
              <a:rPr lang="en-US" sz="2800" dirty="0" smtClean="0"/>
              <a:t>Check the new tab labeled “Quizzes and Tests”</a:t>
            </a:r>
          </a:p>
          <a:p>
            <a:pPr lvl="1"/>
            <a:r>
              <a:rPr lang="en-US" sz="2400" dirty="0" smtClean="0"/>
              <a:t>Open the Answer Key for the Quiz on Friday and look through how to do each 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82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3887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1,2,1,1</a:t>
            </a:r>
          </a:p>
          <a:p>
            <a:pPr marL="623887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4, 3, 2</a:t>
            </a:r>
          </a:p>
          <a:p>
            <a:pPr marL="623887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2,1,2</a:t>
            </a:r>
          </a:p>
          <a:p>
            <a:pPr marL="623887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1,3,2</a:t>
            </a:r>
          </a:p>
          <a:p>
            <a:pPr marL="623887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2, 1,4,1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Answer Key for Balancing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a reaction is unbalanced, is it following the Law of Conservation of Mass? </a:t>
            </a:r>
          </a:p>
          <a:p>
            <a:endParaRPr lang="en-US" sz="2800" dirty="0"/>
          </a:p>
          <a:p>
            <a:r>
              <a:rPr lang="en-US" sz="2800" dirty="0"/>
              <a:t>How do we make the reaction balanced?</a:t>
            </a:r>
          </a:p>
        </p:txBody>
      </p:sp>
    </p:spTree>
    <p:extLst>
      <p:ext uri="{BB962C8B-B14F-4D97-AF65-F5344CB8AC3E}">
        <p14:creationId xmlns:p14="http://schemas.microsoft.com/office/powerpoint/2010/main" val="16938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Sit in your assigned seat</a:t>
            </a:r>
            <a:endParaRPr lang="en-US" sz="33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675" y="2546415"/>
            <a:ext cx="90364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Log into your computer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Go to </a:t>
            </a:r>
            <a:r>
              <a:rPr lang="en-US" sz="3200" dirty="0">
                <a:solidFill>
                  <a:srgbClr val="0070C0"/>
                </a:solidFill>
              </a:rPr>
              <a:t>m.socrative.com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Enter room number: 230538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Finish all questions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When you are finished, check your grades on PS Connect</a:t>
            </a:r>
          </a:p>
        </p:txBody>
      </p:sp>
    </p:spTree>
    <p:extLst>
      <p:ext uri="{BB962C8B-B14F-4D97-AF65-F5344CB8AC3E}">
        <p14:creationId xmlns:p14="http://schemas.microsoft.com/office/powerpoint/2010/main" val="16590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Reminder!!!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>
                <a:solidFill>
                  <a:srgbClr val="0070C0"/>
                </a:solidFill>
              </a:rPr>
              <a:t>Exam Thursday</a:t>
            </a:r>
            <a:endParaRPr lang="en-US" sz="1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675" y="2546415"/>
            <a:ext cx="90364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Log into your computer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Go to </a:t>
            </a:r>
            <a:r>
              <a:rPr lang="en-US" sz="3200" dirty="0">
                <a:solidFill>
                  <a:srgbClr val="0070C0"/>
                </a:solidFill>
              </a:rPr>
              <a:t>m.socrative.com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Enter room number: 230538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Finish all questions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When you are finished, check your grades on PS Connect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66780" y="302596"/>
            <a:ext cx="2923007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b="1" u="sng" dirty="0" smtClean="0">
                <a:solidFill>
                  <a:srgbClr val="C00000"/>
                </a:solidFill>
              </a:rPr>
              <a:t>Please do not move the stools</a:t>
            </a:r>
          </a:p>
        </p:txBody>
      </p:sp>
    </p:spTree>
    <p:extLst>
      <p:ext uri="{BB962C8B-B14F-4D97-AF65-F5344CB8AC3E}">
        <p14:creationId xmlns:p14="http://schemas.microsoft.com/office/powerpoint/2010/main" val="36021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>
                <a:solidFill>
                  <a:srgbClr val="FF0000"/>
                </a:solidFill>
              </a:rPr>
              <a:t>[7 minutes]</a:t>
            </a:r>
          </a:p>
          <a:p>
            <a:r>
              <a:rPr lang="en-US" sz="2800" dirty="0" smtClean="0"/>
              <a:t>Notes/Examples </a:t>
            </a:r>
            <a:r>
              <a:rPr lang="en-US" sz="2800" dirty="0">
                <a:solidFill>
                  <a:srgbClr val="FF0000"/>
                </a:solidFill>
              </a:rPr>
              <a:t>[15 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[15 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[4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961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16541" y="247650"/>
            <a:ext cx="9296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2060"/>
                </a:solidFill>
              </a:rPr>
              <a:t>Recap </a:t>
            </a:r>
            <a:r>
              <a:rPr lang="en-US" dirty="0">
                <a:solidFill>
                  <a:srgbClr val="002060"/>
                </a:solidFill>
              </a:rPr>
              <a:t>of How to Balance a Chemical Reaction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41" y="139065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7030A0"/>
                </a:solidFill>
              </a:rPr>
              <a:t>List out the element on the reactant and product side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0000"/>
                </a:solidFill>
              </a:rPr>
              <a:t>Count the </a:t>
            </a:r>
            <a:r>
              <a:rPr lang="en-US" sz="2800" dirty="0" smtClean="0">
                <a:solidFill>
                  <a:srgbClr val="FF0000"/>
                </a:solidFill>
              </a:rPr>
              <a:t>number of </a:t>
            </a:r>
            <a:r>
              <a:rPr lang="en-US" sz="2800" dirty="0">
                <a:solidFill>
                  <a:srgbClr val="FF0000"/>
                </a:solidFill>
              </a:rPr>
              <a:t>atoms of each element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70C0"/>
                </a:solidFill>
              </a:rPr>
              <a:t>Pick an element that is not equal on both sides of the chemical reaction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Add a coefficient in front of the formula with that element and adjust the count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70C0"/>
                </a:solidFill>
              </a:rPr>
              <a:t>Continue adding coefficients to get the same number of atoms of each element on each side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30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1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044402" y="1930400"/>
            <a:ext cx="8229600" cy="4525963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__H</a:t>
            </a:r>
            <a:r>
              <a:rPr lang="en-US"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__O</a:t>
            </a:r>
            <a:r>
              <a:rPr lang="en-US"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1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2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044402" y="1930400"/>
            <a:ext cx="8229600" cy="4525963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___K</a:t>
            </a:r>
            <a:r>
              <a:rPr lang="en-US" sz="4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___H</a:t>
            </a:r>
            <a:r>
              <a:rPr lang="en-US" sz="4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___KOH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Example 3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-282388" y="2186176"/>
            <a:ext cx="10900584" cy="4389437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_Rb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_Sr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_ RbC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67" y="28420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Guided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304350"/>
            <a:ext cx="8596668" cy="53694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Teacher:</a:t>
            </a:r>
          </a:p>
          <a:p>
            <a:pPr marL="400050" lvl="1" indent="0">
              <a:buNone/>
            </a:pPr>
            <a:r>
              <a:rPr lang="en-US" sz="2600" dirty="0" smtClean="0"/>
              <a:t>1. Will show the problem on the board</a:t>
            </a:r>
          </a:p>
          <a:p>
            <a:r>
              <a:rPr lang="en-US" sz="2800" dirty="0" smtClean="0"/>
              <a:t>Students: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22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identify the elements on each side and the number of each. 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68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balance the equation with your shoulder partner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Be ready to share when Mr. Ghosh says </a:t>
            </a:r>
            <a:r>
              <a:rPr lang="en-US" sz="2600" b="1" u="sng" dirty="0" smtClean="0">
                <a:solidFill>
                  <a:srgbClr val="FF0000"/>
                </a:solidFill>
              </a:rPr>
              <a:t>SWAG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79793" y="219636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Guided Practice  1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887505" y="1429871"/>
            <a:ext cx="8229600" cy="45259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dirty="0" smtClean="0"/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5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__O</a:t>
            </a:r>
            <a:r>
              <a:rPr lang="en-US" sz="5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__NO</a:t>
            </a:r>
            <a:r>
              <a:rPr lang="en-US" sz="5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5247" y="4975412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</a:rPr>
              <a:t>2,1,2</a:t>
            </a:r>
          </a:p>
        </p:txBody>
      </p:sp>
    </p:spTree>
    <p:extLst>
      <p:ext uri="{BB962C8B-B14F-4D97-AF65-F5344CB8AC3E}">
        <p14:creationId xmlns:p14="http://schemas.microsoft.com/office/powerpoint/2010/main" val="35503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Guided Practice 2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-329197" y="1465730"/>
            <a:ext cx="10609729" cy="4525963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Mg(NO</a:t>
            </a:r>
            <a:r>
              <a:rPr 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__K</a:t>
            </a:r>
            <a:r>
              <a:rPr 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__ KNO</a:t>
            </a:r>
            <a:r>
              <a:rPr 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__ MgSO</a:t>
            </a:r>
            <a:r>
              <a:rPr 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7002" y="4787153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</a:rPr>
              <a:t>1,1,2,1</a:t>
            </a:r>
          </a:p>
        </p:txBody>
      </p:sp>
    </p:spTree>
    <p:extLst>
      <p:ext uri="{BB962C8B-B14F-4D97-AF65-F5344CB8AC3E}">
        <p14:creationId xmlns:p14="http://schemas.microsoft.com/office/powerpoint/2010/main" val="26629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 Guided Practice 3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-94129" y="1632791"/>
            <a:ext cx="10363200" cy="4525962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__O</a:t>
            </a:r>
            <a:r>
              <a:rPr lang="en-US" sz="5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__ CO</a:t>
            </a:r>
            <a:r>
              <a:rPr lang="en-US" sz="6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+__</a:t>
            </a:r>
            <a:r>
              <a:rPr lang="en-US" sz="6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9755" y="5244353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</a:rPr>
              <a:t>2,5,4,2</a:t>
            </a:r>
          </a:p>
        </p:txBody>
      </p:sp>
    </p:spTree>
    <p:extLst>
      <p:ext uri="{BB962C8B-B14F-4D97-AF65-F5344CB8AC3E}">
        <p14:creationId xmlns:p14="http://schemas.microsoft.com/office/powerpoint/2010/main" val="34166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4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55797" y="1509612"/>
            <a:ext cx="10609729" cy="4525963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missing blank: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_________ +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6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4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7002" y="4787153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rgbClr val="002060"/>
                </a:solidFill>
              </a:rPr>
              <a:t>C</a:t>
            </a:r>
            <a:r>
              <a:rPr lang="en-US" sz="3600" baseline="-25000" dirty="0" smtClean="0">
                <a:solidFill>
                  <a:srgbClr val="002060"/>
                </a:solidFill>
              </a:rPr>
              <a:t>6</a:t>
            </a:r>
            <a:r>
              <a:rPr lang="en-US" sz="3600" dirty="0" smtClean="0">
                <a:solidFill>
                  <a:srgbClr val="002060"/>
                </a:solidFill>
              </a:rPr>
              <a:t>H</a:t>
            </a:r>
            <a:r>
              <a:rPr lang="en-US" sz="3600" baseline="-25000" dirty="0" smtClean="0">
                <a:solidFill>
                  <a:srgbClr val="002060"/>
                </a:solidFill>
              </a:rPr>
              <a:t>12</a:t>
            </a:r>
            <a:r>
              <a:rPr lang="en-US" sz="3600" dirty="0" smtClean="0">
                <a:solidFill>
                  <a:srgbClr val="002060"/>
                </a:solidFill>
              </a:rPr>
              <a:t>O</a:t>
            </a:r>
            <a:r>
              <a:rPr lang="en-US" sz="3600" baseline="-25000" dirty="0" smtClean="0">
                <a:solidFill>
                  <a:srgbClr val="002060"/>
                </a:solidFill>
              </a:rPr>
              <a:t>6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1622" y="3673000"/>
            <a:ext cx="6096000" cy="2990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>
                <a:solidFill>
                  <a:srgbClr val="FF0000"/>
                </a:solidFill>
              </a:rPr>
              <a:t>[7 minutes]</a:t>
            </a:r>
          </a:p>
          <a:p>
            <a:r>
              <a:rPr lang="en-US" sz="2800" dirty="0" smtClean="0"/>
              <a:t>Notes/Examples </a:t>
            </a:r>
            <a:r>
              <a:rPr lang="en-US" sz="2800" dirty="0">
                <a:solidFill>
                  <a:srgbClr val="FF0000"/>
                </a:solidFill>
              </a:rPr>
              <a:t>[15 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[15 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[4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22176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Independent Practice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7334" y="1815353"/>
            <a:ext cx="8934450" cy="4800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sz="3600" dirty="0" smtClean="0"/>
              <a:t>Take </a:t>
            </a:r>
            <a:r>
              <a:rPr lang="en-US" sz="3600" dirty="0"/>
              <a:t>some time to practice </a:t>
            </a:r>
            <a:r>
              <a:rPr lang="en-US" sz="3600" dirty="0" smtClean="0"/>
              <a:t>balancing the following equations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69311" y="4566024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196052" y="3136153"/>
            <a:ext cx="23622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41031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approach should you follow to ensure you balance a chemical reaction correctly?</a:t>
            </a:r>
          </a:p>
        </p:txBody>
      </p:sp>
    </p:spTree>
    <p:extLst>
      <p:ext uri="{BB962C8B-B14F-4D97-AF65-F5344CB8AC3E}">
        <p14:creationId xmlns:p14="http://schemas.microsoft.com/office/powerpoint/2010/main" val="6522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78" y="466882"/>
            <a:ext cx="8610600" cy="129302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4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2155" y="1828541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</a:t>
            </a:r>
            <a:r>
              <a:rPr lang="en-US" sz="3300" b="1" u="sng" dirty="0" smtClean="0">
                <a:solidFill>
                  <a:srgbClr val="C00000"/>
                </a:solidFill>
              </a:rPr>
              <a:t>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2155" y="1270000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8278" y="2563028"/>
            <a:ext cx="90364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Log into your computer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Go to </a:t>
            </a:r>
            <a:r>
              <a:rPr lang="en-US" sz="3200" dirty="0">
                <a:solidFill>
                  <a:srgbClr val="0070C0"/>
                </a:solidFill>
              </a:rPr>
              <a:t>m.socrative.com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Enter room number: 230538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Finish all questions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When you are finished, check your grades on PS Connect</a:t>
            </a:r>
          </a:p>
        </p:txBody>
      </p:sp>
    </p:spTree>
    <p:extLst>
      <p:ext uri="{BB962C8B-B14F-4D97-AF65-F5344CB8AC3E}">
        <p14:creationId xmlns:p14="http://schemas.microsoft.com/office/powerpoint/2010/main" val="136986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Warm Up- 7 Minutes</a:t>
            </a:r>
          </a:p>
          <a:p>
            <a:r>
              <a:rPr lang="en-US" sz="3200" dirty="0" smtClean="0"/>
              <a:t>Purpose of Review/ Material Covered- 3 Minutes</a:t>
            </a:r>
          </a:p>
          <a:p>
            <a:r>
              <a:rPr lang="en-US" sz="3200" dirty="0" smtClean="0"/>
              <a:t>Expectations for White Board Jeopardy- 3 Minutes</a:t>
            </a:r>
          </a:p>
          <a:p>
            <a:r>
              <a:rPr lang="en-US" sz="3200" dirty="0" smtClean="0"/>
              <a:t>White Board Jeopardy- 37 Minutes</a:t>
            </a:r>
          </a:p>
          <a:p>
            <a:r>
              <a:rPr lang="en-US" sz="3200" dirty="0" smtClean="0"/>
              <a:t>Closing- 3 Minutes</a:t>
            </a:r>
          </a:p>
        </p:txBody>
      </p:sp>
    </p:spTree>
    <p:extLst>
      <p:ext uri="{BB962C8B-B14F-4D97-AF65-F5344CB8AC3E}">
        <p14:creationId xmlns:p14="http://schemas.microsoft.com/office/powerpoint/2010/main" val="13250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802" y="1021951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Purpose of Reviewing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Prepare for Assessment 6</a:t>
            </a:r>
          </a:p>
        </p:txBody>
      </p:sp>
    </p:spTree>
    <p:extLst>
      <p:ext uri="{BB962C8B-B14F-4D97-AF65-F5344CB8AC3E}">
        <p14:creationId xmlns:p14="http://schemas.microsoft.com/office/powerpoint/2010/main" val="11232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06" y="725736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Prepare?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375" y="2819400"/>
            <a:ext cx="4636394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</a:rPr>
              <a:t>17</a:t>
            </a:r>
          </a:p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</a:rPr>
              <a:t>Questions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209800"/>
            <a:ext cx="2590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6000" b="1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7983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69" y="738615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Material Covered on Assessment </a:t>
            </a:r>
            <a:r>
              <a:rPr lang="en-US" dirty="0"/>
              <a:t>6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205869" y="2464633"/>
            <a:ext cx="10062766" cy="3318936"/>
          </a:xfrm>
        </p:spPr>
        <p:txBody>
          <a:bodyPr>
            <a:noAutofit/>
          </a:bodyPr>
          <a:lstStyle/>
          <a:p>
            <a:r>
              <a:rPr lang="en-US" sz="2600" dirty="0" smtClean="0"/>
              <a:t>Mole Calculations (1 and 2 step)</a:t>
            </a:r>
          </a:p>
          <a:p>
            <a:r>
              <a:rPr lang="en-US" sz="2600" dirty="0" smtClean="0"/>
              <a:t>Molar Mass</a:t>
            </a:r>
          </a:p>
          <a:p>
            <a:r>
              <a:rPr lang="en-US" sz="2600" dirty="0" smtClean="0"/>
              <a:t>Percent Composition</a:t>
            </a:r>
          </a:p>
          <a:p>
            <a:r>
              <a:rPr lang="en-US" sz="2600" dirty="0" smtClean="0"/>
              <a:t>Empirical Formulas</a:t>
            </a:r>
          </a:p>
          <a:p>
            <a:r>
              <a:rPr lang="en-US" sz="2600" dirty="0" smtClean="0"/>
              <a:t>Molecular Formulas</a:t>
            </a:r>
          </a:p>
          <a:p>
            <a:r>
              <a:rPr lang="en-US" sz="2600" dirty="0" smtClean="0"/>
              <a:t>Balancing Chemical Equations</a:t>
            </a:r>
          </a:p>
          <a:p>
            <a:r>
              <a:rPr lang="en-US" sz="2600" dirty="0" smtClean="0"/>
              <a:t>Naming Compounds/Writing Formulas</a:t>
            </a:r>
          </a:p>
        </p:txBody>
      </p:sp>
    </p:spTree>
    <p:extLst>
      <p:ext uri="{BB962C8B-B14F-4D97-AF65-F5344CB8AC3E}">
        <p14:creationId xmlns:p14="http://schemas.microsoft.com/office/powerpoint/2010/main" val="11650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982663"/>
            <a:ext cx="9601200" cy="130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>
                <a:effectLst/>
              </a:rPr>
              <a:t>White Board Jeopardy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4704" y="2286000"/>
            <a:ext cx="9601200" cy="38443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300" dirty="0"/>
          </a:p>
          <a:p>
            <a:pPr marL="273050" indent="-273050">
              <a:lnSpc>
                <a:spcPct val="80000"/>
              </a:lnSpc>
            </a:pPr>
            <a:r>
              <a:rPr lang="en-US" sz="3200" dirty="0" smtClean="0"/>
              <a:t>Students will work in groups of 3 to 4 (Team number is on the desk in front of you). </a:t>
            </a:r>
          </a:p>
          <a:p>
            <a:pPr marL="273050" indent="-273050">
              <a:lnSpc>
                <a:spcPct val="80000"/>
              </a:lnSpc>
              <a:buNone/>
            </a:pPr>
            <a:endParaRPr lang="en-US" sz="3200" dirty="0" smtClean="0"/>
          </a:p>
          <a:p>
            <a:pPr marL="273050" indent="-273050">
              <a:lnSpc>
                <a:spcPct val="80000"/>
              </a:lnSpc>
            </a:pPr>
            <a:r>
              <a:rPr lang="en-US" sz="3200" dirty="0" smtClean="0"/>
              <a:t>Students will need </a:t>
            </a:r>
            <a:r>
              <a:rPr lang="en-US" sz="3200" u="sng" dirty="0" smtClean="0"/>
              <a:t>Dry Erase Board, Marker, Periodic Table, and Eraser. </a:t>
            </a:r>
          </a:p>
          <a:p>
            <a:pPr marL="273050" indent="-273050">
              <a:lnSpc>
                <a:spcPct val="80000"/>
              </a:lnSpc>
            </a:pPr>
            <a:endParaRPr lang="en-US" sz="3200" dirty="0" smtClean="0"/>
          </a:p>
          <a:p>
            <a:pPr marL="273050" indent="-273050">
              <a:lnSpc>
                <a:spcPct val="80000"/>
              </a:lnSpc>
            </a:pPr>
            <a:r>
              <a:rPr lang="en-US" sz="3200" dirty="0" smtClean="0"/>
              <a:t>NOTES are allowed during White Board Jeopardy</a:t>
            </a:r>
          </a:p>
          <a:p>
            <a:pPr marL="273050" indent="-273050">
              <a:lnSpc>
                <a:spcPct val="80000"/>
              </a:lnSpc>
              <a:buNone/>
            </a:pPr>
            <a:endParaRPr lang="en-US" sz="2300" dirty="0"/>
          </a:p>
          <a:p>
            <a:pPr marL="273050" indent="-273050">
              <a:lnSpc>
                <a:spcPct val="8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46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60608" y="107068"/>
            <a:ext cx="9601200" cy="130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>
                <a:effectLst/>
              </a:rPr>
              <a:t>White Board Jeopardy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0462" y="1855229"/>
            <a:ext cx="9601200" cy="38655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/>
              <a:t>How </a:t>
            </a:r>
            <a:r>
              <a:rPr lang="en-US" sz="3600" b="1" dirty="0"/>
              <a:t>to Play???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2400" dirty="0"/>
              <a:t>Write your team number in the upper right hand corner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2400" dirty="0" smtClean="0"/>
              <a:t>During the song, you </a:t>
            </a:r>
            <a:r>
              <a:rPr lang="en-US" sz="2400" dirty="0"/>
              <a:t>will work the problem shown in your lap INDIVIDUALLY. 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2400" dirty="0"/>
              <a:t>At the end of the Jeopardy song, </a:t>
            </a:r>
            <a:r>
              <a:rPr lang="en-US" sz="2400" dirty="0" smtClean="0"/>
              <a:t>you </a:t>
            </a:r>
            <a:r>
              <a:rPr lang="en-US" sz="2400" dirty="0"/>
              <a:t>will talk with your group.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2400" dirty="0"/>
              <a:t>When </a:t>
            </a:r>
            <a:r>
              <a:rPr lang="en-US" sz="2400" dirty="0" smtClean="0"/>
              <a:t>Mr. </a:t>
            </a:r>
            <a:r>
              <a:rPr lang="en-US" dirty="0" smtClean="0"/>
              <a:t>Ghosh</a:t>
            </a:r>
            <a:r>
              <a:rPr lang="en-US" sz="2400" dirty="0" smtClean="0"/>
              <a:t> says “Boards Up” </a:t>
            </a:r>
            <a:r>
              <a:rPr lang="en-US" sz="2400" dirty="0"/>
              <a:t>, all students in group must have Identical responses on their Dry Erase Boards that are correct in order to receive FULL </a:t>
            </a:r>
            <a:r>
              <a:rPr lang="en-US" sz="2400" dirty="0" smtClean="0"/>
              <a:t>CREDIT.  Boards that are not up will not be counted.  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dirty="0" smtClean="0"/>
              <a:t>You may be called on randomly to explain your answer.  If I do this and you cannot explain correctly, your team will </a:t>
            </a:r>
            <a:r>
              <a:rPr lang="en-US" b="1" u="sng" dirty="0" smtClean="0"/>
              <a:t>NOT</a:t>
            </a:r>
            <a:r>
              <a:rPr lang="en-US" dirty="0" smtClean="0"/>
              <a:t> receive credit.</a:t>
            </a:r>
            <a:endParaRPr lang="en-US" sz="2400" dirty="0"/>
          </a:p>
          <a:p>
            <a:pPr marL="273050" indent="-273050">
              <a:lnSpc>
                <a:spcPct val="80000"/>
              </a:lnSpc>
              <a:buNone/>
            </a:pPr>
            <a:endParaRPr lang="en-US" sz="2300" dirty="0"/>
          </a:p>
          <a:p>
            <a:pPr marL="273050" indent="-273050">
              <a:lnSpc>
                <a:spcPct val="80000"/>
              </a:lnSpc>
            </a:pP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91" t="11040" r="12693" b="11177"/>
          <a:stretch/>
        </p:blipFill>
        <p:spPr>
          <a:xfrm>
            <a:off x="8831593" y="968757"/>
            <a:ext cx="2530886" cy="1817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70806" y="1095374"/>
            <a:ext cx="9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Team #</a:t>
            </a:r>
          </a:p>
        </p:txBody>
      </p:sp>
    </p:spTree>
    <p:extLst>
      <p:ext uri="{BB962C8B-B14F-4D97-AF65-F5344CB8AC3E}">
        <p14:creationId xmlns:p14="http://schemas.microsoft.com/office/powerpoint/2010/main" val="38970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240971" y="341298"/>
            <a:ext cx="9601200" cy="130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>
                <a:effectLst/>
              </a:rPr>
              <a:t>Scoring and Rules/Expectations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0461" y="1646223"/>
            <a:ext cx="10315977" cy="43626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u="sng" dirty="0" smtClean="0"/>
              <a:t>Scoring: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sz="2400" dirty="0" smtClean="0"/>
              <a:t>All questions are worth 1 point</a:t>
            </a: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b="1" u="sng" dirty="0" smtClean="0"/>
              <a:t>Rules/Expectations: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dirty="0" smtClean="0"/>
              <a:t>No talking during the Jeopardy song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sz="2300" dirty="0" smtClean="0"/>
              <a:t>Must be working individually during the song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sz="2300" dirty="0" smtClean="0"/>
              <a:t>No arguing with Mr. Ghosh about scoring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sz="2300" dirty="0" smtClean="0"/>
              <a:t>Must be explaining </a:t>
            </a:r>
            <a:r>
              <a:rPr lang="en-US" sz="2300" b="1" u="sng" dirty="0" smtClean="0"/>
              <a:t>WHY</a:t>
            </a:r>
            <a:r>
              <a:rPr lang="en-US" sz="2300" dirty="0" smtClean="0"/>
              <a:t> during group work time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3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Any violations of the rules/expectations will result in your team losing a point</a:t>
            </a:r>
            <a:endParaRPr lang="en-US" b="1" u="sng" dirty="0">
              <a:solidFill>
                <a:srgbClr val="C00000"/>
              </a:solidFill>
            </a:endParaRPr>
          </a:p>
          <a:p>
            <a:pPr marL="273050" indent="-273050">
              <a:lnSpc>
                <a:spcPct val="8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8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8" y="261097"/>
            <a:ext cx="9144000" cy="1885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Does this Chemical Reaction Follow the Law of Conservation of Mass?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18" y="2147047"/>
            <a:ext cx="8305800" cy="32004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</a:t>
            </a:r>
            <a:r>
              <a:rPr lang="en-US" sz="4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2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+ O</a:t>
            </a:r>
            <a:r>
              <a:rPr lang="en-US" sz="4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2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 H</a:t>
            </a:r>
            <a:r>
              <a:rPr lang="en-US" sz="4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2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O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…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sym typeface="Wingdings" charset="2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NO!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pitchFamily="2" charset="2"/>
              </a:rPr>
              <a:t>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sym typeface="Wingdings" charset="2"/>
            </a:endParaRPr>
          </a:p>
          <a:p>
            <a:pPr eaLnBrk="1" hangingPunct="1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196" y="526016"/>
            <a:ext cx="3047974" cy="82779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Prizes!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7" y="5326870"/>
            <a:ext cx="8596668" cy="127864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 smtClean="0"/>
              <a:t>The team that finishes with the most number of points will receive 5% extra credit on the Exam tomorrow.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93" y="1431083"/>
            <a:ext cx="3528920" cy="38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How many atoms are in 0.711 moles of Helium?</a:t>
            </a:r>
            <a:endParaRPr lang="en-US" sz="44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1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is the molar mass of Barium Fluoride?</a:t>
            </a:r>
            <a:endParaRPr lang="en-US" sz="44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8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is the percent composition by mass of the elements in AgNO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?</a:t>
            </a:r>
            <a:endParaRPr lang="en-US" sz="40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3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80995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is the empirical formula for a compound that is 57.14% C, 6.16% H, 9.52% N, and 27.18% O?</a:t>
            </a:r>
            <a:endParaRPr lang="en-US" sz="40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5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What is the molecular formula for a compound with an empirical formula of C</a:t>
            </a:r>
            <a:r>
              <a:rPr lang="en-US" sz="4000" baseline="-25000" dirty="0" smtClean="0"/>
              <a:t>4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4</a:t>
            </a:r>
            <a:r>
              <a:rPr lang="en-US" sz="4000" dirty="0" smtClean="0"/>
              <a:t>O and a molar mass of 136 g/</a:t>
            </a:r>
            <a:r>
              <a:rPr lang="en-US" sz="4000" dirty="0" err="1" smtClean="0"/>
              <a:t>mol</a:t>
            </a:r>
            <a:r>
              <a:rPr lang="en-US" sz="4000" dirty="0" smtClean="0"/>
              <a:t>?</a:t>
            </a:r>
            <a:endParaRPr lang="en-US" sz="40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5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the following equation: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___Na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PO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+ ___KOH </a:t>
            </a:r>
            <a:r>
              <a:rPr lang="en-US" sz="3200" dirty="0" smtClean="0">
                <a:sym typeface="Wingdings" panose="05000000000000000000" pitchFamily="2" charset="2"/>
              </a:rPr>
              <a:t> ___</a:t>
            </a:r>
            <a:r>
              <a:rPr lang="en-US" sz="3200" dirty="0" err="1" smtClean="0">
                <a:sym typeface="Wingdings" panose="05000000000000000000" pitchFamily="2" charset="2"/>
              </a:rPr>
              <a:t>NaOH</a:t>
            </a:r>
            <a:r>
              <a:rPr lang="en-US" sz="3200" dirty="0" smtClean="0">
                <a:sym typeface="Wingdings" panose="05000000000000000000" pitchFamily="2" charset="2"/>
              </a:rPr>
              <a:t> + ___K</a:t>
            </a:r>
            <a:r>
              <a:rPr lang="en-US" sz="3200" baseline="-25000" dirty="0" smtClean="0">
                <a:sym typeface="Wingdings" panose="05000000000000000000" pitchFamily="2" charset="2"/>
              </a:rPr>
              <a:t>3</a:t>
            </a:r>
            <a:r>
              <a:rPr lang="en-US" sz="3200" dirty="0" smtClean="0">
                <a:sym typeface="Wingdings" panose="05000000000000000000" pitchFamily="2" charset="2"/>
              </a:rPr>
              <a:t>PO</a:t>
            </a:r>
            <a:r>
              <a:rPr lang="en-US" sz="3200" baseline="-25000" dirty="0" smtClean="0">
                <a:sym typeface="Wingdings" panose="05000000000000000000" pitchFamily="2" charset="2"/>
              </a:rPr>
              <a:t>4</a:t>
            </a:r>
            <a:endParaRPr lang="en-US" sz="32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1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What is the name for CdSO</a:t>
            </a:r>
            <a:r>
              <a:rPr lang="en-US" sz="4800" baseline="-25000" dirty="0" smtClean="0"/>
              <a:t>4</a:t>
            </a:r>
            <a:r>
              <a:rPr lang="en-US" sz="4800" dirty="0" smtClean="0"/>
              <a:t>?</a:t>
            </a:r>
            <a:endParaRPr lang="en-US" sz="48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3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How many chlorate ions are in 3.62 moles of Calcium Chlorate?</a:t>
            </a:r>
            <a:endParaRPr lang="en-US" sz="44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0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How many molecules are in 4.60 moles of Sulfur Trioxide gas?</a:t>
            </a:r>
            <a:endParaRPr lang="en-US" sz="44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5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518907"/>
            <a:ext cx="5933719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>
                <a:latin typeface="+mj-lt"/>
              </a:rPr>
              <a:t>Because of the Law of </a:t>
            </a:r>
          </a:p>
          <a:p>
            <a:pPr eaLnBrk="1" hangingPunct="1">
              <a:buFontTx/>
              <a:buNone/>
              <a:defRPr/>
            </a:pPr>
            <a:r>
              <a:rPr lang="en-US" sz="3200" i="1" u="sng" dirty="0" smtClean="0">
                <a:solidFill>
                  <a:srgbClr val="002060"/>
                </a:solidFill>
                <a:latin typeface="+mj-lt"/>
              </a:rPr>
              <a:t>conservation of mass</a:t>
            </a:r>
            <a:r>
              <a:rPr lang="en-US" sz="2800" dirty="0">
                <a:latin typeface="+mj-lt"/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latin typeface="+mj-lt"/>
              </a:rPr>
              <a:t>an </a:t>
            </a:r>
            <a:r>
              <a:rPr lang="en-US" sz="3600" i="1" u="sng" dirty="0">
                <a:solidFill>
                  <a:srgbClr val="002060"/>
                </a:solidFill>
                <a:latin typeface="+mj-lt"/>
              </a:rPr>
              <a:t>equation must </a:t>
            </a:r>
            <a:r>
              <a:rPr lang="en-US" sz="3600" i="1" u="sng" dirty="0" smtClean="0">
                <a:solidFill>
                  <a:srgbClr val="002060"/>
                </a:solidFill>
                <a:latin typeface="+mj-lt"/>
              </a:rPr>
              <a:t>be</a:t>
            </a:r>
            <a:r>
              <a:rPr lang="en-US" sz="3600" i="1" u="sng" dirty="0">
                <a:solidFill>
                  <a:srgbClr val="002060"/>
                </a:solidFill>
                <a:latin typeface="+mj-lt"/>
              </a:rPr>
              <a:t>	balanced.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>
                <a:latin typeface="+mj-lt"/>
              </a:rPr>
              <a:t>It must have the </a:t>
            </a:r>
            <a:r>
              <a:rPr lang="en-US" sz="2800" dirty="0" smtClean="0">
                <a:latin typeface="+mj-lt"/>
              </a:rPr>
              <a:t>same number </a:t>
            </a:r>
            <a:r>
              <a:rPr lang="en-US" sz="2800" dirty="0">
                <a:latin typeface="+mj-lt"/>
              </a:rPr>
              <a:t>of atoms of </a:t>
            </a:r>
            <a:r>
              <a:rPr lang="en-US" sz="2800" dirty="0" smtClean="0">
                <a:latin typeface="+mj-lt"/>
              </a:rPr>
              <a:t>the same </a:t>
            </a:r>
            <a:r>
              <a:rPr lang="en-US" sz="2800" dirty="0">
                <a:latin typeface="+mj-lt"/>
              </a:rPr>
              <a:t>kind on both sides.</a:t>
            </a:r>
            <a:r>
              <a:rPr lang="en-US" dirty="0" smtClean="0">
                <a:solidFill>
                  <a:schemeClr val="hlink"/>
                </a:solidFill>
                <a:latin typeface="+mj-lt"/>
              </a:rPr>
              <a:t>  </a:t>
            </a:r>
          </a:p>
        </p:txBody>
      </p:sp>
      <p:grpSp>
        <p:nvGrpSpPr>
          <p:cNvPr id="40963" name="Group 6"/>
          <p:cNvGrpSpPr>
            <a:grpSpLocks/>
          </p:cNvGrpSpPr>
          <p:nvPr/>
        </p:nvGrpSpPr>
        <p:grpSpPr bwMode="auto">
          <a:xfrm>
            <a:off x="6637076" y="283690"/>
            <a:ext cx="2705100" cy="4194175"/>
            <a:chOff x="3800" y="1080"/>
            <a:chExt cx="1704" cy="2642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3923" y="3491"/>
              <a:ext cx="10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</a:rPr>
                <a:t>Lavoisier, 1788</a:t>
              </a:r>
            </a:p>
          </p:txBody>
        </p:sp>
        <p:pic>
          <p:nvPicPr>
            <p:cNvPr id="9221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00" y="1080"/>
              <a:ext cx="1704" cy="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217226" y="155244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2892603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0.41g sample of a compound containing Carbon, Nitrogen, and Oxygen was burned.  The sample contained 0.13g of Oxygen.  What is the percentage of Oxygen in this compound?</a:t>
            </a:r>
            <a:endParaRPr lang="en-US" sz="32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0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is the empirical formula for a compound that is 67.1% Zinc and 32.9% Oxygen?</a:t>
            </a:r>
            <a:endParaRPr lang="en-US" sz="40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0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What is the molecular formula for a compound with an empirical formula of C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OH</a:t>
            </a:r>
            <a:r>
              <a:rPr lang="en-US" sz="3600" baseline="-25000" dirty="0" smtClean="0"/>
              <a:t>4</a:t>
            </a:r>
            <a:r>
              <a:rPr lang="en-US" sz="3600" dirty="0"/>
              <a:t> </a:t>
            </a:r>
            <a:r>
              <a:rPr lang="en-US" sz="3600" dirty="0" smtClean="0"/>
              <a:t>and a molar mass of 88 g/</a:t>
            </a:r>
            <a:r>
              <a:rPr lang="en-US" sz="3600" dirty="0" err="1" smtClean="0"/>
              <a:t>mol</a:t>
            </a:r>
            <a:r>
              <a:rPr lang="en-US" sz="3600" dirty="0" smtClean="0"/>
              <a:t>?</a:t>
            </a:r>
            <a:endParaRPr lang="en-US" sz="36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8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coefficient for Cesium when the following equation is balanced?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19" y="2556932"/>
            <a:ext cx="8728360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__GaF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+ ___Cs </a:t>
            </a:r>
            <a:r>
              <a:rPr lang="en-US" sz="4000" dirty="0" smtClean="0">
                <a:sym typeface="Wingdings" panose="05000000000000000000" pitchFamily="2" charset="2"/>
              </a:rPr>
              <a:t> ___</a:t>
            </a:r>
            <a:r>
              <a:rPr lang="en-US" sz="4000" dirty="0" err="1" smtClean="0">
                <a:sym typeface="Wingdings" panose="05000000000000000000" pitchFamily="2" charset="2"/>
              </a:rPr>
              <a:t>CsF</a:t>
            </a:r>
            <a:r>
              <a:rPr lang="en-US" sz="4000" dirty="0" smtClean="0">
                <a:sym typeface="Wingdings" panose="05000000000000000000" pitchFamily="2" charset="2"/>
              </a:rPr>
              <a:t> + ___</a:t>
            </a:r>
            <a:r>
              <a:rPr lang="en-US" sz="4000" dirty="0" err="1" smtClean="0">
                <a:sym typeface="Wingdings" panose="05000000000000000000" pitchFamily="2" charset="2"/>
              </a:rPr>
              <a:t>Ga</a:t>
            </a:r>
            <a:endParaRPr lang="en-US" sz="4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2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is the chemical formula for Carbonic Acid?</a:t>
            </a:r>
            <a:endParaRPr lang="en-US" sz="44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8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How many moles are in 5.91 x 10</a:t>
            </a:r>
            <a:r>
              <a:rPr lang="en-US" sz="4400" baseline="30000" dirty="0" smtClean="0"/>
              <a:t>27</a:t>
            </a:r>
            <a:r>
              <a:rPr lang="en-US" sz="4400" dirty="0" smtClean="0"/>
              <a:t> atoms of Xenon?</a:t>
            </a:r>
            <a:endParaRPr lang="en-US" sz="44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3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How many moles are in 6.19 x 10</a:t>
            </a:r>
            <a:r>
              <a:rPr lang="en-US" sz="4000" baseline="30000" dirty="0" smtClean="0"/>
              <a:t>34</a:t>
            </a:r>
            <a:r>
              <a:rPr lang="en-US" sz="4000" dirty="0" smtClean="0"/>
              <a:t> molecules of </a:t>
            </a:r>
            <a:r>
              <a:rPr lang="en-US" sz="4000" dirty="0" err="1" smtClean="0"/>
              <a:t>Diphosphorus</a:t>
            </a:r>
            <a:r>
              <a:rPr lang="en-US" sz="4000" dirty="0" smtClean="0"/>
              <a:t> </a:t>
            </a:r>
            <a:r>
              <a:rPr lang="en-US" sz="4000" dirty="0" err="1" smtClean="0"/>
              <a:t>Nonanitride</a:t>
            </a:r>
            <a:r>
              <a:rPr lang="en-US" sz="4000" dirty="0" smtClean="0"/>
              <a:t>?</a:t>
            </a:r>
            <a:endParaRPr lang="en-US" sz="40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2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is the percent composition by mass of the elements in Aluminum Nitrate?</a:t>
            </a:r>
            <a:endParaRPr lang="en-US" sz="40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5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is the empirical formula for a compound that is 44.82% Potassium, 18.39% Sulfur, and 36.79% Oxygen?</a:t>
            </a:r>
            <a:endParaRPr lang="en-US" sz="40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1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What is the molecular formula for a compound with an empirical formula of C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8</a:t>
            </a:r>
            <a:r>
              <a:rPr lang="en-US" sz="4000" dirty="0" smtClean="0"/>
              <a:t>N and a molar mass of 46 g/</a:t>
            </a:r>
            <a:r>
              <a:rPr lang="en-US" sz="4000" dirty="0" err="1" smtClean="0"/>
              <a:t>mol</a:t>
            </a:r>
            <a:r>
              <a:rPr lang="en-US" sz="4000" dirty="0" smtClean="0"/>
              <a:t>?</a:t>
            </a:r>
            <a:endParaRPr lang="en-US" sz="40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7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68" y="954869"/>
            <a:ext cx="9144000" cy="1885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Why is this reaction not balanced?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116" y="2338316"/>
            <a:ext cx="8305800" cy="3200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</a:t>
            </a:r>
            <a:r>
              <a:rPr lang="en-US" sz="4800" b="1" baseline="-25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2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+ O</a:t>
            </a:r>
            <a:r>
              <a:rPr lang="en-US" sz="4800" b="1" baseline="-25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2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 H</a:t>
            </a:r>
            <a:r>
              <a:rPr lang="en-US" sz="4800" b="1" baseline="-25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2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 charset="2"/>
              </a:rPr>
              <a:t>O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sym typeface="Wingdings" charset="2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sym typeface="Wingdings" charset="2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coefficient for Calcium Carbonate when the following equation is balanced?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__</a:t>
            </a:r>
            <a:r>
              <a:rPr lang="en-US" sz="3200" dirty="0" err="1" smtClean="0"/>
              <a:t>Ca</a:t>
            </a:r>
            <a:r>
              <a:rPr lang="en-US" sz="3200" dirty="0" smtClean="0"/>
              <a:t>(OH)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___CO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___CaCO</a:t>
            </a:r>
            <a:r>
              <a:rPr lang="en-US" sz="3200" baseline="-25000" dirty="0" smtClean="0">
                <a:sym typeface="Wingdings" panose="05000000000000000000" pitchFamily="2" charset="2"/>
              </a:rPr>
              <a:t>3</a:t>
            </a:r>
            <a:r>
              <a:rPr lang="en-US" sz="3200" dirty="0" smtClean="0">
                <a:sym typeface="Wingdings" panose="05000000000000000000" pitchFamily="2" charset="2"/>
              </a:rPr>
              <a:t> + ___H</a:t>
            </a:r>
            <a:r>
              <a:rPr lang="en-US" sz="3200" baseline="-25000" dirty="0" smtClean="0">
                <a:sym typeface="Wingdings" panose="05000000000000000000" pitchFamily="2" charset="2"/>
              </a:rPr>
              <a:t>2</a:t>
            </a:r>
            <a:r>
              <a:rPr lang="en-US" sz="3200" dirty="0" smtClean="0">
                <a:sym typeface="Wingdings" panose="05000000000000000000" pitchFamily="2" charset="2"/>
              </a:rPr>
              <a:t>O</a:t>
            </a: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3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is the molar mass of Lithium Perchlorate?</a:t>
            </a:r>
            <a:endParaRPr lang="en-US" sz="4400" baseline="-25000" dirty="0" smtClean="0"/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7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54178" y="2967335"/>
            <a:ext cx="34836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 cmpd="sng">
                  <a:solidFill>
                    <a:srgbClr val="A23C33"/>
                  </a:solidFill>
                  <a:prstDash val="solid"/>
                </a:ln>
                <a:solidFill>
                  <a:srgbClr val="0070C0"/>
                </a:solidFill>
              </a:rPr>
              <a:t>Good Luck</a:t>
            </a:r>
          </a:p>
          <a:p>
            <a:pPr algn="ctr" defTabSz="457200"/>
            <a:endParaRPr lang="en-US" sz="5400" b="1" dirty="0">
              <a:ln w="12700" cmpd="sng">
                <a:solidFill>
                  <a:srgbClr val="A23C33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 defTabSz="457200"/>
            <a:r>
              <a:rPr lang="en-US" sz="5400" b="1" dirty="0">
                <a:ln w="12700" cmpd="sng">
                  <a:solidFill>
                    <a:srgbClr val="A23C33"/>
                  </a:solidFill>
                  <a:prstDash val="solid"/>
                </a:ln>
                <a:solidFill>
                  <a:srgbClr val="0070C0"/>
                </a:solidFill>
              </a:rPr>
              <a:t>Studying</a:t>
            </a:r>
          </a:p>
        </p:txBody>
      </p:sp>
    </p:spTree>
    <p:extLst>
      <p:ext uri="{BB962C8B-B14F-4D97-AF65-F5344CB8AC3E}">
        <p14:creationId xmlns:p14="http://schemas.microsoft.com/office/powerpoint/2010/main" val="18789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7" y="2471099"/>
            <a:ext cx="8422782" cy="512064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Write three </a:t>
            </a:r>
            <a:r>
              <a:rPr lang="en-US" sz="4000" dirty="0" smtClean="0"/>
              <a:t>things that </a:t>
            </a:r>
            <a:r>
              <a:rPr lang="en-US" sz="4000" dirty="0"/>
              <a:t>you could do once you get your test to ensure that </a:t>
            </a:r>
            <a:r>
              <a:rPr lang="en-US" sz="4000" dirty="0" smtClean="0"/>
              <a:t>you’re </a:t>
            </a:r>
            <a:r>
              <a:rPr lang="en-US" sz="4000" dirty="0"/>
              <a:t>successful. </a:t>
            </a:r>
          </a:p>
          <a:p>
            <a:pPr marL="0" lv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When you’re done, look through your notes and worksheets to prepare for the assessment.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88171" y="147392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</a:rPr>
              <a:t>Write the Learning Target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33005" y="581607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300" dirty="0" smtClean="0">
                <a:solidFill>
                  <a:srgbClr val="C00000"/>
                </a:solidFill>
              </a:rPr>
              <a:t>No more than 4 people per row</a:t>
            </a:r>
          </a:p>
        </p:txBody>
      </p:sp>
    </p:spTree>
    <p:extLst>
      <p:ext uri="{BB962C8B-B14F-4D97-AF65-F5344CB8AC3E}">
        <p14:creationId xmlns:p14="http://schemas.microsoft.com/office/powerpoint/2010/main" val="17840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Warm Up: 5 Minutes</a:t>
            </a:r>
          </a:p>
          <a:p>
            <a:r>
              <a:rPr lang="en-US" sz="2800" dirty="0" smtClean="0"/>
              <a:t>Goals/ Expectations for Assessment: 3 Minutes </a:t>
            </a:r>
          </a:p>
          <a:p>
            <a:r>
              <a:rPr lang="en-US" sz="2800" dirty="0" smtClean="0"/>
              <a:t>Assessment: 42 Minutes</a:t>
            </a:r>
          </a:p>
          <a:p>
            <a:r>
              <a:rPr lang="en-US" sz="2800" dirty="0" smtClean="0"/>
              <a:t>Closing: 3 Minutes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95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06" y="725736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Why Prepare?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375" y="2819400"/>
            <a:ext cx="4932608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</a:rPr>
              <a:t>17</a:t>
            </a:r>
          </a:p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</a:rPr>
              <a:t>Questions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209800"/>
            <a:ext cx="2590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6000" b="1" dirty="0">
                <a:solidFill>
                  <a:srgbClr val="002060"/>
                </a:solidFill>
              </a:rPr>
              <a:t>85%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94" y="1541919"/>
            <a:ext cx="4380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What is Mastery?</a:t>
            </a:r>
          </a:p>
        </p:txBody>
      </p:sp>
    </p:spTree>
    <p:extLst>
      <p:ext uri="{BB962C8B-B14F-4D97-AF65-F5344CB8AC3E}">
        <p14:creationId xmlns:p14="http://schemas.microsoft.com/office/powerpoint/2010/main" val="27433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4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Expectations for Assessment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721" y="609600"/>
            <a:ext cx="8763000" cy="4800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3200" dirty="0" smtClean="0"/>
              <a:t>Clear your desk of everything except a....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3200" dirty="0" smtClean="0"/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smtClean="0"/>
              <a:t>Number 2 Pencil</a:t>
            </a:r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err="1" smtClean="0"/>
              <a:t>Scantron</a:t>
            </a:r>
            <a:endParaRPr lang="en-US" sz="3200" dirty="0" smtClean="0"/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smtClean="0"/>
              <a:t>Calculator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6445" y="542571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Backpacks and binders on the floor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Testing Tips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8637"/>
            <a:ext cx="9811372" cy="4800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/>
              <a:t>Read the problem and answer choices </a:t>
            </a:r>
            <a:r>
              <a:rPr lang="en-US" sz="2400" dirty="0" smtClean="0">
                <a:solidFill>
                  <a:srgbClr val="C00000"/>
                </a:solidFill>
              </a:rPr>
              <a:t>CAREFULLY</a:t>
            </a:r>
          </a:p>
          <a:p>
            <a:pPr>
              <a:defRPr/>
            </a:pPr>
            <a:r>
              <a:rPr lang="en-US" sz="2400" dirty="0" smtClean="0"/>
              <a:t>If you don’t know the answer, make sure you at least take a guess</a:t>
            </a:r>
          </a:p>
          <a:p>
            <a:pPr>
              <a:defRPr/>
            </a:pPr>
            <a:r>
              <a:rPr lang="en-US" sz="2400" dirty="0" smtClean="0"/>
              <a:t>Guessing on questions you don’t know can only help you!</a:t>
            </a:r>
          </a:p>
          <a:p>
            <a:pPr>
              <a:defRPr/>
            </a:pPr>
            <a:r>
              <a:rPr lang="en-US" sz="2400" dirty="0" smtClean="0"/>
              <a:t>Bubble your answers completely (</a:t>
            </a:r>
            <a:r>
              <a:rPr lang="en-US" sz="2400" dirty="0" err="1" smtClean="0"/>
              <a:t>scantron</a:t>
            </a:r>
            <a:r>
              <a:rPr lang="en-US" sz="2400" dirty="0" smtClean="0"/>
              <a:t> and test booklet)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2627" y="4289612"/>
            <a:ext cx="7832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0070C0"/>
                </a:solidFill>
              </a:rPr>
              <a:t>Periodic Table is in </a:t>
            </a:r>
            <a:r>
              <a:rPr lang="en-US" sz="4400" b="1" dirty="0">
                <a:solidFill>
                  <a:srgbClr val="0070C0"/>
                </a:solidFill>
              </a:rPr>
              <a:t>the </a:t>
            </a:r>
            <a:r>
              <a:rPr lang="en-US" sz="4400" b="1" dirty="0" smtClean="0">
                <a:solidFill>
                  <a:srgbClr val="0070C0"/>
                </a:solidFill>
              </a:rPr>
              <a:t>test packet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Testing Rules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2" y="1415190"/>
            <a:ext cx="9569325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Students will remain </a:t>
            </a:r>
            <a:r>
              <a:rPr lang="en-US" sz="2400" b="1" u="sng" dirty="0" smtClean="0">
                <a:solidFill>
                  <a:srgbClr val="FF0000"/>
                </a:solidFill>
              </a:rPr>
              <a:t>SILENT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the duration of the test.  Even if you are done, </a:t>
            </a:r>
            <a:r>
              <a:rPr lang="en-US" sz="2400" b="1" u="sng" dirty="0" smtClean="0">
                <a:solidFill>
                  <a:srgbClr val="FF0000"/>
                </a:solidFill>
              </a:rPr>
              <a:t>YOU CANNOT TALK or MAKE OTHER NOISES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Keep your eyes on </a:t>
            </a:r>
            <a:r>
              <a:rPr lang="en-US" sz="2400" b="1" u="sng" dirty="0" smtClean="0">
                <a:solidFill>
                  <a:srgbClr val="FF0000"/>
                </a:solidFill>
              </a:rPr>
              <a:t>YOUR OWN PAPER</a:t>
            </a:r>
          </a:p>
          <a:p>
            <a:pPr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Raise your hand if you have </a:t>
            </a:r>
            <a:r>
              <a:rPr lang="en-US" sz="2400" b="1" u="sng" smtClean="0">
                <a:solidFill>
                  <a:srgbClr val="FF0000"/>
                </a:solidFill>
              </a:rPr>
              <a:t>a question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2400" b="1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Failure to follow the testing rules will result in your test being taken.  You will then receive a ZERO and a dean referral. 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0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Good Luck!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90" y="1930401"/>
            <a:ext cx="3626664" cy="36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To Balance Chemical Reactions...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81201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_</a:t>
            </a: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_H</a:t>
            </a:r>
            <a:r>
              <a:rPr lang="en-US" sz="4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+  ___ O</a:t>
            </a:r>
            <a:r>
              <a:rPr lang="en-US" sz="4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---&gt; _</a:t>
            </a: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_ H</a:t>
            </a:r>
            <a:r>
              <a:rPr lang="en-US" sz="4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2200" y="3810000"/>
            <a:ext cx="457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52600" y="4343400"/>
            <a:ext cx="3429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1. </a:t>
            </a:r>
            <a:r>
              <a:rPr lang="en-US" sz="2600" b="1" dirty="0">
                <a:solidFill>
                  <a:srgbClr val="002060"/>
                </a:solidFill>
              </a:rPr>
              <a:t>You must add or change coefficients in front of chemical formulas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00800" y="3581400"/>
            <a:ext cx="4572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1200" y="4724400"/>
            <a:ext cx="3429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600" b="1" dirty="0">
                <a:solidFill>
                  <a:srgbClr val="002060"/>
                </a:solidFill>
              </a:rPr>
              <a:t>You cannot add or change the subscript</a:t>
            </a:r>
          </a:p>
        </p:txBody>
      </p:sp>
    </p:spTree>
    <p:extLst>
      <p:ext uri="{BB962C8B-B14F-4D97-AF65-F5344CB8AC3E}">
        <p14:creationId xmlns:p14="http://schemas.microsoft.com/office/powerpoint/2010/main" val="12432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How was your assessment?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could you have done differently?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859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063" y="2286702"/>
            <a:ext cx="9745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i="1" dirty="0" smtClean="0">
                <a:solidFill>
                  <a:srgbClr val="002060"/>
                </a:solidFill>
              </a:rPr>
              <a:t>Complete the Warm Up on the half sheet of paper you got at the door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063" y="5958456"/>
            <a:ext cx="929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When you are finished, check your grades on PS Connect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063" y="3240809"/>
            <a:ext cx="10727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Translate the following word equation into chemical formulas.  Also, balance the equation.  </a:t>
            </a:r>
            <a:endParaRPr lang="en-US" sz="3600" dirty="0"/>
          </a:p>
          <a:p>
            <a:r>
              <a:rPr lang="en-US" sz="2400" dirty="0"/>
              <a:t> </a:t>
            </a:r>
            <a:endParaRPr lang="en-US" sz="3600" dirty="0"/>
          </a:p>
          <a:p>
            <a:r>
              <a:rPr lang="en-US" sz="2400" dirty="0"/>
              <a:t>Sodium Hydrogen Carbonate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Sodium Carbonate + Water + Carbon Dioxide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648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 smtClean="0">
                <a:solidFill>
                  <a:srgbClr val="FF0000"/>
                </a:solidFill>
              </a:rPr>
              <a:t>[6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Notes/Examples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14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12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[1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39104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752600"/>
          <a:ext cx="9144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0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726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3200" y="2133601"/>
            <a:ext cx="624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Lucida Sans Unicode" panose="020B0602030504020204" pitchFamily="34" charset="0"/>
              </a:rPr>
              <a:t>Synthesis</a:t>
            </a:r>
          </a:p>
          <a:p>
            <a:pPr algn="ctr" eaLnBrk="1" hangingPunct="1"/>
            <a:r>
              <a:rPr lang="en-US" sz="4000">
                <a:latin typeface="Lucida Sans Unicode" panose="020B0602030504020204" pitchFamily="34" charset="0"/>
              </a:rPr>
              <a:t>(Combination)</a:t>
            </a:r>
          </a:p>
        </p:txBody>
      </p:sp>
    </p:spTree>
    <p:extLst>
      <p:ext uri="{BB962C8B-B14F-4D97-AF65-F5344CB8AC3E}">
        <p14:creationId xmlns:p14="http://schemas.microsoft.com/office/powerpoint/2010/main" val="12587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905000"/>
          <a:ext cx="9144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Synthesis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819401"/>
          <a:ext cx="9144000" cy="618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70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 marT="45718" marB="45718"/>
                </a:tc>
              </a:tr>
              <a:tr h="155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Synthesis 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9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819401"/>
          <a:ext cx="9144000" cy="618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70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 marT="45718" marB="45718"/>
                </a:tc>
              </a:tr>
              <a:tr h="155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Synthesis 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3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0400" y="4572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>
                <a:latin typeface="Lucida Sans Unicode" panose="020B0602030504020204" pitchFamily="34" charset="0"/>
              </a:rPr>
              <a:t>Decomposition</a:t>
            </a:r>
            <a:endParaRPr lang="en-US">
              <a:latin typeface="Lucida Sans Unicode" panose="020B0602030504020204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7837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819401"/>
          <a:ext cx="9144000" cy="618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70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 marT="45718" marB="45718"/>
                </a:tc>
              </a:tr>
              <a:tr h="155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Synthesis 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Decomposition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</a:tr>
              <a:tr h="92705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3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75" y="1383826"/>
            <a:ext cx="914400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Determine the number of each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 on each side of the reaction.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__H</a:t>
            </a:r>
            <a:r>
              <a:rPr lang="en-US" sz="5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__O</a:t>
            </a:r>
            <a:r>
              <a:rPr lang="en-US" sz="5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2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 __H</a:t>
            </a:r>
            <a:r>
              <a:rPr lang="en-US" sz="5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O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         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=             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			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=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charset="2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            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 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=             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			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charset="2"/>
              </a:rPr>
              <a:t>=    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3343" y="227178"/>
            <a:ext cx="8458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To Balance Chemical Reactions...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870946" y="3985547"/>
            <a:ext cx="5687" cy="2729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71985" y="1500631"/>
            <a:ext cx="9303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70C0"/>
                </a:solidFill>
              </a:rPr>
              <a:t>Step 2:</a:t>
            </a:r>
            <a:r>
              <a:rPr lang="en-US" sz="2800" dirty="0">
                <a:solidFill>
                  <a:srgbClr val="0070C0"/>
                </a:solidFill>
              </a:rPr>
              <a:t> Pick an element that is not equal on both sides of the chemical reaction</a:t>
            </a:r>
            <a:r>
              <a:rPr lang="en-US" sz="28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55" y="1712708"/>
            <a:ext cx="9890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70C0"/>
                </a:solidFill>
              </a:rPr>
              <a:t>Step 3: Add a coefficient in front of the formula with that element and adjust the count.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4690" y="1435709"/>
            <a:ext cx="90461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</a:rPr>
              <a:t>Step 4:</a:t>
            </a:r>
            <a:r>
              <a:rPr lang="en-US" sz="3200" dirty="0">
                <a:solidFill>
                  <a:srgbClr val="0070C0"/>
                </a:solidFill>
              </a:rPr>
              <a:t> Continue adding coefficients to get the same number of atoms of each element on each side.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21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819400"/>
          <a:ext cx="9144000" cy="703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71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 marT="45722" marB="45722"/>
                </a:tc>
              </a:tr>
              <a:tr h="1554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Synthesis 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 marT="45722" marB="45722"/>
                </a:tc>
              </a:tr>
              <a:tr h="1767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Decomposition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A complicated molecule breaks apart to form 2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simpler compounds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2" marB="45722"/>
                </a:tc>
              </a:tr>
              <a:tr h="9271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</a:tr>
              <a:tr h="9271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</a:tr>
              <a:tr h="9271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9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819400"/>
          <a:ext cx="9144000" cy="703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71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 marT="45722" marB="45722"/>
                </a:tc>
              </a:tr>
              <a:tr h="1554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Synthesis 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 marT="45722" marB="45722"/>
                </a:tc>
              </a:tr>
              <a:tr h="1767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Decomposition</a:t>
                      </a:r>
                      <a:endParaRPr lang="en-US" sz="2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A complicated molecule breaks apart to form 2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simpler compounds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AB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H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O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 marT="45722" marB="45722"/>
                </a:tc>
              </a:tr>
              <a:tr h="9271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</a:tr>
              <a:tr h="9271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</a:tr>
              <a:tr h="92714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9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762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1828801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>
                <a:latin typeface="Lucida Sans Unicode" panose="020B0602030504020204" pitchFamily="34" charset="0"/>
              </a:rPr>
              <a:t>Single Replacement</a:t>
            </a:r>
            <a:endParaRPr lang="en-US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819400"/>
          <a:ext cx="9144000" cy="570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Synthesis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Decomposition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 complicated molecule breaks apart to form 2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simpler compounds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H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O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Single</a:t>
                      </a:r>
                      <a:r>
                        <a:rPr lang="en-US" sz="2200" baseline="0" dirty="0" smtClean="0"/>
                        <a:t> Replacement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1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09" name="Group 33"/>
          <p:cNvGraphicFramePr>
            <a:graphicFrameLocks noGrp="1"/>
          </p:cNvGraphicFramePr>
          <p:nvPr>
            <p:ph idx="1"/>
          </p:nvPr>
        </p:nvGraphicFramePr>
        <p:xfrm>
          <a:off x="1676400" y="2438400"/>
          <a:ext cx="9144000" cy="6481892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927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Types of Reactions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Definition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General Equation (Example)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7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Synthesis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Two compounds combine to form a more complicated product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ucida Sans Unicode" pitchFamily="34" charset="0"/>
                        </a:rPr>
                        <a:t>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 + 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8Fe +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8 FeS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066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Decomposition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 complicated molecule breaks apart to form 2 simpler compounds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 H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O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2 H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+ 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7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Single Replacement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One element trades places w/ another element in a compound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92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92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33" name="Group 33"/>
          <p:cNvGraphicFramePr>
            <a:graphicFrameLocks noGrp="1"/>
          </p:cNvGraphicFramePr>
          <p:nvPr>
            <p:ph idx="1"/>
          </p:nvPr>
        </p:nvGraphicFramePr>
        <p:xfrm>
          <a:off x="1524000" y="2286000"/>
          <a:ext cx="9144000" cy="6481892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927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Types of Reactions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Definition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General Equation (Example)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7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Synthesis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Two compounds combine to form a more complicated product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ucida Sans Unicode" pitchFamily="34" charset="0"/>
                        </a:rPr>
                        <a:t>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 + 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8Fe +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8 FeS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066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Decomposition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 complicated molecule breaks apart to form 2 simpler compounds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 H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O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2 H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+ 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70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Single Replacement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One element trades places w/ another element in a compound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 + BC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B + AC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Zn +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Ag(NO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)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2 Ag + Zn(NO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)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92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92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1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7400" y="1905001"/>
            <a:ext cx="815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>
                <a:latin typeface="Lucida Sans Unicode" panose="020B0602030504020204" pitchFamily="34" charset="0"/>
              </a:rPr>
              <a:t>Double Replacement</a:t>
            </a:r>
            <a:endParaRPr lang="en-US">
              <a:latin typeface="Lucida Sans Unicode" panose="020B0602030504020204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73993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9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219200"/>
          <a:ext cx="9144000" cy="648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895600"/>
                <a:gridCol w="3200400"/>
              </a:tblGrid>
              <a:tr h="9270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 marT="45718" marB="45718"/>
                </a:tc>
              </a:tr>
              <a:tr h="9270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Synthesis </a:t>
                      </a:r>
                      <a:endParaRPr lang="en-US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 marT="45718" marB="45718"/>
                </a:tc>
              </a:tr>
              <a:tr h="10667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Decomposition</a:t>
                      </a:r>
                      <a:endParaRPr lang="en-US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 complicated molecule breaks apart to form 2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simpler compounds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H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O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18" marB="45718"/>
                </a:tc>
              </a:tr>
              <a:tr h="170679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Single</a:t>
                      </a:r>
                      <a:r>
                        <a:rPr lang="en-US" sz="2200" baseline="0" dirty="0" smtClean="0"/>
                        <a:t> Replacement</a:t>
                      </a:r>
                      <a:endParaRPr lang="en-US" sz="22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One element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trades places w/ another element in a compound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A + BC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B + AC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Zn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+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Ag(NO</a:t>
                      </a:r>
                      <a:r>
                        <a:rPr lang="en-US" sz="2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Ag + Zn(NO</a:t>
                      </a:r>
                      <a:r>
                        <a:rPr lang="en-US" sz="2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2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18" marB="45718"/>
                </a:tc>
              </a:tr>
              <a:tr h="927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Double Replacement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</a:tr>
              <a:tr h="92705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2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05" name="Group 33"/>
          <p:cNvGraphicFramePr>
            <a:graphicFrameLocks noGrp="1"/>
          </p:cNvGraphicFramePr>
          <p:nvPr>
            <p:ph idx="1"/>
          </p:nvPr>
        </p:nvGraphicFramePr>
        <p:xfrm>
          <a:off x="1752600" y="381000"/>
          <a:ext cx="9144000" cy="6743822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927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Types of Reactions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Definition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General Equation (Example)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7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Synthesis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Two compounds combine to form a more complicated product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ucida Sans Unicode" pitchFamily="34" charset="0"/>
                        </a:rPr>
                        <a:t>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 + 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8Fe +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8 FeS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0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Decomposition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 complicated molecule breaks apart to form 2 simpler compounds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 H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O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2 H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+ 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70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Single Replacement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One element trades places w/ another element in a compound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 + BC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 B + AC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Zn +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Ag(NO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)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2 Ag + Zn(NO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)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188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Double Replacement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Two elements switch places in the reactants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927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0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609600"/>
          <a:ext cx="9144000" cy="698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895600"/>
                <a:gridCol w="3200400"/>
              </a:tblGrid>
              <a:tr h="9271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Types of</a:t>
                      </a:r>
                      <a:r>
                        <a:rPr lang="en-US" sz="2000" baseline="0" dirty="0" smtClean="0"/>
                        <a:t> Reactions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General Equation</a:t>
                      </a:r>
                      <a:r>
                        <a:rPr lang="en-US" sz="2000" baseline="0" dirty="0" smtClean="0"/>
                        <a:t> (Example)</a:t>
                      </a:r>
                      <a:endParaRPr lang="en-US" sz="2000" dirty="0"/>
                    </a:p>
                  </a:txBody>
                  <a:tcPr marT="45724" marB="45724"/>
                </a:tc>
              </a:tr>
              <a:tr h="927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Synthesis </a:t>
                      </a:r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 marT="45724" marB="45724"/>
                </a:tc>
              </a:tr>
              <a:tr h="11888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Decomposition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 complicated molecule breaks apart to form 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simpler compounds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H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24" marB="45724"/>
                </a:tc>
              </a:tr>
              <a:tr h="14631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Single</a:t>
                      </a:r>
                      <a:r>
                        <a:rPr lang="en-US" sz="1800" baseline="0" dirty="0" smtClean="0"/>
                        <a:t> Replacement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One element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trades places w/ another element in a compound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 + BC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B + AC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Zn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+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Ag(NO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Ag + Zn(NO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24" marB="45724"/>
                </a:tc>
              </a:tr>
              <a:tr h="15546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Double Replacement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Two elements switch places in the reactants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AB + CD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AD + CB</a:t>
                      </a:r>
                    </a:p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Na(NO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 +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KCl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NaCl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+ K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marT="45724" marB="45724"/>
                </a:tc>
              </a:tr>
              <a:tr h="92718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3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2: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77334" y="1484195"/>
            <a:ext cx="8534400" cy="4525963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___Mg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HF → ___ MgF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___ H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Mg =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 =  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F =    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90615" y="2775639"/>
            <a:ext cx="13647" cy="32345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5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400" y="228601"/>
            <a:ext cx="662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>
                <a:latin typeface="Lucida Sans Unicode" panose="020B0602030504020204" pitchFamily="34" charset="0"/>
              </a:rPr>
              <a:t>Combustion</a:t>
            </a:r>
            <a:endParaRPr lang="en-US">
              <a:latin typeface="Lucida Sans Unicode" panose="020B0602030504020204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9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0"/>
          <a:ext cx="9144000" cy="662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895600"/>
                <a:gridCol w="3200400"/>
              </a:tblGrid>
              <a:tr h="9270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Types of</a:t>
                      </a:r>
                      <a:r>
                        <a:rPr lang="en-US" sz="1800" baseline="0" dirty="0" smtClean="0"/>
                        <a:t> Reactions</a:t>
                      </a:r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Definition</a:t>
                      </a:r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General Equation</a:t>
                      </a:r>
                      <a:r>
                        <a:rPr lang="en-US" sz="1800" baseline="0" dirty="0" smtClean="0"/>
                        <a:t> (Example)</a:t>
                      </a:r>
                      <a:endParaRPr lang="en-US" sz="1800" dirty="0"/>
                    </a:p>
                  </a:txBody>
                  <a:tcPr marT="45718" marB="45718"/>
                </a:tc>
              </a:tr>
              <a:tr h="9270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Synthesis </a:t>
                      </a:r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/>
                    </a:p>
                  </a:txBody>
                  <a:tcPr marT="45718" marB="45718"/>
                </a:tc>
              </a:tr>
              <a:tr h="1188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Decomposition</a:t>
                      </a:r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 complicated molecule breaks apart to form 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simpler compounds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H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18" marB="45718"/>
                </a:tc>
              </a:tr>
              <a:tr h="14629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Single</a:t>
                      </a:r>
                      <a:r>
                        <a:rPr lang="en-US" sz="1800" baseline="0" dirty="0" smtClean="0"/>
                        <a:t> Replacement</a:t>
                      </a:r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One element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trades places w/ another element in a compound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 + BC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B + AC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Zn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+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Ag(NO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Ag + Zn(NO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18" marB="45718"/>
                </a:tc>
              </a:tr>
              <a:tr h="1188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Double Replacement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Two elements switch places in the reactants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AB + CD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AD + CB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Na(NO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 +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KCl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NaCl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+ K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T="45718" marB="45718"/>
                </a:tc>
              </a:tr>
              <a:tr h="927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Combustion</a:t>
                      </a:r>
                      <a:endParaRPr lang="en-US" sz="2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2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0"/>
          <a:ext cx="9144000" cy="694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895600"/>
                <a:gridCol w="3200400"/>
              </a:tblGrid>
              <a:tr h="9270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Types of</a:t>
                      </a:r>
                      <a:r>
                        <a:rPr lang="en-US" sz="1600" baseline="0" dirty="0" smtClean="0"/>
                        <a:t> Reactions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General Equation</a:t>
                      </a:r>
                      <a:r>
                        <a:rPr lang="en-US" sz="1600" baseline="0" dirty="0" smtClean="0"/>
                        <a:t> (Example)</a:t>
                      </a:r>
                      <a:endParaRPr lang="en-US" sz="1600" dirty="0"/>
                    </a:p>
                  </a:txBody>
                  <a:tcPr marT="45716" marB="45716"/>
                </a:tc>
              </a:tr>
              <a:tr h="9270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Synthesis 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 marT="45716" marB="45716"/>
                </a:tc>
              </a:tr>
              <a:tr h="944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Decomposition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 complicated molecule breaks apart to form 2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simpler compounds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AB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H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O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</a:tr>
              <a:tr h="944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</a:t>
                      </a:r>
                      <a:r>
                        <a:rPr lang="en-US" sz="1400" baseline="0" dirty="0" smtClean="0"/>
                        <a:t> Replacement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One element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trades places w/ another element in a compound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 + BC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B + AC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Zn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+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Ag(NO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Ag + Zn(NO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</a:tr>
              <a:tr h="1066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Double Replacement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Two elements switch places in the reactants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 + CD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AD + CB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Na(NO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 +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KCl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NaCl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+ K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 marT="45716" marB="45716"/>
                </a:tc>
              </a:tr>
              <a:tr h="21334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Combustion</a:t>
                      </a:r>
                      <a:endParaRPr lang="en-US" sz="2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Oxygen combines with a carbon compound to form water and carbon dioxide, CO</a:t>
                      </a:r>
                      <a:r>
                        <a:rPr kumimoji="0" lang="en-US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6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"/>
          <a:ext cx="9144000" cy="680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514600"/>
                <a:gridCol w="3581400"/>
              </a:tblGrid>
              <a:tr h="9270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Types of</a:t>
                      </a:r>
                      <a:r>
                        <a:rPr lang="en-US" sz="1600" baseline="0" dirty="0" smtClean="0"/>
                        <a:t> Reactions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General Equation</a:t>
                      </a:r>
                      <a:r>
                        <a:rPr lang="en-US" sz="1600" baseline="0" dirty="0" smtClean="0"/>
                        <a:t> (Example)</a:t>
                      </a:r>
                      <a:endParaRPr lang="en-US" sz="1600" dirty="0"/>
                    </a:p>
                  </a:txBody>
                  <a:tcPr marT="45716" marB="45716"/>
                </a:tc>
              </a:tr>
              <a:tr h="927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Synthesis 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Two compounds combine to form 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more complicated product</a:t>
                      </a:r>
                      <a:r>
                        <a:rPr lang="en-US" sz="1400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 + B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8Fe +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8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FeS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 marT="45716" marB="45716"/>
                </a:tc>
              </a:tr>
              <a:tr h="9447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Decomposition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 complicated molecule breaks apart to form 2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simpler compounds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AB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 +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H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O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</a:tr>
              <a:tr h="9447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</a:t>
                      </a:r>
                      <a:r>
                        <a:rPr lang="en-US" sz="1400" baseline="0" dirty="0" smtClean="0"/>
                        <a:t> Replacement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One element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trades places w/ another element in a compound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 + BC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B + AC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Zn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+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Ag(NO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Ag + Zn(NO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</a:tr>
              <a:tr h="927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Double Replacement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Two elements switch places in the reactants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 + CD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AD + CB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Na(NO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 +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KCl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NaCl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+ K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(NO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 marT="45716" marB="45716"/>
                </a:tc>
              </a:tr>
              <a:tr h="21334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Combustion</a:t>
                      </a:r>
                      <a:endParaRPr lang="en-US" sz="2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Oxygen combines with a carbon compound to form water and carbon dioxide, CO</a:t>
                      </a:r>
                      <a:r>
                        <a:rPr kumimoji="0" lang="en-US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CB +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H</a:t>
                      </a:r>
                      <a:r>
                        <a:rPr 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8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209800" y="6019800"/>
            <a:ext cx="7481776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Let’s Practice !!!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7" y="1206967"/>
            <a:ext cx="4419600" cy="41449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/>
              <a:t>Match the reactions  represented in this figure with the following choices.</a:t>
            </a:r>
          </a:p>
          <a:p>
            <a:pPr>
              <a:defRPr/>
            </a:pPr>
            <a:endParaRPr lang="en-US" sz="2800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/>
              <a:t>Decomposition Reactions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/>
              <a:t>Synthesis Reactions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/>
              <a:t>Double Replacement Reaction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/>
              <a:t>Single Replacement Reactions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3796" name="Content Placeholder 4" descr="Picture 00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7" t="18085" r="16165" b="66200"/>
          <a:stretch>
            <a:fillRect/>
          </a:stretch>
        </p:blipFill>
        <p:spPr>
          <a:xfrm>
            <a:off x="5271976" y="1206967"/>
            <a:ext cx="4419600" cy="2819400"/>
          </a:xfrm>
        </p:spPr>
      </p:pic>
    </p:spTree>
    <p:extLst>
      <p:ext uri="{BB962C8B-B14F-4D97-AF65-F5344CB8AC3E}">
        <p14:creationId xmlns:p14="http://schemas.microsoft.com/office/powerpoint/2010/main" val="27324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2976</Words>
  <Application>Microsoft Office PowerPoint</Application>
  <PresentationFormat>Widescreen</PresentationFormat>
  <Paragraphs>544</Paragraphs>
  <Slides>94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94</vt:i4>
      </vt:variant>
    </vt:vector>
  </HeadingPairs>
  <TitlesOfParts>
    <vt:vector size="108" baseType="lpstr">
      <vt:lpstr>Arial</vt:lpstr>
      <vt:lpstr>Calibri</vt:lpstr>
      <vt:lpstr>Calibri Light</vt:lpstr>
      <vt:lpstr>Garamond</vt:lpstr>
      <vt:lpstr>Georgia</vt:lpstr>
      <vt:lpstr>Lucida Sans Unicode</vt:lpstr>
      <vt:lpstr>Times New Roman</vt:lpstr>
      <vt:lpstr>Trebuchet MS</vt:lpstr>
      <vt:lpstr>Wingdings</vt:lpstr>
      <vt:lpstr>Wingdings 2</vt:lpstr>
      <vt:lpstr>Wingdings 3</vt:lpstr>
      <vt:lpstr>Office Theme</vt:lpstr>
      <vt:lpstr>1_Facet</vt:lpstr>
      <vt:lpstr>Organic</vt:lpstr>
      <vt:lpstr>Week 23 Chemistry</vt:lpstr>
      <vt:lpstr>Warm Up: 4 Minutes</vt:lpstr>
      <vt:lpstr>Agenda</vt:lpstr>
      <vt:lpstr>Does this Chemical Reaction Follow the Law of Conservation of Mass?</vt:lpstr>
      <vt:lpstr>Chemical Reactions</vt:lpstr>
      <vt:lpstr>Why is this reaction not balanced?</vt:lpstr>
      <vt:lpstr>To Balance Chemical Reactions...</vt:lpstr>
      <vt:lpstr>To Balance Chemical Reactions...</vt:lpstr>
      <vt:lpstr>Example 2:</vt:lpstr>
      <vt:lpstr>Guided Practice</vt:lpstr>
      <vt:lpstr>Guided Practice #1</vt:lpstr>
      <vt:lpstr>Guided Practice #2</vt:lpstr>
      <vt:lpstr>Guided Practice #3</vt:lpstr>
      <vt:lpstr>Independent Practice</vt:lpstr>
      <vt:lpstr>When you are finished…</vt:lpstr>
      <vt:lpstr>Answer Key for Balancing</vt:lpstr>
      <vt:lpstr>Closing</vt:lpstr>
      <vt:lpstr>Warm Up: 4 Minutes</vt:lpstr>
      <vt:lpstr>Reminder!!!</vt:lpstr>
      <vt:lpstr>Agenda</vt:lpstr>
      <vt:lpstr>Recap of How to Balance a Chemical Reaction?</vt:lpstr>
      <vt:lpstr>Example 1</vt:lpstr>
      <vt:lpstr>Example 2</vt:lpstr>
      <vt:lpstr>Example 3</vt:lpstr>
      <vt:lpstr>Guided Practice</vt:lpstr>
      <vt:lpstr>Guided Practice  1</vt:lpstr>
      <vt:lpstr>Guided Practice 2</vt:lpstr>
      <vt:lpstr> Guided Practice 3</vt:lpstr>
      <vt:lpstr>Guided Practice 4</vt:lpstr>
      <vt:lpstr>Independent Practice</vt:lpstr>
      <vt:lpstr>Closing</vt:lpstr>
      <vt:lpstr>Warm Up: 4 Minutes</vt:lpstr>
      <vt:lpstr>Agenda</vt:lpstr>
      <vt:lpstr>Purpose of Reviewing</vt:lpstr>
      <vt:lpstr>Why Prepare?</vt:lpstr>
      <vt:lpstr>Material Covered on Assessment 6</vt:lpstr>
      <vt:lpstr>White Board Jeopardy</vt:lpstr>
      <vt:lpstr>White Board Jeopardy</vt:lpstr>
      <vt:lpstr>Scoring and Rules/Expectations</vt:lpstr>
      <vt:lpstr>Prizes!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 the following equation: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coefficient for Cesium when the following equation is balanced?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coefficient for Calcium Carbonate when the following equation is balanced?</vt:lpstr>
      <vt:lpstr>PowerPoint Presentation</vt:lpstr>
      <vt:lpstr>Closing</vt:lpstr>
      <vt:lpstr>Warm Up: 3 Minutes</vt:lpstr>
      <vt:lpstr>Agenda</vt:lpstr>
      <vt:lpstr>Why Prepare?</vt:lpstr>
      <vt:lpstr>Expectations for Assessment</vt:lpstr>
      <vt:lpstr>Testing Tips</vt:lpstr>
      <vt:lpstr>Testing Rules</vt:lpstr>
      <vt:lpstr>Good Luck!</vt:lpstr>
      <vt:lpstr>Closing</vt:lpstr>
      <vt:lpstr>Warm Up: 4 Minutes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Practice !!!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23 Chemistry</dc:title>
  <dc:creator>Ghosh, Niloy</dc:creator>
  <cp:lastModifiedBy>Ghosh, Niloy</cp:lastModifiedBy>
  <cp:revision>56</cp:revision>
  <dcterms:created xsi:type="dcterms:W3CDTF">2014-02-07T21:04:29Z</dcterms:created>
  <dcterms:modified xsi:type="dcterms:W3CDTF">2014-02-11T16:46:21Z</dcterms:modified>
</cp:coreProperties>
</file>