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6"/>
  </p:notesMasterIdLst>
  <p:sldIdLst>
    <p:sldId id="267" r:id="rId3"/>
    <p:sldId id="268" r:id="rId4"/>
    <p:sldId id="256" r:id="rId5"/>
    <p:sldId id="312" r:id="rId6"/>
    <p:sldId id="314" r:id="rId7"/>
    <p:sldId id="316" r:id="rId8"/>
    <p:sldId id="317" r:id="rId9"/>
    <p:sldId id="318" r:id="rId10"/>
    <p:sldId id="319" r:id="rId11"/>
    <p:sldId id="257" r:id="rId12"/>
    <p:sldId id="266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9" r:id="rId22"/>
    <p:sldId id="270" r:id="rId23"/>
    <p:sldId id="271" r:id="rId24"/>
    <p:sldId id="359" r:id="rId25"/>
    <p:sldId id="272" r:id="rId26"/>
    <p:sldId id="273" r:id="rId27"/>
    <p:sldId id="274" r:id="rId28"/>
    <p:sldId id="275" r:id="rId29"/>
    <p:sldId id="360" r:id="rId30"/>
    <p:sldId id="277" r:id="rId31"/>
    <p:sldId id="283" r:id="rId32"/>
    <p:sldId id="284" r:id="rId33"/>
    <p:sldId id="279" r:id="rId34"/>
    <p:sldId id="280" r:id="rId35"/>
    <p:sldId id="281" r:id="rId36"/>
    <p:sldId id="282" r:id="rId37"/>
    <p:sldId id="291" r:id="rId38"/>
    <p:sldId id="286" r:id="rId39"/>
    <p:sldId id="292" r:id="rId40"/>
    <p:sldId id="288" r:id="rId41"/>
    <p:sldId id="289" r:id="rId42"/>
    <p:sldId id="294" r:id="rId43"/>
    <p:sldId id="361" r:id="rId44"/>
    <p:sldId id="293" r:id="rId45"/>
    <p:sldId id="298" r:id="rId46"/>
    <p:sldId id="299" r:id="rId47"/>
    <p:sldId id="300" r:id="rId48"/>
    <p:sldId id="301" r:id="rId49"/>
    <p:sldId id="302" r:id="rId50"/>
    <p:sldId id="303" r:id="rId51"/>
    <p:sldId id="364" r:id="rId52"/>
    <p:sldId id="365" r:id="rId53"/>
    <p:sldId id="368" r:id="rId54"/>
    <p:sldId id="366" r:id="rId55"/>
    <p:sldId id="369" r:id="rId56"/>
    <p:sldId id="370" r:id="rId57"/>
    <p:sldId id="371" r:id="rId58"/>
    <p:sldId id="372" r:id="rId59"/>
    <p:sldId id="373" r:id="rId60"/>
    <p:sldId id="374" r:id="rId61"/>
    <p:sldId id="375" r:id="rId62"/>
    <p:sldId id="376" r:id="rId63"/>
    <p:sldId id="377" r:id="rId64"/>
    <p:sldId id="378" r:id="rId65"/>
    <p:sldId id="367" r:id="rId66"/>
    <p:sldId id="387" r:id="rId67"/>
    <p:sldId id="379" r:id="rId68"/>
    <p:sldId id="380" r:id="rId69"/>
    <p:sldId id="381" r:id="rId70"/>
    <p:sldId id="382" r:id="rId71"/>
    <p:sldId id="383" r:id="rId72"/>
    <p:sldId id="384" r:id="rId73"/>
    <p:sldId id="385" r:id="rId74"/>
    <p:sldId id="362" r:id="rId75"/>
    <p:sldId id="363" r:id="rId76"/>
    <p:sldId id="331" r:id="rId77"/>
    <p:sldId id="332" r:id="rId78"/>
    <p:sldId id="335" r:id="rId79"/>
    <p:sldId id="336" r:id="rId80"/>
    <p:sldId id="333" r:id="rId81"/>
    <p:sldId id="325" r:id="rId82"/>
    <p:sldId id="326" r:id="rId83"/>
    <p:sldId id="337" r:id="rId84"/>
    <p:sldId id="386" r:id="rId85"/>
    <p:sldId id="334" r:id="rId86"/>
    <p:sldId id="338" r:id="rId87"/>
    <p:sldId id="310" r:id="rId88"/>
    <p:sldId id="347" r:id="rId89"/>
    <p:sldId id="348" r:id="rId90"/>
    <p:sldId id="349" r:id="rId91"/>
    <p:sldId id="350" r:id="rId92"/>
    <p:sldId id="351" r:id="rId93"/>
    <p:sldId id="352" r:id="rId94"/>
    <p:sldId id="357" r:id="rId9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97" Type="http://schemas.openxmlformats.org/officeDocument/2006/relationships/presProps" Target="presProp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slide" Target="slides/slide85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100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slide" Target="slides/slide91.xml"/><Relationship Id="rId98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slide" Target="slides/slide92.xml"/><Relationship Id="rId9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270A7-33B2-4D7E-8B33-57FB92284030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384CF-C659-4A81-8E15-96A64AD94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98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ED676FC-1363-4C8A-8BE7-B4B770071BCC}" type="slidenum">
              <a:rPr lang="en-US"/>
              <a:pPr eaLnBrk="1" hangingPunct="1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50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C0E78-500A-42F4-9510-EA4899A8AA10}" type="slidenum">
              <a:rPr lang="en-US" smtClean="0">
                <a:solidFill>
                  <a:prstClr val="black"/>
                </a:solidFill>
              </a:rPr>
              <a:pPr/>
              <a:t>92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418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A55DB-9042-41AD-8849-27F50CB2A1EB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79B7-E753-4481-8D20-9D4748BF9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416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A55DB-9042-41AD-8849-27F50CB2A1EB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79B7-E753-4481-8D20-9D4748BF9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95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A55DB-9042-41AD-8849-27F50CB2A1EB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79B7-E753-4481-8D20-9D4748BF9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086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1128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4823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2888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6962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9821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5384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9195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570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A55DB-9042-41AD-8849-27F50CB2A1EB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79B7-E753-4481-8D20-9D4748BF9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561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3023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7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90C22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08688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4177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89594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4962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9801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41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A55DB-9042-41AD-8849-27F50CB2A1EB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79B7-E753-4481-8D20-9D4748BF9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22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A55DB-9042-41AD-8849-27F50CB2A1EB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79B7-E753-4481-8D20-9D4748BF9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955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A55DB-9042-41AD-8849-27F50CB2A1EB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79B7-E753-4481-8D20-9D4748BF9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50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A55DB-9042-41AD-8849-27F50CB2A1EB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79B7-E753-4481-8D20-9D4748BF9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51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A55DB-9042-41AD-8849-27F50CB2A1EB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79B7-E753-4481-8D20-9D4748BF9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90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A55DB-9042-41AD-8849-27F50CB2A1EB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79B7-E753-4481-8D20-9D4748BF9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403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A55DB-9042-41AD-8849-27F50CB2A1EB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79B7-E753-4481-8D20-9D4748BF9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24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A55DB-9042-41AD-8849-27F50CB2A1EB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579B7-E753-4481-8D20-9D4748BF9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05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877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Percent Composition, Empirical Formulas, Molecular Formulas</a:t>
            </a:r>
          </a:p>
        </p:txBody>
      </p:sp>
      <p:sp>
        <p:nvSpPr>
          <p:cNvPr id="7171" name="Title 1"/>
          <p:cNvSpPr>
            <a:spLocks noGrp="1"/>
          </p:cNvSpPr>
          <p:nvPr>
            <p:ph type="ctrTitle"/>
          </p:nvPr>
        </p:nvSpPr>
        <p:spPr>
          <a:xfrm>
            <a:off x="291368" y="2580808"/>
            <a:ext cx="9995632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Week 22 Chemistry</a:t>
            </a:r>
            <a:endParaRPr dirty="0" smtClean="0"/>
          </a:p>
        </p:txBody>
      </p:sp>
    </p:spTree>
    <p:extLst>
      <p:ext uri="{BB962C8B-B14F-4D97-AF65-F5344CB8AC3E}">
        <p14:creationId xmlns:p14="http://schemas.microsoft.com/office/powerpoint/2010/main" val="227991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00" y="143752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Answer Key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rgbClr val="FF0000"/>
                </a:solidFill>
              </a:rPr>
              <a:t>As Mr. Ghosh goes through the answers, highlight the ones you got wrong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81800" y="1464552"/>
            <a:ext cx="4768123" cy="4567757"/>
          </a:xfrm>
        </p:spPr>
        <p:txBody>
          <a:bodyPr>
            <a:noAutofit/>
          </a:bodyPr>
          <a:lstStyle/>
          <a:p>
            <a:pPr marL="457200" indent="-457200">
              <a:buClrTx/>
              <a:buAutoNum type="arabicPeriod"/>
            </a:pPr>
            <a:r>
              <a:rPr lang="en-US" sz="2300" dirty="0" smtClean="0"/>
              <a:t>A</a:t>
            </a:r>
          </a:p>
          <a:p>
            <a:pPr marL="457200" indent="-457200">
              <a:buClrTx/>
              <a:buAutoNum type="arabicPeriod"/>
            </a:pPr>
            <a:r>
              <a:rPr lang="en-US" sz="2300" dirty="0"/>
              <a:t>C</a:t>
            </a:r>
            <a:endParaRPr lang="en-US" sz="2300" dirty="0" smtClean="0"/>
          </a:p>
          <a:p>
            <a:pPr marL="457200" indent="-457200">
              <a:buClrTx/>
              <a:buAutoNum type="arabicPeriod"/>
            </a:pPr>
            <a:r>
              <a:rPr lang="en-US" sz="2300" dirty="0" smtClean="0"/>
              <a:t>A </a:t>
            </a:r>
          </a:p>
          <a:p>
            <a:pPr marL="457200" indent="-457200">
              <a:buClrTx/>
              <a:buAutoNum type="arabicPeriod"/>
            </a:pPr>
            <a:r>
              <a:rPr lang="en-US" sz="2300" dirty="0"/>
              <a:t>D</a:t>
            </a:r>
            <a:endParaRPr lang="en-US" sz="2300" dirty="0" smtClean="0"/>
          </a:p>
          <a:p>
            <a:pPr marL="457200" indent="-457200">
              <a:buClrTx/>
              <a:buAutoNum type="arabicPeriod"/>
            </a:pPr>
            <a:r>
              <a:rPr lang="en-US" sz="2300" dirty="0"/>
              <a:t>D</a:t>
            </a:r>
            <a:endParaRPr lang="en-US" sz="2300" dirty="0" smtClean="0"/>
          </a:p>
          <a:p>
            <a:pPr marL="457200" indent="-457200">
              <a:buClrTx/>
              <a:buAutoNum type="arabicPeriod"/>
            </a:pPr>
            <a:r>
              <a:rPr lang="en-US" sz="2300" dirty="0"/>
              <a:t>C</a:t>
            </a:r>
            <a:endParaRPr lang="en-US" sz="2300" dirty="0" smtClean="0"/>
          </a:p>
          <a:p>
            <a:pPr marL="457200" indent="-457200">
              <a:buClrTx/>
              <a:buAutoNum type="arabicPeriod"/>
            </a:pPr>
            <a:r>
              <a:rPr lang="en-US" sz="2300" dirty="0"/>
              <a:t>A</a:t>
            </a:r>
            <a:endParaRPr lang="en-US" sz="2300" dirty="0" smtClean="0"/>
          </a:p>
          <a:p>
            <a:pPr marL="457200" indent="-457200">
              <a:buClrTx/>
              <a:buAutoNum type="arabicPeriod"/>
            </a:pPr>
            <a:r>
              <a:rPr lang="en-US" sz="2300" dirty="0"/>
              <a:t>D</a:t>
            </a:r>
            <a:endParaRPr lang="en-US" sz="2300" dirty="0" smtClean="0"/>
          </a:p>
          <a:p>
            <a:pPr marL="457200" indent="-457200">
              <a:buClrTx/>
              <a:buAutoNum type="arabicPeriod"/>
            </a:pPr>
            <a:r>
              <a:rPr lang="en-US" sz="2300" dirty="0"/>
              <a:t>C</a:t>
            </a:r>
            <a:endParaRPr lang="en-US" sz="2300" dirty="0" smtClean="0"/>
          </a:p>
          <a:p>
            <a:pPr marL="457200" indent="-457200">
              <a:buClrTx/>
              <a:buAutoNum type="arabicPeriod"/>
            </a:pPr>
            <a:r>
              <a:rPr lang="en-US" sz="2300" dirty="0"/>
              <a:t>B</a:t>
            </a:r>
            <a:endParaRPr lang="en-US" sz="2300" dirty="0" smtClean="0"/>
          </a:p>
          <a:p>
            <a:pPr marL="457200" indent="-457200">
              <a:buClrTx/>
              <a:buAutoNum type="arabicPeriod"/>
            </a:pPr>
            <a:r>
              <a:rPr lang="en-US" sz="2300" dirty="0"/>
              <a:t>B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80134" y="1464552"/>
            <a:ext cx="1932790" cy="5393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dirty="0" smtClean="0"/>
              <a:t>12. </a:t>
            </a:r>
            <a:r>
              <a:rPr lang="en-US" sz="2300" dirty="0"/>
              <a:t>B</a:t>
            </a:r>
            <a:endParaRPr lang="en-US" sz="2300" dirty="0" smtClean="0"/>
          </a:p>
          <a:p>
            <a:pPr marL="0" indent="0">
              <a:buNone/>
            </a:pPr>
            <a:r>
              <a:rPr lang="en-US" sz="2300" dirty="0" smtClean="0"/>
              <a:t>13. B</a:t>
            </a:r>
          </a:p>
          <a:p>
            <a:pPr marL="0" indent="0">
              <a:buNone/>
            </a:pPr>
            <a:r>
              <a:rPr lang="en-US" sz="2300" dirty="0" smtClean="0"/>
              <a:t>14. A</a:t>
            </a:r>
          </a:p>
          <a:p>
            <a:pPr marL="0" indent="0">
              <a:buNone/>
            </a:pPr>
            <a:r>
              <a:rPr lang="en-US" sz="2300" dirty="0" smtClean="0"/>
              <a:t>15. C</a:t>
            </a:r>
          </a:p>
          <a:p>
            <a:pPr marL="0" indent="0">
              <a:buNone/>
            </a:pPr>
            <a:r>
              <a:rPr lang="en-US" sz="2300" dirty="0" smtClean="0"/>
              <a:t>16. A</a:t>
            </a:r>
          </a:p>
          <a:p>
            <a:pPr marL="0" indent="0">
              <a:buNone/>
            </a:pPr>
            <a:r>
              <a:rPr lang="en-US" sz="2300" dirty="0" smtClean="0"/>
              <a:t>17. C</a:t>
            </a:r>
          </a:p>
          <a:p>
            <a:pPr marL="0" indent="0">
              <a:buNone/>
            </a:pPr>
            <a:r>
              <a:rPr lang="en-US" sz="2300" dirty="0" smtClean="0"/>
              <a:t>18. A</a:t>
            </a:r>
          </a:p>
          <a:p>
            <a:pPr marL="0" indent="0">
              <a:buNone/>
            </a:pPr>
            <a:r>
              <a:rPr lang="en-US" sz="2300" dirty="0" smtClean="0"/>
              <a:t>19. A</a:t>
            </a:r>
          </a:p>
          <a:p>
            <a:pPr marL="0" indent="0">
              <a:buNone/>
            </a:pPr>
            <a:r>
              <a:rPr lang="en-US" sz="2300" dirty="0" smtClean="0"/>
              <a:t>20. </a:t>
            </a:r>
            <a:r>
              <a:rPr lang="en-US" sz="2300" dirty="0"/>
              <a:t>B</a:t>
            </a:r>
            <a:endParaRPr lang="en-US" sz="2300" dirty="0" smtClean="0"/>
          </a:p>
          <a:p>
            <a:pPr marL="0" indent="0">
              <a:buNone/>
            </a:pPr>
            <a:r>
              <a:rPr lang="en-US" sz="2300" dirty="0" smtClean="0"/>
              <a:t>21. </a:t>
            </a:r>
            <a:r>
              <a:rPr lang="en-US" sz="2300" dirty="0"/>
              <a:t>C</a:t>
            </a:r>
            <a:endParaRPr lang="en-US" sz="2300" dirty="0" smtClean="0"/>
          </a:p>
        </p:txBody>
      </p:sp>
    </p:spTree>
    <p:extLst>
      <p:ext uri="{BB962C8B-B14F-4D97-AF65-F5344CB8AC3E}">
        <p14:creationId xmlns:p14="http://schemas.microsoft.com/office/powerpoint/2010/main" val="2715642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Class Averages (and Top Scores)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646947"/>
              </p:ext>
            </p:extLst>
          </p:nvPr>
        </p:nvGraphicFramePr>
        <p:xfrm>
          <a:off x="283883" y="1559561"/>
          <a:ext cx="10783047" cy="4666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4349"/>
                <a:gridCol w="3594349"/>
                <a:gridCol w="3594349"/>
              </a:tblGrid>
              <a:tr h="141078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Period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Top Score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Class Average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4260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95%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60%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4260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100%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70%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4260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90%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79%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4260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71%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4260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6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100%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66%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4260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7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95%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64%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81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6697014" cy="1361673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What does Tracking Look Like?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4294967295"/>
            <p:extLst/>
          </p:nvPr>
        </p:nvGraphicFramePr>
        <p:xfrm>
          <a:off x="548642" y="2292439"/>
          <a:ext cx="10291013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9433"/>
                <a:gridCol w="1569636"/>
                <a:gridCol w="1141364"/>
                <a:gridCol w="1470145"/>
                <a:gridCol w="1856651"/>
                <a:gridCol w="1463040"/>
                <a:gridCol w="1090744"/>
              </a:tblGrid>
              <a:tr h="1333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Objectives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Questions on the Exam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Your Points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Total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 Points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Percent Mastery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Bar</a:t>
                      </a:r>
                      <a:r>
                        <a:rPr kumimoji="0" lang="en-US" sz="18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Graph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Mastery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or </a:t>
                      </a: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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333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Chem.7C</a:t>
                      </a:r>
                      <a:r>
                        <a:rPr lang="en-US" sz="2400" baseline="0" dirty="0" smtClean="0"/>
                        <a:t> </a:t>
                      </a:r>
                    </a:p>
                    <a:p>
                      <a:pPr algn="ctr"/>
                      <a:r>
                        <a:rPr lang="en-US" sz="2400" baseline="0" dirty="0" smtClean="0"/>
                        <a:t>Lewis Dot Structures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439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6697014" cy="1361673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What does Tracking Look Like?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4294967295"/>
            <p:extLst/>
          </p:nvPr>
        </p:nvGraphicFramePr>
        <p:xfrm>
          <a:off x="548642" y="2292439"/>
          <a:ext cx="10291013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9433"/>
                <a:gridCol w="1569636"/>
                <a:gridCol w="1141364"/>
                <a:gridCol w="1470145"/>
                <a:gridCol w="1856651"/>
                <a:gridCol w="1463040"/>
                <a:gridCol w="1090744"/>
              </a:tblGrid>
              <a:tr h="1333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Objectives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Questions on the Exam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Your Points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Total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 Points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Percent Mastery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Bar</a:t>
                      </a:r>
                      <a:r>
                        <a:rPr kumimoji="0" lang="en-US" sz="18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Graph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Mastery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or </a:t>
                      </a: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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333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Chem.7C</a:t>
                      </a:r>
                      <a:r>
                        <a:rPr lang="en-US" sz="2400" baseline="0" dirty="0" smtClean="0"/>
                        <a:t> </a:t>
                      </a:r>
                    </a:p>
                    <a:p>
                      <a:pPr algn="ctr"/>
                      <a:r>
                        <a:rPr lang="en-US" sz="2400" baseline="0" dirty="0" smtClean="0"/>
                        <a:t>Lewis Dot Structures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1-5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514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6697014" cy="1361673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What does Tracking Look Like?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4294967295"/>
            <p:extLst/>
          </p:nvPr>
        </p:nvGraphicFramePr>
        <p:xfrm>
          <a:off x="548642" y="2292439"/>
          <a:ext cx="10291013" cy="3070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9433"/>
                <a:gridCol w="1569636"/>
                <a:gridCol w="1141364"/>
                <a:gridCol w="1470145"/>
                <a:gridCol w="1856651"/>
                <a:gridCol w="1463040"/>
                <a:gridCol w="1090744"/>
              </a:tblGrid>
              <a:tr h="1333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Objectives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Questions on the Exam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Your Points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Total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 Points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Percent Mastery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Bar</a:t>
                      </a:r>
                      <a:r>
                        <a:rPr kumimoji="0" lang="en-US" sz="18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Graph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Mastery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or </a:t>
                      </a: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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333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Chem.7C</a:t>
                      </a:r>
                      <a:r>
                        <a:rPr lang="en-US" sz="2400" baseline="0" dirty="0" smtClean="0"/>
                        <a:t> </a:t>
                      </a:r>
                    </a:p>
                    <a:p>
                      <a:pPr algn="ctr"/>
                      <a:r>
                        <a:rPr lang="en-US" sz="2400" baseline="0" dirty="0" smtClean="0"/>
                        <a:t>Lewis Dot Structures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1-5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???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[3 if</a:t>
                      </a:r>
                      <a:r>
                        <a:rPr lang="en-US" baseline="0" dirty="0" smtClean="0"/>
                        <a:t> you got 3 out of 5 correct]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876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6697014" cy="1361673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What does Tracking Look Like?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4294967295"/>
            <p:extLst/>
          </p:nvPr>
        </p:nvGraphicFramePr>
        <p:xfrm>
          <a:off x="548642" y="2292439"/>
          <a:ext cx="10291013" cy="3070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9433"/>
                <a:gridCol w="1569636"/>
                <a:gridCol w="1141364"/>
                <a:gridCol w="1470145"/>
                <a:gridCol w="1856651"/>
                <a:gridCol w="1463040"/>
                <a:gridCol w="1090744"/>
              </a:tblGrid>
              <a:tr h="1333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Objectives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Questions on the Exam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Your Points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Total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 Points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Percent Mastery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Bar</a:t>
                      </a:r>
                      <a:r>
                        <a:rPr kumimoji="0" lang="en-US" sz="18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Graph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Mastery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or </a:t>
                      </a: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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333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Chem.7C</a:t>
                      </a:r>
                      <a:r>
                        <a:rPr lang="en-US" sz="2400" baseline="0" dirty="0" smtClean="0"/>
                        <a:t> </a:t>
                      </a:r>
                    </a:p>
                    <a:p>
                      <a:pPr algn="ctr"/>
                      <a:r>
                        <a:rPr lang="en-US" sz="2400" baseline="0" dirty="0" smtClean="0"/>
                        <a:t>Lewis Dot Structures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1-5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???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[3 if</a:t>
                      </a:r>
                      <a:r>
                        <a:rPr lang="en-US" baseline="0" dirty="0" smtClean="0"/>
                        <a:t> you got 3 out of 5 correct]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562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6697014" cy="1361673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What does Tracking Look Like?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4294967295"/>
            <p:extLst/>
          </p:nvPr>
        </p:nvGraphicFramePr>
        <p:xfrm>
          <a:off x="548642" y="2292439"/>
          <a:ext cx="10291013" cy="3070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9433"/>
                <a:gridCol w="1569636"/>
                <a:gridCol w="1141364"/>
                <a:gridCol w="1470145"/>
                <a:gridCol w="1856651"/>
                <a:gridCol w="1463040"/>
                <a:gridCol w="1090744"/>
              </a:tblGrid>
              <a:tr h="1333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Objectives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Questions on the Exam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Your Points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Total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 Points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Percent Mastery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Bar</a:t>
                      </a:r>
                      <a:r>
                        <a:rPr kumimoji="0" lang="en-US" sz="18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Graph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Mastery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or </a:t>
                      </a: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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333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Chem.7C</a:t>
                      </a:r>
                      <a:r>
                        <a:rPr lang="en-US" sz="2400" baseline="0" dirty="0" smtClean="0"/>
                        <a:t> </a:t>
                      </a:r>
                    </a:p>
                    <a:p>
                      <a:pPr algn="ctr"/>
                      <a:r>
                        <a:rPr lang="en-US" sz="2400" baseline="0" dirty="0" smtClean="0"/>
                        <a:t>Lewis Dot Structures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1-5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???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[3 if</a:t>
                      </a:r>
                      <a:r>
                        <a:rPr lang="en-US" baseline="0" dirty="0" smtClean="0"/>
                        <a:t> you got 3 out of 5 correct]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Your points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x100</a:t>
                      </a:r>
                    </a:p>
                    <a:p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Total points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742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Percent Mastery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12653" y="320675"/>
            <a:ext cx="5947893" cy="4937125"/>
          </a:xfrm>
        </p:spPr>
        <p:txBody>
          <a:bodyPr>
            <a:normAutofit/>
          </a:bodyPr>
          <a:lstStyle/>
          <a:p>
            <a:pPr eaLnBrk="1" hangingPunct="1">
              <a:buFont typeface="Wingdings 3" pitchFamily="18" charset="2"/>
              <a:buNone/>
            </a:pPr>
            <a:r>
              <a:rPr lang="en-US" sz="3200" dirty="0" smtClean="0"/>
              <a:t>Cathy received 1 point out of 4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3200" dirty="0" smtClean="0"/>
              <a:t>possible points. What is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3200" dirty="0" smtClean="0"/>
              <a:t>her  percent mastery?</a:t>
            </a:r>
          </a:p>
        </p:txBody>
      </p:sp>
      <p:sp>
        <p:nvSpPr>
          <p:cNvPr id="4" name="Oval 3"/>
          <p:cNvSpPr/>
          <p:nvPr/>
        </p:nvSpPr>
        <p:spPr>
          <a:xfrm>
            <a:off x="7086600" y="3137095"/>
            <a:ext cx="3604846" cy="37209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u="sng" dirty="0">
                <a:solidFill>
                  <a:srgbClr val="002060"/>
                </a:solidFill>
              </a:rPr>
              <a:t>Your points</a:t>
            </a:r>
            <a:r>
              <a:rPr lang="en-US" sz="2400" dirty="0">
                <a:solidFill>
                  <a:srgbClr val="002060"/>
                </a:solidFill>
              </a:rPr>
              <a:t> x100</a:t>
            </a:r>
          </a:p>
          <a:p>
            <a:pPr>
              <a:defRPr/>
            </a:pPr>
            <a:r>
              <a:rPr lang="en-US" sz="2400" dirty="0">
                <a:solidFill>
                  <a:srgbClr val="002060"/>
                </a:solidFill>
              </a:rPr>
              <a:t>  Total points</a:t>
            </a:r>
          </a:p>
        </p:txBody>
      </p:sp>
      <p:sp>
        <p:nvSpPr>
          <p:cNvPr id="5" name="Oval 4"/>
          <p:cNvSpPr/>
          <p:nvPr/>
        </p:nvSpPr>
        <p:spPr>
          <a:xfrm>
            <a:off x="1994781" y="2336995"/>
            <a:ext cx="3604846" cy="37209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600" dirty="0">
                <a:solidFill>
                  <a:srgbClr val="002060"/>
                </a:solidFill>
              </a:rPr>
              <a:t>25%</a:t>
            </a:r>
          </a:p>
        </p:txBody>
      </p:sp>
    </p:spTree>
    <p:extLst>
      <p:ext uri="{BB962C8B-B14F-4D97-AF65-F5344CB8AC3E}">
        <p14:creationId xmlns:p14="http://schemas.microsoft.com/office/powerpoint/2010/main" val="70774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 animBg="1"/>
      <p:bldP spid="5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6697014" cy="1361673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What does Tracking Look Like?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4294967295"/>
            <p:extLst/>
          </p:nvPr>
        </p:nvGraphicFramePr>
        <p:xfrm>
          <a:off x="548642" y="2292439"/>
          <a:ext cx="10291013" cy="3070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9433"/>
                <a:gridCol w="1569636"/>
                <a:gridCol w="1141364"/>
                <a:gridCol w="1470145"/>
                <a:gridCol w="1856651"/>
                <a:gridCol w="1463040"/>
                <a:gridCol w="1090744"/>
              </a:tblGrid>
              <a:tr h="1333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Objectives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Questions on the Exam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Your Points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Total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 Points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Percent Mastery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Bar</a:t>
                      </a:r>
                      <a:r>
                        <a:rPr kumimoji="0" lang="en-US" sz="18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Graph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Mastery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or </a:t>
                      </a: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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333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Chem.7C</a:t>
                      </a:r>
                      <a:r>
                        <a:rPr lang="en-US" sz="2400" baseline="0" dirty="0" smtClean="0"/>
                        <a:t> </a:t>
                      </a:r>
                    </a:p>
                    <a:p>
                      <a:pPr algn="ctr"/>
                      <a:r>
                        <a:rPr lang="en-US" sz="2400" baseline="0" dirty="0" smtClean="0"/>
                        <a:t>Lewis Dot Structures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1-5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???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[3 if</a:t>
                      </a:r>
                      <a:r>
                        <a:rPr lang="en-US" baseline="0" dirty="0" smtClean="0"/>
                        <a:t> you got 3 out of 5 correct]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Your points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x100</a:t>
                      </a:r>
                    </a:p>
                    <a:p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Total points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Shade in your % mastery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881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Your Turn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53334" y="1377950"/>
            <a:ext cx="11276666" cy="4937125"/>
          </a:xfrm>
        </p:spPr>
        <p:txBody>
          <a:bodyPr>
            <a:normAutofit/>
          </a:bodyPr>
          <a:lstStyle/>
          <a:p>
            <a:pPr marL="514350" indent="-514350" eaLnBrk="1" hangingPunct="1">
              <a:buClr>
                <a:srgbClr val="002060"/>
              </a:buClr>
              <a:buFont typeface="+mj-lt"/>
              <a:buAutoNum type="arabicPeriod"/>
            </a:pPr>
            <a:r>
              <a:rPr lang="en-US" sz="3200" dirty="0" smtClean="0"/>
              <a:t>Go to </a:t>
            </a:r>
            <a:r>
              <a:rPr lang="en-US" sz="3200" dirty="0" smtClean="0">
                <a:solidFill>
                  <a:srgbClr val="0070C0"/>
                </a:solidFill>
              </a:rPr>
              <a:t>shschem.weebly.com  </a:t>
            </a:r>
            <a:r>
              <a:rPr lang="en-US" sz="3200" dirty="0" smtClean="0">
                <a:solidFill>
                  <a:srgbClr val="FF0000"/>
                </a:solidFill>
              </a:rPr>
              <a:t>(our class website)</a:t>
            </a:r>
          </a:p>
          <a:p>
            <a:pPr marL="514350" indent="-514350" eaLnBrk="1" hangingPunct="1">
              <a:buClr>
                <a:srgbClr val="002060"/>
              </a:buClr>
              <a:buFont typeface="+mj-lt"/>
              <a:buAutoNum type="arabicPeriod"/>
            </a:pPr>
            <a:r>
              <a:rPr lang="en-US" sz="3200" dirty="0" smtClean="0"/>
              <a:t>Hover over my page:</a:t>
            </a:r>
          </a:p>
          <a:p>
            <a:pPr marL="400050" lvl="1" indent="0">
              <a:buClr>
                <a:srgbClr val="002060"/>
              </a:buClr>
              <a:buNone/>
            </a:pPr>
            <a:r>
              <a:rPr lang="en-US" sz="2800" dirty="0" smtClean="0"/>
              <a:t>	Mr. Ghosh </a:t>
            </a:r>
            <a:r>
              <a:rPr lang="en-US" sz="2800" dirty="0" smtClean="0">
                <a:sym typeface="Wingdings" panose="05000000000000000000" pitchFamily="2" charset="2"/>
              </a:rPr>
              <a:t> Homework Assignments  ESL (or regular) Chemistry</a:t>
            </a:r>
            <a:endParaRPr lang="en-US" sz="2800" dirty="0" smtClean="0"/>
          </a:p>
          <a:p>
            <a:pPr marL="514350" indent="-514350" eaLnBrk="1" hangingPunct="1">
              <a:buClr>
                <a:srgbClr val="002060"/>
              </a:buClr>
              <a:buFont typeface="+mj-lt"/>
              <a:buAutoNum type="arabicPeriod"/>
            </a:pPr>
            <a:r>
              <a:rPr lang="en-US" sz="3200" dirty="0" smtClean="0"/>
              <a:t>Under Homework Assignments, there is a new one labeled “Unit 5 Tracking” </a:t>
            </a:r>
          </a:p>
          <a:p>
            <a:pPr marL="514350" indent="-514350" eaLnBrk="1" hangingPunct="1">
              <a:buClr>
                <a:srgbClr val="002060"/>
              </a:buClr>
              <a:buFont typeface="+mj-lt"/>
              <a:buAutoNum type="arabicPeriod"/>
            </a:pPr>
            <a:r>
              <a:rPr lang="en-US" sz="3200" dirty="0" smtClean="0"/>
              <a:t>Download (and save) this and fill it out</a:t>
            </a:r>
          </a:p>
        </p:txBody>
      </p:sp>
    </p:spTree>
    <p:extLst>
      <p:ext uri="{BB962C8B-B14F-4D97-AF65-F5344CB8AC3E}">
        <p14:creationId xmlns:p14="http://schemas.microsoft.com/office/powerpoint/2010/main" val="305921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10" y="154285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Warm Up: </a:t>
            </a:r>
            <a:r>
              <a:rPr lang="en-US" dirty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 Minutes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367" y="2471099"/>
            <a:ext cx="8422782" cy="5120640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certain bag of M&amp;M’s has 8 blue candies, 7 red candies, 4 green candies, and 6 yellow candies.  What percentage of the bag is blue M&amp;M’s?   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188171" y="147392"/>
            <a:ext cx="3557789" cy="150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>
                <a:solidFill>
                  <a:srgbClr val="002060"/>
                </a:solidFill>
              </a:rPr>
              <a:t>Record your Learning </a:t>
            </a:r>
            <a:r>
              <a:rPr lang="en-US" sz="2400" dirty="0">
                <a:solidFill>
                  <a:srgbClr val="002060"/>
                </a:solidFill>
              </a:rPr>
              <a:t>Target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0487" y="1584045"/>
            <a:ext cx="6314960" cy="7457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You should be working SILENTLY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0487" y="909392"/>
            <a:ext cx="5671016" cy="7457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Stay in your own seat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157144" y="5727921"/>
            <a:ext cx="5671016" cy="7457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Do the warm up in OneNote</a:t>
            </a:r>
          </a:p>
        </p:txBody>
      </p:sp>
      <p:sp>
        <p:nvSpPr>
          <p:cNvPr id="180" name="SMARTInkShape-320"/>
          <p:cNvSpPr/>
          <p:nvPr/>
        </p:nvSpPr>
        <p:spPr>
          <a:xfrm>
            <a:off x="5754546" y="4929188"/>
            <a:ext cx="19985" cy="320"/>
          </a:xfrm>
          <a:custGeom>
            <a:avLst/>
            <a:gdLst/>
            <a:ahLst/>
            <a:cxnLst/>
            <a:rect l="0" t="0" r="0" b="0"/>
            <a:pathLst>
              <a:path w="19985" h="320">
                <a:moveTo>
                  <a:pt x="0" y="319"/>
                </a:moveTo>
                <a:lnTo>
                  <a:pt x="19984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SMARTInkShape-321"/>
          <p:cNvSpPr/>
          <p:nvPr/>
        </p:nvSpPr>
        <p:spPr>
          <a:xfrm>
            <a:off x="5893595" y="7319676"/>
            <a:ext cx="195508" cy="669273"/>
          </a:xfrm>
          <a:custGeom>
            <a:avLst/>
            <a:gdLst/>
            <a:ahLst/>
            <a:cxnLst/>
            <a:rect l="0" t="0" r="0" b="0"/>
            <a:pathLst>
              <a:path w="195508" h="669273">
                <a:moveTo>
                  <a:pt x="0" y="657512"/>
                </a:moveTo>
                <a:lnTo>
                  <a:pt x="6319" y="657512"/>
                </a:lnTo>
                <a:lnTo>
                  <a:pt x="56403" y="668681"/>
                </a:lnTo>
                <a:lnTo>
                  <a:pt x="74786" y="669272"/>
                </a:lnTo>
                <a:lnTo>
                  <a:pt x="77639" y="662707"/>
                </a:lnTo>
                <a:lnTo>
                  <a:pt x="84297" y="617893"/>
                </a:lnTo>
                <a:lnTo>
                  <a:pt x="95233" y="567584"/>
                </a:lnTo>
                <a:lnTo>
                  <a:pt x="101853" y="535383"/>
                </a:lnTo>
                <a:lnTo>
                  <a:pt x="108912" y="499363"/>
                </a:lnTo>
                <a:lnTo>
                  <a:pt x="116265" y="460798"/>
                </a:lnTo>
                <a:lnTo>
                  <a:pt x="123811" y="420536"/>
                </a:lnTo>
                <a:lnTo>
                  <a:pt x="131488" y="379142"/>
                </a:lnTo>
                <a:lnTo>
                  <a:pt x="139252" y="336995"/>
                </a:lnTo>
                <a:lnTo>
                  <a:pt x="145751" y="300958"/>
                </a:lnTo>
                <a:lnTo>
                  <a:pt x="151407" y="268997"/>
                </a:lnTo>
                <a:lnTo>
                  <a:pt x="161218" y="209672"/>
                </a:lnTo>
                <a:lnTo>
                  <a:pt x="165686" y="179035"/>
                </a:lnTo>
                <a:lnTo>
                  <a:pt x="174180" y="120741"/>
                </a:lnTo>
                <a:lnTo>
                  <a:pt x="182364" y="72784"/>
                </a:lnTo>
                <a:lnTo>
                  <a:pt x="190411" y="25893"/>
                </a:lnTo>
                <a:lnTo>
                  <a:pt x="195507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SMARTInkShape-322"/>
          <p:cNvSpPr/>
          <p:nvPr/>
        </p:nvSpPr>
        <p:spPr>
          <a:xfrm>
            <a:off x="107156" y="7501008"/>
            <a:ext cx="178595" cy="178524"/>
          </a:xfrm>
          <a:custGeom>
            <a:avLst/>
            <a:gdLst/>
            <a:ahLst/>
            <a:cxnLst/>
            <a:rect l="0" t="0" r="0" b="0"/>
            <a:pathLst>
              <a:path w="178595" h="178524">
                <a:moveTo>
                  <a:pt x="0" y="47555"/>
                </a:moveTo>
                <a:lnTo>
                  <a:pt x="0" y="60196"/>
                </a:lnTo>
                <a:lnTo>
                  <a:pt x="3528" y="69930"/>
                </a:lnTo>
                <a:lnTo>
                  <a:pt x="6321" y="74378"/>
                </a:lnTo>
                <a:lnTo>
                  <a:pt x="17737" y="115636"/>
                </a:lnTo>
                <a:lnTo>
                  <a:pt x="22408" y="118077"/>
                </a:lnTo>
                <a:lnTo>
                  <a:pt x="28168" y="117060"/>
                </a:lnTo>
                <a:lnTo>
                  <a:pt x="34654" y="113735"/>
                </a:lnTo>
                <a:lnTo>
                  <a:pt x="45388" y="102985"/>
                </a:lnTo>
                <a:lnTo>
                  <a:pt x="63058" y="74526"/>
                </a:lnTo>
                <a:lnTo>
                  <a:pt x="70334" y="29646"/>
                </a:lnTo>
                <a:lnTo>
                  <a:pt x="71220" y="9033"/>
                </a:lnTo>
                <a:lnTo>
                  <a:pt x="72615" y="5999"/>
                </a:lnTo>
                <a:lnTo>
                  <a:pt x="74869" y="3976"/>
                </a:lnTo>
                <a:lnTo>
                  <a:pt x="83197" y="0"/>
                </a:lnTo>
                <a:lnTo>
                  <a:pt x="83340" y="21599"/>
                </a:lnTo>
                <a:lnTo>
                  <a:pt x="93595" y="33805"/>
                </a:lnTo>
                <a:lnTo>
                  <a:pt x="112611" y="43466"/>
                </a:lnTo>
                <a:lnTo>
                  <a:pt x="121928" y="45738"/>
                </a:lnTo>
                <a:lnTo>
                  <a:pt x="130479" y="57331"/>
                </a:lnTo>
                <a:lnTo>
                  <a:pt x="158266" y="116322"/>
                </a:lnTo>
                <a:lnTo>
                  <a:pt x="165042" y="125150"/>
                </a:lnTo>
                <a:lnTo>
                  <a:pt x="178594" y="17852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8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320" y="1017589"/>
            <a:ext cx="3002924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Closing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Explain the purpose of today’s lab</a:t>
            </a:r>
          </a:p>
        </p:txBody>
      </p:sp>
    </p:spTree>
    <p:extLst>
      <p:ext uri="{BB962C8B-B14F-4D97-AF65-F5344CB8AC3E}">
        <p14:creationId xmlns:p14="http://schemas.microsoft.com/office/powerpoint/2010/main" val="279939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10" y="154285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Warm Up: </a:t>
            </a:r>
            <a:r>
              <a:rPr lang="en-US" dirty="0">
                <a:solidFill>
                  <a:srgbClr val="002060"/>
                </a:solidFill>
              </a:rPr>
              <a:t>4</a:t>
            </a:r>
            <a:r>
              <a:rPr lang="en-US" dirty="0" smtClean="0">
                <a:solidFill>
                  <a:srgbClr val="002060"/>
                </a:solidFill>
              </a:rPr>
              <a:t> Minutes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0487" y="1584045"/>
            <a:ext cx="6314960" cy="7457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You should be working SILENTLY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0487" y="909392"/>
            <a:ext cx="5671016" cy="7457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Stay in your own seat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5675" y="2546415"/>
            <a:ext cx="903642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+mj-lt"/>
              <a:buAutoNum type="arabicPeriod"/>
            </a:pPr>
            <a:r>
              <a:rPr lang="en-US" sz="3200" dirty="0">
                <a:solidFill>
                  <a:prstClr val="black"/>
                </a:solidFill>
              </a:rPr>
              <a:t>Log into your computer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3200" dirty="0">
                <a:solidFill>
                  <a:prstClr val="black"/>
                </a:solidFill>
              </a:rPr>
              <a:t>Go to </a:t>
            </a:r>
            <a:r>
              <a:rPr lang="en-US" sz="3200" dirty="0">
                <a:solidFill>
                  <a:srgbClr val="0070C0"/>
                </a:solidFill>
              </a:rPr>
              <a:t>m.socrative.com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3200" dirty="0">
                <a:solidFill>
                  <a:prstClr val="black"/>
                </a:solidFill>
              </a:rPr>
              <a:t>Enter room number: 230538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3200" dirty="0">
                <a:solidFill>
                  <a:prstClr val="black"/>
                </a:solidFill>
              </a:rPr>
              <a:t>Finish all questions</a:t>
            </a:r>
          </a:p>
          <a:p>
            <a:pPr marL="342900" indent="-342900">
              <a:buFont typeface="+mj-lt"/>
              <a:buAutoNum type="arabicPeriod"/>
            </a:pPr>
            <a:endParaRPr lang="en-US" sz="3200" dirty="0">
              <a:solidFill>
                <a:prstClr val="black"/>
              </a:solidFill>
            </a:endParaRPr>
          </a:p>
          <a:p>
            <a:r>
              <a:rPr lang="en-US" sz="3200" dirty="0">
                <a:solidFill>
                  <a:prstClr val="black"/>
                </a:solidFill>
              </a:rPr>
              <a:t>When you are finished, check your grades on PS Connect</a:t>
            </a:r>
          </a:p>
        </p:txBody>
      </p:sp>
    </p:spTree>
    <p:extLst>
      <p:ext uri="{BB962C8B-B14F-4D97-AF65-F5344CB8AC3E}">
        <p14:creationId xmlns:p14="http://schemas.microsoft.com/office/powerpoint/2010/main" val="312685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Agenda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>
          <a:xfrm>
            <a:off x="577403" y="1103291"/>
            <a:ext cx="8229600" cy="4937125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US" dirty="0" smtClean="0"/>
          </a:p>
          <a:p>
            <a:r>
              <a:rPr lang="en-US" sz="2800" dirty="0" smtClean="0"/>
              <a:t>Warm Up </a:t>
            </a:r>
            <a:r>
              <a:rPr lang="en-US" sz="2800" dirty="0">
                <a:solidFill>
                  <a:srgbClr val="FF0000"/>
                </a:solidFill>
              </a:rPr>
              <a:t>[7 minutes]</a:t>
            </a:r>
          </a:p>
          <a:p>
            <a:r>
              <a:rPr lang="en-US" sz="2800" dirty="0" smtClean="0"/>
              <a:t>Notes/Examples </a:t>
            </a:r>
            <a:r>
              <a:rPr lang="en-US" sz="2800" dirty="0">
                <a:solidFill>
                  <a:srgbClr val="FF0000"/>
                </a:solidFill>
              </a:rPr>
              <a:t>[15 minutes]</a:t>
            </a:r>
          </a:p>
          <a:p>
            <a:r>
              <a:rPr lang="en-US" sz="2800" dirty="0" smtClean="0"/>
              <a:t>Guided Practice </a:t>
            </a:r>
            <a:r>
              <a:rPr lang="en-US" sz="2800" dirty="0">
                <a:solidFill>
                  <a:srgbClr val="FF0000"/>
                </a:solidFill>
              </a:rPr>
              <a:t>[12 minutes]</a:t>
            </a:r>
          </a:p>
          <a:p>
            <a:r>
              <a:rPr lang="en-US" sz="2800" dirty="0" smtClean="0"/>
              <a:t>Independent Practice </a:t>
            </a:r>
            <a:r>
              <a:rPr lang="en-US" sz="2800" dirty="0">
                <a:solidFill>
                  <a:srgbClr val="FF0000"/>
                </a:solidFill>
              </a:rPr>
              <a:t>[15 minutes]</a:t>
            </a:r>
          </a:p>
          <a:p>
            <a:r>
              <a:rPr lang="en-US" sz="2800" dirty="0" smtClean="0"/>
              <a:t>Closing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[3 Minutes]</a:t>
            </a:r>
          </a:p>
        </p:txBody>
      </p:sp>
    </p:spTree>
    <p:extLst>
      <p:ext uri="{BB962C8B-B14F-4D97-AF65-F5344CB8AC3E}">
        <p14:creationId xmlns:p14="http://schemas.microsoft.com/office/powerpoint/2010/main" val="389072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555" y="188746"/>
            <a:ext cx="8921783" cy="6669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39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What is </a:t>
            </a:r>
            <a:r>
              <a:rPr lang="en-US" dirty="0" smtClean="0">
                <a:solidFill>
                  <a:srgbClr val="0070C0"/>
                </a:solidFill>
              </a:rPr>
              <a:t>% Composition??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447800"/>
            <a:ext cx="7943850" cy="48006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algn="ctr" eaLnBrk="1" hangingPunct="1">
              <a:buFont typeface="Wingdings 2" panose="05020102010507070707" pitchFamily="18" charset="2"/>
              <a:buNone/>
            </a:pPr>
            <a:endParaRPr lang="en-US" sz="4400">
              <a:solidFill>
                <a:srgbClr val="FF0000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sz="4400">
                <a:solidFill>
                  <a:srgbClr val="FF0000"/>
                </a:solidFill>
              </a:rPr>
              <a:t>Percent by mass of each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sz="4400">
                <a:solidFill>
                  <a:srgbClr val="FF0000"/>
                </a:solidFill>
              </a:rPr>
              <a:t>element in a compound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4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157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What is </a:t>
            </a:r>
            <a:r>
              <a:rPr lang="en-US" dirty="0" smtClean="0">
                <a:solidFill>
                  <a:srgbClr val="0070C0"/>
                </a:solidFill>
              </a:rPr>
              <a:t>% Composition??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0733" y="3065634"/>
                <a:ext cx="9049870" cy="93621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% 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composition</m:t>
                      </m:r>
                      <m:r>
                        <a:rPr lang="en-US" sz="32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by</m:t>
                      </m:r>
                      <m:r>
                        <a:rPr lang="en-US" sz="32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mass</m:t>
                      </m:r>
                      <m:r>
                        <a:rPr lang="en-US" sz="32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32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Mass</m:t>
                          </m:r>
                          <m:r>
                            <a:rPr lang="en-US" sz="32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of</m:t>
                          </m:r>
                          <m:r>
                            <a:rPr lang="en-US" sz="32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part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32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Mass</m:t>
                          </m:r>
                          <m:r>
                            <a:rPr lang="en-US" sz="32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of</m:t>
                          </m:r>
                          <m:r>
                            <a:rPr lang="en-US" sz="32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Whole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32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100%</m:t>
                      </m:r>
                    </m:oMath>
                  </m:oMathPara>
                </a14:m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733" y="3065634"/>
                <a:ext cx="9049870" cy="93621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747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Example 1: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524436" y="1609165"/>
            <a:ext cx="8401050" cy="48006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3600" dirty="0" smtClean="0"/>
              <a:t>A compound contains 2.0g of sodium, 3.5g of oxygen, and 0.5 g of hydrogen. What is the percent composition of this compound?</a:t>
            </a:r>
          </a:p>
        </p:txBody>
      </p:sp>
    </p:spTree>
    <p:extLst>
      <p:ext uri="{BB962C8B-B14F-4D97-AF65-F5344CB8AC3E}">
        <p14:creationId xmlns:p14="http://schemas.microsoft.com/office/powerpoint/2010/main" val="76017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Example 2: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77334" y="1568824"/>
            <a:ext cx="8020050" cy="48006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3600" dirty="0" smtClean="0"/>
              <a:t>What is the percent composition by mass of the elements in the compound, AgNO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91607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6867" y="284203"/>
            <a:ext cx="8610600" cy="1293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Guided Practice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630" y="1304350"/>
            <a:ext cx="9017594" cy="536940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Teacher:</a:t>
            </a:r>
          </a:p>
          <a:p>
            <a:pPr marL="400050" lvl="1" indent="0">
              <a:buNone/>
            </a:pPr>
            <a:r>
              <a:rPr lang="en-US" sz="2600" dirty="0" smtClean="0"/>
              <a:t>1. Will show the problem on the board</a:t>
            </a:r>
          </a:p>
          <a:p>
            <a:r>
              <a:rPr lang="en-US" sz="2800" dirty="0" smtClean="0"/>
              <a:t>Students:</a:t>
            </a:r>
          </a:p>
          <a:p>
            <a:pPr marL="857250" lvl="1" indent="-457200">
              <a:buClr>
                <a:srgbClr val="002060"/>
              </a:buClr>
              <a:buFont typeface="Wingdings 3" charset="2"/>
              <a:buAutoNum type="arabicPeriod"/>
            </a:pPr>
            <a:r>
              <a:rPr lang="en-US" sz="2600" dirty="0" smtClean="0"/>
              <a:t>Take </a:t>
            </a:r>
            <a:r>
              <a:rPr lang="en-US" sz="2600" b="1" u="sng" dirty="0" smtClean="0">
                <a:solidFill>
                  <a:srgbClr val="FF0000"/>
                </a:solidFill>
              </a:rPr>
              <a:t>24 </a:t>
            </a:r>
            <a:r>
              <a:rPr lang="en-US" sz="2600" b="1" u="sng" dirty="0">
                <a:solidFill>
                  <a:srgbClr val="FF0000"/>
                </a:solidFill>
              </a:rPr>
              <a:t>seconds </a:t>
            </a:r>
            <a:r>
              <a:rPr lang="en-US" sz="2600" dirty="0"/>
              <a:t>to </a:t>
            </a:r>
            <a:r>
              <a:rPr lang="en-US" sz="2600" dirty="0" smtClean="0"/>
              <a:t>identify your given and unknown. </a:t>
            </a:r>
            <a:endParaRPr lang="en-US" sz="2600" dirty="0"/>
          </a:p>
          <a:p>
            <a:pPr marL="857250" lvl="1" indent="-457200">
              <a:buClr>
                <a:srgbClr val="002060"/>
              </a:buClr>
              <a:buFont typeface="Wingdings 3" charset="2"/>
              <a:buAutoNum type="arabicPeriod"/>
            </a:pPr>
            <a:r>
              <a:rPr lang="en-US" sz="2600" dirty="0" smtClean="0"/>
              <a:t>Take </a:t>
            </a:r>
            <a:r>
              <a:rPr lang="en-US" sz="2600" b="1" u="sng" dirty="0" smtClean="0">
                <a:solidFill>
                  <a:srgbClr val="FF0000"/>
                </a:solidFill>
              </a:rPr>
              <a:t>46 </a:t>
            </a:r>
            <a:r>
              <a:rPr lang="en-US" sz="2600" b="1" u="sng" dirty="0">
                <a:solidFill>
                  <a:srgbClr val="FF0000"/>
                </a:solidFill>
              </a:rPr>
              <a:t>seconds </a:t>
            </a:r>
            <a:r>
              <a:rPr lang="en-US" sz="2600" dirty="0"/>
              <a:t>to speak with your shoulder partner </a:t>
            </a:r>
            <a:r>
              <a:rPr lang="en-US" sz="2600" dirty="0" smtClean="0"/>
              <a:t>about the problem</a:t>
            </a:r>
            <a:endParaRPr lang="en-US" sz="2600" dirty="0"/>
          </a:p>
          <a:p>
            <a:pPr marL="857250" lvl="1" indent="-457200">
              <a:buClr>
                <a:srgbClr val="002060"/>
              </a:buClr>
              <a:buFont typeface="Wingdings 3" charset="2"/>
              <a:buAutoNum type="arabicPeriod"/>
            </a:pPr>
            <a:r>
              <a:rPr lang="en-US" sz="2600" dirty="0" smtClean="0"/>
              <a:t>Be ready to share when Mr. Ghosh says </a:t>
            </a:r>
            <a:r>
              <a:rPr lang="en-US" sz="2600" b="1" u="sng" dirty="0" smtClean="0">
                <a:solidFill>
                  <a:srgbClr val="FF0000"/>
                </a:solidFill>
              </a:rPr>
              <a:t>SWAG</a:t>
            </a:r>
            <a:endParaRPr lang="en-US" sz="26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931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Guided Practice 1: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77334" y="1515035"/>
            <a:ext cx="8705850" cy="4800600"/>
          </a:xfrm>
        </p:spPr>
        <p:txBody>
          <a:bodyPr>
            <a:normAutofit/>
          </a:bodyPr>
          <a:lstStyle/>
          <a:p>
            <a:pPr marL="53975" indent="-53975" eaLnBrk="1" hangingPunct="1">
              <a:buFont typeface="Wingdings 2" panose="05020102010507070707" pitchFamily="18" charset="2"/>
              <a:buNone/>
            </a:pPr>
            <a:r>
              <a:rPr lang="en-US" sz="3600" dirty="0" smtClean="0"/>
              <a:t>9.03 g Magnesium combines completely with 3.48 g Nitrogen to form a compound. What is the  percent composition of Nitrogen in this compound?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36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3600" dirty="0" smtClean="0"/>
          </a:p>
        </p:txBody>
      </p:sp>
      <p:sp>
        <p:nvSpPr>
          <p:cNvPr id="4" name="Parallelogram 3"/>
          <p:cNvSpPr/>
          <p:nvPr/>
        </p:nvSpPr>
        <p:spPr>
          <a:xfrm>
            <a:off x="824753" y="5074023"/>
            <a:ext cx="3276600" cy="10668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002060"/>
                </a:solidFill>
              </a:rPr>
              <a:t>27.82 % N</a:t>
            </a:r>
          </a:p>
        </p:txBody>
      </p:sp>
    </p:spTree>
    <p:extLst>
      <p:ext uri="{BB962C8B-B14F-4D97-AF65-F5344CB8AC3E}">
        <p14:creationId xmlns:p14="http://schemas.microsoft.com/office/powerpoint/2010/main" val="346899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Agenda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>
          <a:xfrm>
            <a:off x="577403" y="1103291"/>
            <a:ext cx="8229600" cy="4937125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US" dirty="0" smtClean="0"/>
          </a:p>
          <a:p>
            <a:r>
              <a:rPr lang="en-US" sz="2800" dirty="0" smtClean="0"/>
              <a:t>Warm Up </a:t>
            </a:r>
            <a:r>
              <a:rPr lang="en-US" sz="2800" dirty="0" smtClean="0">
                <a:solidFill>
                  <a:srgbClr val="FF0000"/>
                </a:solidFill>
              </a:rPr>
              <a:t>[6 </a:t>
            </a:r>
            <a:r>
              <a:rPr lang="en-US" sz="2800" dirty="0">
                <a:solidFill>
                  <a:srgbClr val="FF0000"/>
                </a:solidFill>
              </a:rPr>
              <a:t>minutes]</a:t>
            </a:r>
          </a:p>
          <a:p>
            <a:pPr eaLnBrk="1" hangingPunct="1"/>
            <a:r>
              <a:rPr lang="en-US" sz="2800" dirty="0" smtClean="0"/>
              <a:t>Pre-Lab/Expectations </a:t>
            </a:r>
            <a:r>
              <a:rPr lang="en-US" sz="2800" dirty="0" smtClean="0">
                <a:solidFill>
                  <a:srgbClr val="FF0000"/>
                </a:solidFill>
              </a:rPr>
              <a:t>[7 minutes]</a:t>
            </a:r>
            <a:endParaRPr lang="en-US" sz="2800" dirty="0" smtClean="0"/>
          </a:p>
          <a:p>
            <a:pPr eaLnBrk="1" hangingPunct="1"/>
            <a:r>
              <a:rPr lang="en-US" sz="2800" dirty="0"/>
              <a:t>Bubble Gum Lab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[</a:t>
            </a:r>
            <a:r>
              <a:rPr lang="en-US" sz="2800" dirty="0" smtClean="0">
                <a:solidFill>
                  <a:srgbClr val="FF0000"/>
                </a:solidFill>
              </a:rPr>
              <a:t>18 </a:t>
            </a:r>
            <a:r>
              <a:rPr lang="en-US" sz="2800" dirty="0">
                <a:solidFill>
                  <a:srgbClr val="FF0000"/>
                </a:solidFill>
              </a:rPr>
              <a:t>minutes]</a:t>
            </a:r>
          </a:p>
          <a:p>
            <a:pPr eaLnBrk="1" hangingPunct="1"/>
            <a:r>
              <a:rPr lang="en-US" sz="2800" dirty="0"/>
              <a:t>Answer Key </a:t>
            </a:r>
            <a:r>
              <a:rPr lang="en-US" sz="2800" dirty="0" smtClean="0">
                <a:solidFill>
                  <a:srgbClr val="FF0000"/>
                </a:solidFill>
              </a:rPr>
              <a:t>[ 4 minutes]</a:t>
            </a:r>
            <a:endParaRPr lang="en-US" sz="280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sz="2800" dirty="0" smtClean="0"/>
              <a:t>Modeling Tracking </a:t>
            </a:r>
            <a:r>
              <a:rPr lang="en-US" sz="2800" dirty="0" smtClean="0">
                <a:solidFill>
                  <a:srgbClr val="FF0000"/>
                </a:solidFill>
              </a:rPr>
              <a:t>[</a:t>
            </a:r>
            <a:r>
              <a:rPr lang="en-US" sz="2800" dirty="0">
                <a:solidFill>
                  <a:srgbClr val="FF0000"/>
                </a:solidFill>
              </a:rPr>
              <a:t>5</a:t>
            </a:r>
            <a:r>
              <a:rPr lang="en-US" sz="2800" dirty="0" smtClean="0">
                <a:solidFill>
                  <a:srgbClr val="FF0000"/>
                </a:solidFill>
              </a:rPr>
              <a:t> minutes]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You Track </a:t>
            </a:r>
            <a:r>
              <a:rPr lang="en-US" sz="2800" dirty="0" smtClean="0">
                <a:solidFill>
                  <a:srgbClr val="FF0000"/>
                </a:solidFill>
              </a:rPr>
              <a:t>[10 minutes]</a:t>
            </a:r>
            <a:endParaRPr lang="en-US" sz="2800" dirty="0" smtClean="0"/>
          </a:p>
          <a:p>
            <a:r>
              <a:rPr lang="en-US" sz="2800" dirty="0" smtClean="0"/>
              <a:t>Closing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[3 Minutes]</a:t>
            </a:r>
          </a:p>
        </p:txBody>
      </p:sp>
    </p:spTree>
    <p:extLst>
      <p:ext uri="{BB962C8B-B14F-4D97-AF65-F5344CB8AC3E}">
        <p14:creationId xmlns:p14="http://schemas.microsoft.com/office/powerpoint/2010/main" val="349120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Guided Practice 2: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77334" y="1592887"/>
            <a:ext cx="8705850" cy="4800600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sz="3600" dirty="0" smtClean="0"/>
              <a:t>What is the percent composition by mass of the elements in Mercury (II) Oxide?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36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3600" dirty="0" smtClean="0"/>
          </a:p>
        </p:txBody>
      </p:sp>
      <p:sp>
        <p:nvSpPr>
          <p:cNvPr id="4" name="Parallelogram 3"/>
          <p:cNvSpPr/>
          <p:nvPr/>
        </p:nvSpPr>
        <p:spPr>
          <a:xfrm>
            <a:off x="555812" y="4751294"/>
            <a:ext cx="3276600" cy="10668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 smtClean="0">
                <a:solidFill>
                  <a:srgbClr val="002060"/>
                </a:solidFill>
              </a:rPr>
              <a:t>92.6% </a:t>
            </a:r>
            <a:r>
              <a:rPr lang="en-US" sz="3200" dirty="0">
                <a:solidFill>
                  <a:srgbClr val="002060"/>
                </a:solidFill>
              </a:rPr>
              <a:t>Hg</a:t>
            </a:r>
          </a:p>
          <a:p>
            <a:pPr algn="ctr">
              <a:defRPr/>
            </a:pPr>
            <a:r>
              <a:rPr lang="en-US" sz="3200" dirty="0" smtClean="0">
                <a:solidFill>
                  <a:srgbClr val="002060"/>
                </a:solidFill>
              </a:rPr>
              <a:t>7.4% </a:t>
            </a:r>
            <a:r>
              <a:rPr lang="en-US" sz="3200" dirty="0">
                <a:solidFill>
                  <a:srgbClr val="002060"/>
                </a:solidFill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3154763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Guided Practice 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: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77334" y="1568824"/>
            <a:ext cx="8705850" cy="4800600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sz="3600" dirty="0" smtClean="0"/>
              <a:t>What is the percent composition by mass of the elements in K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CO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?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36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3600" dirty="0" smtClean="0"/>
          </a:p>
        </p:txBody>
      </p:sp>
      <p:sp>
        <p:nvSpPr>
          <p:cNvPr id="4" name="Parallelogram 3"/>
          <p:cNvSpPr/>
          <p:nvPr/>
        </p:nvSpPr>
        <p:spPr>
          <a:xfrm>
            <a:off x="555812" y="4751294"/>
            <a:ext cx="3276600" cy="161813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 smtClean="0">
                <a:solidFill>
                  <a:srgbClr val="002060"/>
                </a:solidFill>
              </a:rPr>
              <a:t>56.6% K</a:t>
            </a:r>
            <a:endParaRPr lang="en-US" sz="3200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n-US" sz="3200" dirty="0" smtClean="0">
                <a:solidFill>
                  <a:srgbClr val="002060"/>
                </a:solidFill>
              </a:rPr>
              <a:t>8.7% C</a:t>
            </a:r>
          </a:p>
          <a:p>
            <a:pPr algn="ctr">
              <a:defRPr/>
            </a:pPr>
            <a:r>
              <a:rPr lang="en-US" sz="3200" dirty="0" smtClean="0">
                <a:solidFill>
                  <a:srgbClr val="002060"/>
                </a:solidFill>
              </a:rPr>
              <a:t>34.7% O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798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Independent Practice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77334" y="1815353"/>
            <a:ext cx="8934450" cy="48006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sz="3600" dirty="0" smtClean="0"/>
              <a:t>Take </a:t>
            </a:r>
            <a:r>
              <a:rPr lang="en-US" sz="3600" dirty="0"/>
              <a:t>some time to practice finding the %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sz="3600" dirty="0"/>
              <a:t>composition of the following compounds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669311" y="4566024"/>
            <a:ext cx="32004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002060"/>
                </a:solidFill>
              </a:rPr>
              <a:t>Practice makes Perfect</a:t>
            </a:r>
          </a:p>
        </p:txBody>
      </p:sp>
      <p:sp>
        <p:nvSpPr>
          <p:cNvPr id="5" name="Isosceles Triangle 4"/>
          <p:cNvSpPr/>
          <p:nvPr/>
        </p:nvSpPr>
        <p:spPr>
          <a:xfrm>
            <a:off x="7196052" y="3136153"/>
            <a:ext cx="2362200" cy="266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rgbClr val="002060"/>
                </a:solidFill>
              </a:rPr>
              <a:t>85%</a:t>
            </a:r>
          </a:p>
        </p:txBody>
      </p:sp>
    </p:spTree>
    <p:extLst>
      <p:ext uri="{BB962C8B-B14F-4D97-AF65-F5344CB8AC3E}">
        <p14:creationId xmlns:p14="http://schemas.microsoft.com/office/powerpoint/2010/main" val="352002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Closing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77334" y="1689847"/>
            <a:ext cx="9273490" cy="4800600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sz="3600" dirty="0" smtClean="0"/>
              <a:t>How do you find the percent composition</a:t>
            </a:r>
            <a:r>
              <a:rPr lang="en-US" sz="3600" dirty="0"/>
              <a:t> </a:t>
            </a:r>
            <a:r>
              <a:rPr lang="en-US" sz="3600" dirty="0" smtClean="0"/>
              <a:t>of an element in a compound?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58815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10" y="154285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Warm Up: </a:t>
            </a:r>
            <a:r>
              <a:rPr lang="en-US" dirty="0">
                <a:solidFill>
                  <a:srgbClr val="002060"/>
                </a:solidFill>
              </a:rPr>
              <a:t>4</a:t>
            </a:r>
            <a:r>
              <a:rPr lang="en-US" dirty="0" smtClean="0">
                <a:solidFill>
                  <a:srgbClr val="002060"/>
                </a:solidFill>
              </a:rPr>
              <a:t> Minutes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188171" y="147392"/>
            <a:ext cx="3557789" cy="150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2060"/>
                </a:solidFill>
              </a:rPr>
              <a:t>Write the Learning Target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0487" y="1584045"/>
            <a:ext cx="6314960" cy="7457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You should be working SILENTLY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0487" y="909392"/>
            <a:ext cx="5671016" cy="7457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Stay in your own seat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5675" y="2546415"/>
            <a:ext cx="903642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+mj-lt"/>
              <a:buAutoNum type="arabicPeriod"/>
            </a:pPr>
            <a:r>
              <a:rPr lang="en-US" sz="3200" dirty="0">
                <a:solidFill>
                  <a:prstClr val="black"/>
                </a:solidFill>
              </a:rPr>
              <a:t>Log into your computer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3200" dirty="0">
                <a:solidFill>
                  <a:prstClr val="black"/>
                </a:solidFill>
              </a:rPr>
              <a:t>Go to </a:t>
            </a:r>
            <a:r>
              <a:rPr lang="en-US" sz="3200" dirty="0">
                <a:solidFill>
                  <a:srgbClr val="0070C0"/>
                </a:solidFill>
              </a:rPr>
              <a:t>m.socrative.com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3200" dirty="0">
                <a:solidFill>
                  <a:prstClr val="black"/>
                </a:solidFill>
              </a:rPr>
              <a:t>Enter room number: 230538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3200" dirty="0">
                <a:solidFill>
                  <a:prstClr val="black"/>
                </a:solidFill>
              </a:rPr>
              <a:t>Finish all questions</a:t>
            </a:r>
          </a:p>
          <a:p>
            <a:pPr marL="342900" indent="-342900">
              <a:buFont typeface="+mj-lt"/>
              <a:buAutoNum type="arabicPeriod"/>
            </a:pPr>
            <a:endParaRPr lang="en-US" sz="3200" dirty="0">
              <a:solidFill>
                <a:prstClr val="black"/>
              </a:solidFill>
            </a:endParaRPr>
          </a:p>
          <a:p>
            <a:r>
              <a:rPr lang="en-US" sz="3200" dirty="0">
                <a:solidFill>
                  <a:prstClr val="black"/>
                </a:solidFill>
              </a:rPr>
              <a:t>When you are finished, check your grades on PS Connect</a:t>
            </a:r>
          </a:p>
        </p:txBody>
      </p:sp>
    </p:spTree>
    <p:extLst>
      <p:ext uri="{BB962C8B-B14F-4D97-AF65-F5344CB8AC3E}">
        <p14:creationId xmlns:p14="http://schemas.microsoft.com/office/powerpoint/2010/main" val="141056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Agenda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>
          <a:xfrm>
            <a:off x="577403" y="1103291"/>
            <a:ext cx="8229600" cy="4937125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US" dirty="0" smtClean="0"/>
          </a:p>
          <a:p>
            <a:r>
              <a:rPr lang="en-US" sz="2800" dirty="0" smtClean="0"/>
              <a:t>Warm Up </a:t>
            </a:r>
            <a:r>
              <a:rPr lang="en-US" sz="2800" dirty="0">
                <a:solidFill>
                  <a:srgbClr val="FF0000"/>
                </a:solidFill>
              </a:rPr>
              <a:t>[7 minutes]</a:t>
            </a:r>
          </a:p>
          <a:p>
            <a:r>
              <a:rPr lang="en-US" sz="2800" dirty="0" smtClean="0"/>
              <a:t>Notes/Examples </a:t>
            </a:r>
            <a:r>
              <a:rPr lang="en-US" sz="2800" dirty="0">
                <a:solidFill>
                  <a:srgbClr val="FF0000"/>
                </a:solidFill>
              </a:rPr>
              <a:t>[15 minutes]</a:t>
            </a:r>
          </a:p>
          <a:p>
            <a:r>
              <a:rPr lang="en-US" sz="2800" dirty="0" smtClean="0"/>
              <a:t>Guided Practice </a:t>
            </a:r>
            <a:r>
              <a:rPr lang="en-US" sz="2800" dirty="0">
                <a:solidFill>
                  <a:srgbClr val="FF0000"/>
                </a:solidFill>
              </a:rPr>
              <a:t>[12 minutes]</a:t>
            </a:r>
          </a:p>
          <a:p>
            <a:r>
              <a:rPr lang="en-US" sz="2800" dirty="0" smtClean="0"/>
              <a:t>Independent Practice </a:t>
            </a:r>
            <a:r>
              <a:rPr lang="en-US" sz="2800" dirty="0">
                <a:solidFill>
                  <a:srgbClr val="FF0000"/>
                </a:solidFill>
              </a:rPr>
              <a:t>[15 minutes]</a:t>
            </a:r>
          </a:p>
          <a:p>
            <a:r>
              <a:rPr lang="en-US" sz="2800" dirty="0" smtClean="0"/>
              <a:t>Closing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[3 Minutes]</a:t>
            </a:r>
          </a:p>
        </p:txBody>
      </p:sp>
    </p:spTree>
    <p:extLst>
      <p:ext uri="{BB962C8B-B14F-4D97-AF65-F5344CB8AC3E}">
        <p14:creationId xmlns:p14="http://schemas.microsoft.com/office/powerpoint/2010/main" val="211973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solidFill>
                  <a:srgbClr val="002060"/>
                </a:solidFill>
              </a:rPr>
              <a:t>Goal For Today</a:t>
            </a:r>
          </a:p>
        </p:txBody>
      </p:sp>
      <p:sp>
        <p:nvSpPr>
          <p:cNvPr id="79874" name="Content Placeholder 3"/>
          <p:cNvSpPr>
            <a:spLocks noGrp="1"/>
          </p:cNvSpPr>
          <p:nvPr>
            <p:ph sz="quarter" idx="2"/>
          </p:nvPr>
        </p:nvSpPr>
        <p:spPr>
          <a:xfrm>
            <a:off x="677334" y="2741613"/>
            <a:ext cx="4298334" cy="3581400"/>
          </a:xfrm>
        </p:spPr>
        <p:txBody>
          <a:bodyPr/>
          <a:lstStyle/>
          <a:p>
            <a:pPr eaLnBrk="1" hangingPunct="1"/>
            <a:endParaRPr lang="en-US" dirty="0" smtClean="0">
              <a:solidFill>
                <a:srgbClr val="002060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000" dirty="0" smtClean="0">
                <a:solidFill>
                  <a:srgbClr val="002060"/>
                </a:solidFill>
              </a:rPr>
              <a:t>Percent Composition: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000" dirty="0" smtClean="0">
                <a:solidFill>
                  <a:srgbClr val="002060"/>
                </a:solidFill>
              </a:rPr>
              <a:t>79.8% C, 20.2% H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17413" name="Text Placeholder 5"/>
          <p:cNvSpPr>
            <a:spLocks noGrp="1"/>
          </p:cNvSpPr>
          <p:nvPr>
            <p:ph type="body" sz="quarter" idx="1"/>
          </p:nvPr>
        </p:nvSpPr>
        <p:spPr>
          <a:xfrm>
            <a:off x="845634" y="1930400"/>
            <a:ext cx="3657600" cy="658813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Student Given:</a:t>
            </a:r>
          </a:p>
        </p:txBody>
      </p:sp>
      <p:sp>
        <p:nvSpPr>
          <p:cNvPr id="7987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884234" y="1930400"/>
            <a:ext cx="3657600" cy="65881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dirty="0" smtClean="0"/>
              <a:t>Student Answer: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quarter" idx="2"/>
          </p:nvPr>
        </p:nvSpPr>
        <p:spPr>
          <a:xfrm>
            <a:off x="4975668" y="2741613"/>
            <a:ext cx="3962400" cy="3581400"/>
          </a:xfrm>
        </p:spPr>
        <p:txBody>
          <a:bodyPr/>
          <a:lstStyle/>
          <a:p>
            <a:pPr eaLnBrk="1" hangingPunct="1"/>
            <a:endParaRPr lang="en-US" dirty="0" smtClean="0">
              <a:solidFill>
                <a:srgbClr val="002060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sz="4000" dirty="0" smtClean="0">
              <a:solidFill>
                <a:srgbClr val="002060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000" dirty="0" smtClean="0">
                <a:solidFill>
                  <a:srgbClr val="002060"/>
                </a:solidFill>
              </a:rPr>
              <a:t>CH</a:t>
            </a:r>
            <a:r>
              <a:rPr lang="en-US" sz="4000" baseline="-25000" dirty="0" smtClean="0">
                <a:solidFill>
                  <a:srgbClr val="002060"/>
                </a:solidFill>
              </a:rPr>
              <a:t>3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513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9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build="p"/>
      <p:bldP spid="7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33216" y="268941"/>
            <a:ext cx="5450531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457200">
              <a:spcBef>
                <a:spcPct val="0"/>
              </a:spcBef>
              <a:defRPr/>
            </a:pPr>
            <a:r>
              <a:rPr lang="en-US" sz="48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Empirical Formulas</a:t>
            </a:r>
          </a:p>
        </p:txBody>
      </p:sp>
      <p:sp>
        <p:nvSpPr>
          <p:cNvPr id="12" name="Rectangle 45"/>
          <p:cNvSpPr>
            <a:spLocks noChangeArrowheads="1"/>
          </p:cNvSpPr>
          <p:nvPr/>
        </p:nvSpPr>
        <p:spPr bwMode="auto">
          <a:xfrm>
            <a:off x="3984811" y="5155920"/>
            <a:ext cx="6400800" cy="109696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200" dirty="0">
                <a:solidFill>
                  <a:srgbClr val="002060"/>
                </a:solidFill>
                <a:latin typeface="+mj-lt"/>
              </a:rPr>
              <a:t>empirical formula of </a:t>
            </a:r>
            <a:r>
              <a:rPr lang="en-US" sz="3200" dirty="0" smtClean="0">
                <a:solidFill>
                  <a:srgbClr val="002060"/>
                </a:solidFill>
                <a:latin typeface="+mj-lt"/>
              </a:rPr>
              <a:t>glucose </a:t>
            </a:r>
            <a:r>
              <a:rPr lang="en-US" sz="3200" dirty="0">
                <a:solidFill>
                  <a:srgbClr val="002060"/>
                </a:solidFill>
                <a:latin typeface="+mj-lt"/>
              </a:rPr>
              <a:t>= CH</a:t>
            </a:r>
            <a:r>
              <a:rPr lang="en-US" sz="3200" baseline="-25000" dirty="0">
                <a:solidFill>
                  <a:srgbClr val="002060"/>
                </a:solidFill>
                <a:latin typeface="+mj-lt"/>
              </a:rPr>
              <a:t>2</a:t>
            </a:r>
            <a:r>
              <a:rPr lang="en-US" sz="3200" dirty="0">
                <a:solidFill>
                  <a:srgbClr val="002060"/>
                </a:solidFill>
                <a:latin typeface="+mj-lt"/>
              </a:rPr>
              <a:t>O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2"/>
          </p:nvPr>
        </p:nvSpPr>
        <p:spPr>
          <a:xfrm>
            <a:off x="1188322" y="2123001"/>
            <a:ext cx="8067736" cy="3581400"/>
          </a:xfrm>
        </p:spPr>
        <p:txBody>
          <a:bodyPr/>
          <a:lstStyle/>
          <a:p>
            <a:pPr eaLnBrk="1" hangingPunct="1"/>
            <a:endParaRPr lang="en-US" dirty="0" smtClean="0">
              <a:solidFill>
                <a:srgbClr val="FF0000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Shows the lowest number ratio of atoms in a compound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23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Example 1: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524436" y="1609165"/>
            <a:ext cx="840105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What is the empirical formula for a chemical compound that is 79.8% C and 20.2% H?</a:t>
            </a:r>
          </a:p>
        </p:txBody>
      </p:sp>
    </p:spTree>
    <p:extLst>
      <p:ext uri="{BB962C8B-B14F-4D97-AF65-F5344CB8AC3E}">
        <p14:creationId xmlns:p14="http://schemas.microsoft.com/office/powerpoint/2010/main" val="100967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1524000" y="3170238"/>
            <a:ext cx="4191000" cy="3687762"/>
          </a:xfrm>
        </p:spPr>
        <p:txBody>
          <a:bodyPr rtlCol="0">
            <a:normAutofit fontScale="92500" lnSpcReduction="20000"/>
          </a:bodyPr>
          <a:lstStyle/>
          <a:p>
            <a:pPr>
              <a:buNone/>
              <a:defRPr/>
            </a:pPr>
            <a:r>
              <a:rPr lang="en-US" sz="3600" b="1" dirty="0">
                <a:solidFill>
                  <a:srgbClr val="0070C0"/>
                </a:solidFill>
              </a:rPr>
              <a:t>Step 1: Convert  Percent to Grams </a:t>
            </a:r>
          </a:p>
          <a:p>
            <a:pPr>
              <a:buNone/>
              <a:defRPr/>
            </a:pPr>
            <a:endParaRPr lang="en-US" sz="3600" b="1" dirty="0"/>
          </a:p>
          <a:p>
            <a:pPr>
              <a:buNone/>
              <a:defRPr/>
            </a:pPr>
            <a:r>
              <a:rPr lang="en-US" sz="3600" b="1" dirty="0">
                <a:solidFill>
                  <a:srgbClr val="0070C0"/>
                </a:solidFill>
              </a:rPr>
              <a:t>Step 2: Convert Grams to Moles by dividing grams by the atomic mass of each element</a:t>
            </a:r>
            <a:r>
              <a:rPr lang="en-US" sz="3600" b="1" dirty="0"/>
              <a:t>.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562600" y="2941638"/>
            <a:ext cx="5105400" cy="3916362"/>
          </a:xfrm>
        </p:spPr>
        <p:txBody>
          <a:bodyPr rtlCol="0">
            <a:normAutofit fontScale="92500" lnSpcReduction="20000"/>
          </a:bodyPr>
          <a:lstStyle/>
          <a:p>
            <a:pPr algn="ctr">
              <a:buNone/>
              <a:defRPr/>
            </a:pPr>
            <a:r>
              <a:rPr lang="en-US" sz="4400" dirty="0">
                <a:solidFill>
                  <a:srgbClr val="FF0000"/>
                </a:solidFill>
              </a:rPr>
              <a:t>79.8% C and 20.2% H</a:t>
            </a:r>
          </a:p>
        </p:txBody>
      </p:sp>
      <p:sp>
        <p:nvSpPr>
          <p:cNvPr id="7" name="Rectangle 6"/>
          <p:cNvSpPr/>
          <p:nvPr/>
        </p:nvSpPr>
        <p:spPr>
          <a:xfrm>
            <a:off x="528918" y="282388"/>
            <a:ext cx="9144000" cy="64633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defTabSz="457200">
              <a:spcBef>
                <a:spcPct val="0"/>
              </a:spcBef>
            </a:pPr>
            <a:r>
              <a:rPr lang="en-US" sz="36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How to Compose the  Empirical Formula?</a:t>
            </a:r>
          </a:p>
        </p:txBody>
      </p:sp>
    </p:spTree>
    <p:extLst>
      <p:ext uri="{BB962C8B-B14F-4D97-AF65-F5344CB8AC3E}">
        <p14:creationId xmlns:p14="http://schemas.microsoft.com/office/powerpoint/2010/main" val="257838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5400" dirty="0" smtClean="0">
                <a:solidFill>
                  <a:srgbClr val="002060"/>
                </a:solidFill>
              </a:rPr>
              <a:t>Bubble Gum Lab</a:t>
            </a:r>
            <a:endParaRPr lang="en-US" sz="5400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9136" y="2303088"/>
            <a:ext cx="6213063" cy="327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305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1524000" y="3170238"/>
            <a:ext cx="4191000" cy="3687762"/>
          </a:xfrm>
        </p:spPr>
        <p:txBody>
          <a:bodyPr rtlCol="0">
            <a:normAutofit fontScale="92500" lnSpcReduction="20000"/>
          </a:bodyPr>
          <a:lstStyle/>
          <a:p>
            <a:pPr>
              <a:buNone/>
              <a:defRPr/>
            </a:pPr>
            <a:r>
              <a:rPr lang="en-US" sz="3600" b="1" dirty="0">
                <a:solidFill>
                  <a:srgbClr val="0070C0"/>
                </a:solidFill>
              </a:rPr>
              <a:t>Step 3:Divide both molar quantities by the smallest mole quantity to determine the subscript for each element in the formula</a:t>
            </a:r>
          </a:p>
          <a:p>
            <a:pPr>
              <a:buNone/>
              <a:defRPr/>
            </a:pP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410200" y="2941638"/>
            <a:ext cx="5257800" cy="3916362"/>
          </a:xfrm>
        </p:spPr>
        <p:txBody>
          <a:bodyPr rtlCol="0">
            <a:normAutofit fontScale="92500" lnSpcReduction="20000"/>
          </a:bodyPr>
          <a:lstStyle/>
          <a:p>
            <a:pPr algn="ctr">
              <a:buNone/>
              <a:defRPr/>
            </a:pPr>
            <a:r>
              <a:rPr lang="en-US" sz="4400" dirty="0">
                <a:solidFill>
                  <a:srgbClr val="FF0000"/>
                </a:solidFill>
              </a:rPr>
              <a:t>79.8% C and 20.2% H</a:t>
            </a:r>
          </a:p>
        </p:txBody>
      </p:sp>
      <p:sp>
        <p:nvSpPr>
          <p:cNvPr id="7" name="Rectangle 6"/>
          <p:cNvSpPr/>
          <p:nvPr/>
        </p:nvSpPr>
        <p:spPr>
          <a:xfrm>
            <a:off x="676836" y="242047"/>
            <a:ext cx="9144000" cy="64633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defTabSz="457200">
              <a:spcBef>
                <a:spcPct val="0"/>
              </a:spcBef>
            </a:pPr>
            <a:r>
              <a:rPr lang="en-US" sz="3600" dirty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How to Compose the  Empirical Formula?</a:t>
            </a:r>
          </a:p>
        </p:txBody>
      </p:sp>
    </p:spTree>
    <p:extLst>
      <p:ext uri="{BB962C8B-B14F-4D97-AF65-F5344CB8AC3E}">
        <p14:creationId xmlns:p14="http://schemas.microsoft.com/office/powerpoint/2010/main" val="379551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Example 2: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524435" y="1609165"/>
            <a:ext cx="8552329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What </a:t>
            </a:r>
            <a:r>
              <a:rPr lang="en-US" sz="3600" dirty="0"/>
              <a:t>is the empirical formula for a compound that is 81.7% Be and 18.3% H?</a:t>
            </a:r>
          </a:p>
        </p:txBody>
      </p:sp>
    </p:spTree>
    <p:extLst>
      <p:ext uri="{BB962C8B-B14F-4D97-AF65-F5344CB8AC3E}">
        <p14:creationId xmlns:p14="http://schemas.microsoft.com/office/powerpoint/2010/main" val="220475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6867" y="284203"/>
            <a:ext cx="8610600" cy="1293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Guided Practice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630" y="1304350"/>
            <a:ext cx="8596668" cy="536940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Teacher:</a:t>
            </a:r>
          </a:p>
          <a:p>
            <a:pPr marL="400050" lvl="1" indent="0">
              <a:buNone/>
            </a:pPr>
            <a:r>
              <a:rPr lang="en-US" sz="2600" dirty="0" smtClean="0"/>
              <a:t>1. Will show the problem on the board</a:t>
            </a:r>
          </a:p>
          <a:p>
            <a:r>
              <a:rPr lang="en-US" sz="2800" dirty="0" smtClean="0"/>
              <a:t>Students:</a:t>
            </a:r>
          </a:p>
          <a:p>
            <a:pPr marL="857250" lvl="1" indent="-457200">
              <a:buClr>
                <a:srgbClr val="002060"/>
              </a:buClr>
              <a:buFont typeface="Wingdings 3" charset="2"/>
              <a:buAutoNum type="arabicPeriod"/>
            </a:pPr>
            <a:r>
              <a:rPr lang="en-US" sz="2600" dirty="0" smtClean="0"/>
              <a:t>Take </a:t>
            </a:r>
            <a:r>
              <a:rPr lang="en-US" sz="2600" b="1" u="sng" dirty="0" smtClean="0">
                <a:solidFill>
                  <a:srgbClr val="FF0000"/>
                </a:solidFill>
              </a:rPr>
              <a:t>22 </a:t>
            </a:r>
            <a:r>
              <a:rPr lang="en-US" sz="2600" b="1" u="sng" dirty="0">
                <a:solidFill>
                  <a:srgbClr val="FF0000"/>
                </a:solidFill>
              </a:rPr>
              <a:t>seconds </a:t>
            </a:r>
            <a:r>
              <a:rPr lang="en-US" sz="2600" dirty="0"/>
              <a:t>to </a:t>
            </a:r>
            <a:r>
              <a:rPr lang="en-US" sz="2600" dirty="0" smtClean="0"/>
              <a:t>identify the elements involved. </a:t>
            </a:r>
            <a:endParaRPr lang="en-US" sz="2600" dirty="0"/>
          </a:p>
          <a:p>
            <a:pPr marL="857250" lvl="1" indent="-457200">
              <a:buClr>
                <a:srgbClr val="002060"/>
              </a:buClr>
              <a:buFont typeface="Wingdings 3" charset="2"/>
              <a:buAutoNum type="arabicPeriod"/>
            </a:pPr>
            <a:r>
              <a:rPr lang="en-US" sz="2600" dirty="0" smtClean="0"/>
              <a:t>Take </a:t>
            </a:r>
            <a:r>
              <a:rPr lang="en-US" sz="2600" b="1" u="sng" dirty="0" smtClean="0">
                <a:solidFill>
                  <a:srgbClr val="FF0000"/>
                </a:solidFill>
              </a:rPr>
              <a:t>68 </a:t>
            </a:r>
            <a:r>
              <a:rPr lang="en-US" sz="2600" b="1" u="sng" dirty="0">
                <a:solidFill>
                  <a:srgbClr val="FF0000"/>
                </a:solidFill>
              </a:rPr>
              <a:t>seconds </a:t>
            </a:r>
            <a:r>
              <a:rPr lang="en-US" sz="2600" dirty="0"/>
              <a:t>to </a:t>
            </a:r>
            <a:r>
              <a:rPr lang="en-US" sz="2600" dirty="0" smtClean="0"/>
              <a:t>solve the problem with your shoulder partner</a:t>
            </a:r>
            <a:endParaRPr lang="en-US" sz="2600" dirty="0"/>
          </a:p>
          <a:p>
            <a:pPr marL="857250" lvl="1" indent="-457200">
              <a:buClr>
                <a:srgbClr val="002060"/>
              </a:buClr>
              <a:buFont typeface="Wingdings 3" charset="2"/>
              <a:buAutoNum type="arabicPeriod"/>
            </a:pPr>
            <a:r>
              <a:rPr lang="en-US" sz="2600" dirty="0" smtClean="0"/>
              <a:t>Be ready to share when Mr. Ghosh says </a:t>
            </a:r>
            <a:r>
              <a:rPr lang="en-US" sz="2600" b="1" u="sng" dirty="0" smtClean="0">
                <a:solidFill>
                  <a:srgbClr val="FF0000"/>
                </a:solidFill>
              </a:rPr>
              <a:t>SWAG</a:t>
            </a:r>
            <a:endParaRPr lang="en-US" sz="26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745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Guided Practice 1: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77334" y="1515035"/>
            <a:ext cx="8705850" cy="4800600"/>
          </a:xfrm>
        </p:spPr>
        <p:txBody>
          <a:bodyPr>
            <a:normAutofit/>
          </a:bodyPr>
          <a:lstStyle/>
          <a:p>
            <a:pPr marL="53975" indent="-53975">
              <a:buNone/>
            </a:pPr>
            <a:r>
              <a:rPr lang="en-US" sz="3600" dirty="0"/>
              <a:t>What is the Empirical Formula of  a</a:t>
            </a:r>
          </a:p>
          <a:p>
            <a:pPr marL="53975" indent="-53975">
              <a:buNone/>
            </a:pPr>
            <a:r>
              <a:rPr lang="en-US" sz="3600" dirty="0"/>
              <a:t>compound that is 67.6% Hg, 10.8% S, and </a:t>
            </a:r>
          </a:p>
          <a:p>
            <a:pPr marL="53975" indent="-53975">
              <a:buNone/>
            </a:pPr>
            <a:r>
              <a:rPr lang="en-US" sz="3600" dirty="0"/>
              <a:t>21.6 % </a:t>
            </a:r>
            <a:r>
              <a:rPr lang="en-US" sz="3600" dirty="0" smtClean="0"/>
              <a:t>O by mass?</a:t>
            </a:r>
            <a:endParaRPr lang="en-US" sz="3600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36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3600" dirty="0" smtClean="0"/>
          </a:p>
        </p:txBody>
      </p:sp>
      <p:sp>
        <p:nvSpPr>
          <p:cNvPr id="4" name="Parallelogram 3"/>
          <p:cNvSpPr/>
          <p:nvPr/>
        </p:nvSpPr>
        <p:spPr>
          <a:xfrm>
            <a:off x="824753" y="5074023"/>
            <a:ext cx="3276600" cy="10668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 smtClean="0">
                <a:solidFill>
                  <a:srgbClr val="002060"/>
                </a:solidFill>
              </a:rPr>
              <a:t>HgSO</a:t>
            </a:r>
            <a:r>
              <a:rPr lang="en-US" sz="3600" baseline="-25000" dirty="0" smtClean="0">
                <a:solidFill>
                  <a:srgbClr val="002060"/>
                </a:solidFill>
              </a:rPr>
              <a:t>4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70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Guided Practice 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: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77334" y="1515035"/>
            <a:ext cx="8705850" cy="4800600"/>
          </a:xfrm>
        </p:spPr>
        <p:txBody>
          <a:bodyPr>
            <a:normAutofit/>
          </a:bodyPr>
          <a:lstStyle/>
          <a:p>
            <a:pPr marL="53975" indent="-53975">
              <a:buNone/>
            </a:pPr>
            <a:r>
              <a:rPr lang="en-US" sz="3600" dirty="0"/>
              <a:t>What is the Empirical Formula of </a:t>
            </a:r>
            <a:r>
              <a:rPr lang="en-US" sz="3600" dirty="0" smtClean="0"/>
              <a:t>a </a:t>
            </a:r>
            <a:endParaRPr lang="en-US" sz="3600" dirty="0"/>
          </a:p>
          <a:p>
            <a:pPr marL="53975" indent="-53975">
              <a:buNone/>
            </a:pPr>
            <a:r>
              <a:rPr lang="en-US" sz="3600" dirty="0"/>
              <a:t>compound that is 88.2 % Oxygen and </a:t>
            </a:r>
          </a:p>
          <a:p>
            <a:pPr marL="53975" indent="-53975">
              <a:buNone/>
            </a:pPr>
            <a:r>
              <a:rPr lang="en-US" sz="3600" dirty="0"/>
              <a:t>11.8% </a:t>
            </a:r>
            <a:r>
              <a:rPr lang="en-US" sz="3600" dirty="0" smtClean="0"/>
              <a:t>Hydrogen by mass?</a:t>
            </a:r>
            <a:endParaRPr lang="en-US" sz="3600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36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3600" dirty="0" smtClean="0"/>
          </a:p>
        </p:txBody>
      </p:sp>
      <p:sp>
        <p:nvSpPr>
          <p:cNvPr id="4" name="Parallelogram 3"/>
          <p:cNvSpPr/>
          <p:nvPr/>
        </p:nvSpPr>
        <p:spPr>
          <a:xfrm>
            <a:off x="824753" y="5074023"/>
            <a:ext cx="3276600" cy="10668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 smtClean="0">
                <a:solidFill>
                  <a:srgbClr val="002060"/>
                </a:solidFill>
              </a:rPr>
              <a:t>H</a:t>
            </a:r>
            <a:r>
              <a:rPr lang="en-US" sz="3600" baseline="-25000" dirty="0" smtClean="0">
                <a:solidFill>
                  <a:srgbClr val="002060"/>
                </a:solidFill>
              </a:rPr>
              <a:t>2</a:t>
            </a:r>
            <a:r>
              <a:rPr lang="en-US" sz="3600" dirty="0" smtClean="0">
                <a:solidFill>
                  <a:srgbClr val="002060"/>
                </a:solidFill>
              </a:rPr>
              <a:t>O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42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Guided Practice 3: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77334" y="1515035"/>
            <a:ext cx="8705850" cy="4800600"/>
          </a:xfrm>
        </p:spPr>
        <p:txBody>
          <a:bodyPr>
            <a:normAutofit/>
          </a:bodyPr>
          <a:lstStyle/>
          <a:p>
            <a:pPr marL="53975" indent="-53975">
              <a:buNone/>
            </a:pPr>
            <a:r>
              <a:rPr lang="en-US" sz="3600" dirty="0"/>
              <a:t>What is the empirical formula of a </a:t>
            </a:r>
          </a:p>
          <a:p>
            <a:pPr marL="53975" indent="-53975">
              <a:buNone/>
            </a:pPr>
            <a:r>
              <a:rPr lang="en-US" sz="3600" dirty="0"/>
              <a:t>compound that is made from 50</a:t>
            </a:r>
            <a:r>
              <a:rPr lang="en-US" sz="3600" dirty="0" smtClean="0"/>
              <a:t>% </a:t>
            </a:r>
            <a:endParaRPr lang="en-US" sz="3600" dirty="0"/>
          </a:p>
          <a:p>
            <a:pPr marL="53975" indent="-53975">
              <a:buNone/>
            </a:pPr>
            <a:r>
              <a:rPr lang="en-US" sz="3600" dirty="0"/>
              <a:t>Cesium and </a:t>
            </a:r>
            <a:r>
              <a:rPr lang="en-US" sz="3600" dirty="0" smtClean="0"/>
              <a:t>50% Iodine by mass?</a:t>
            </a:r>
            <a:endParaRPr lang="en-US" sz="3600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36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3600" dirty="0" smtClean="0"/>
          </a:p>
        </p:txBody>
      </p:sp>
      <p:sp>
        <p:nvSpPr>
          <p:cNvPr id="4" name="Parallelogram 3"/>
          <p:cNvSpPr/>
          <p:nvPr/>
        </p:nvSpPr>
        <p:spPr>
          <a:xfrm>
            <a:off x="824753" y="5074023"/>
            <a:ext cx="3276600" cy="10668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 err="1" smtClean="0">
                <a:solidFill>
                  <a:srgbClr val="002060"/>
                </a:solidFill>
              </a:rPr>
              <a:t>CsI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481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solidFill>
                  <a:srgbClr val="002060"/>
                </a:solidFill>
              </a:rPr>
              <a:t>Independent Practice 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Georgia" panose="02040502050405020303" pitchFamily="18" charset="0"/>
              <a:buNone/>
            </a:pPr>
            <a:endParaRPr lang="en-US" smtClean="0"/>
          </a:p>
          <a:p>
            <a:pPr eaLnBrk="1" hangingPunct="1">
              <a:buFont typeface="Georgia" panose="02040502050405020303" pitchFamily="18" charset="0"/>
              <a:buNone/>
            </a:pPr>
            <a:endParaRPr lang="en-US" smtClean="0"/>
          </a:p>
        </p:txBody>
      </p:sp>
      <p:sp>
        <p:nvSpPr>
          <p:cNvPr id="4" name="Rounded Rectangle 3"/>
          <p:cNvSpPr/>
          <p:nvPr/>
        </p:nvSpPr>
        <p:spPr>
          <a:xfrm>
            <a:off x="2895600" y="4800600"/>
            <a:ext cx="32004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002060"/>
                </a:solidFill>
              </a:rPr>
              <a:t>Practice makes Perfect</a:t>
            </a:r>
          </a:p>
        </p:txBody>
      </p:sp>
      <p:sp>
        <p:nvSpPr>
          <p:cNvPr id="5" name="Isosceles Triangle 4"/>
          <p:cNvSpPr/>
          <p:nvPr/>
        </p:nvSpPr>
        <p:spPr>
          <a:xfrm>
            <a:off x="7924800" y="2590800"/>
            <a:ext cx="2362200" cy="266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rgbClr val="002060"/>
                </a:solidFill>
              </a:rPr>
              <a:t>85%</a:t>
            </a:r>
          </a:p>
        </p:txBody>
      </p:sp>
    </p:spTree>
    <p:extLst>
      <p:ext uri="{BB962C8B-B14F-4D97-AF65-F5344CB8AC3E}">
        <p14:creationId xmlns:p14="http://schemas.microsoft.com/office/powerpoint/2010/main" val="313241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320" y="1017589"/>
            <a:ext cx="3002924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Closing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What is the empirical formula? 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How </a:t>
            </a:r>
            <a:r>
              <a:rPr lang="en-US" sz="2800" dirty="0"/>
              <a:t>do you compose the empirical formula?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163357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10" y="154285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Warm Up: </a:t>
            </a:r>
            <a:r>
              <a:rPr lang="en-US" dirty="0">
                <a:solidFill>
                  <a:srgbClr val="002060"/>
                </a:solidFill>
              </a:rPr>
              <a:t>4</a:t>
            </a:r>
            <a:r>
              <a:rPr lang="en-US" dirty="0" smtClean="0">
                <a:solidFill>
                  <a:srgbClr val="002060"/>
                </a:solidFill>
              </a:rPr>
              <a:t> Minutes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0487" y="1584045"/>
            <a:ext cx="6314960" cy="7457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You should be working SILENTLY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0487" y="909392"/>
            <a:ext cx="5671016" cy="7457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Stay in your own seat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5675" y="2546415"/>
            <a:ext cx="903642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+mj-lt"/>
              <a:buAutoNum type="arabicPeriod"/>
            </a:pPr>
            <a:r>
              <a:rPr lang="en-US" sz="3200" dirty="0">
                <a:solidFill>
                  <a:prstClr val="black"/>
                </a:solidFill>
              </a:rPr>
              <a:t>Log into your computer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3200" dirty="0">
                <a:solidFill>
                  <a:prstClr val="black"/>
                </a:solidFill>
              </a:rPr>
              <a:t>Go to </a:t>
            </a:r>
            <a:r>
              <a:rPr lang="en-US" sz="3200" dirty="0">
                <a:solidFill>
                  <a:srgbClr val="0070C0"/>
                </a:solidFill>
              </a:rPr>
              <a:t>m.socrative.com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3200" dirty="0">
                <a:solidFill>
                  <a:prstClr val="black"/>
                </a:solidFill>
              </a:rPr>
              <a:t>Enter room number: 230538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3200" dirty="0">
                <a:solidFill>
                  <a:prstClr val="black"/>
                </a:solidFill>
              </a:rPr>
              <a:t>Finish all questions</a:t>
            </a:r>
          </a:p>
          <a:p>
            <a:pPr marL="342900" indent="-342900">
              <a:buFont typeface="+mj-lt"/>
              <a:buAutoNum type="arabicPeriod"/>
            </a:pPr>
            <a:endParaRPr lang="en-US" sz="3200" dirty="0">
              <a:solidFill>
                <a:prstClr val="black"/>
              </a:solidFill>
            </a:endParaRPr>
          </a:p>
          <a:p>
            <a:r>
              <a:rPr lang="en-US" sz="3200" dirty="0">
                <a:solidFill>
                  <a:prstClr val="black"/>
                </a:solidFill>
              </a:rPr>
              <a:t>When you are finished, check your grades on PS Connect</a:t>
            </a:r>
          </a:p>
        </p:txBody>
      </p:sp>
    </p:spTree>
    <p:extLst>
      <p:ext uri="{BB962C8B-B14F-4D97-AF65-F5344CB8AC3E}">
        <p14:creationId xmlns:p14="http://schemas.microsoft.com/office/powerpoint/2010/main" val="191714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Agenda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>
          <a:xfrm>
            <a:off x="577403" y="1103291"/>
            <a:ext cx="8229600" cy="4937125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US" dirty="0" smtClean="0"/>
          </a:p>
          <a:p>
            <a:r>
              <a:rPr lang="en-US" sz="2800" dirty="0" smtClean="0"/>
              <a:t>Warm Up </a:t>
            </a:r>
            <a:r>
              <a:rPr lang="en-US" sz="2800" dirty="0">
                <a:solidFill>
                  <a:srgbClr val="FF0000"/>
                </a:solidFill>
              </a:rPr>
              <a:t>[7 minutes]</a:t>
            </a:r>
          </a:p>
          <a:p>
            <a:r>
              <a:rPr lang="en-US" sz="2800" dirty="0" smtClean="0"/>
              <a:t>Notes/Examples </a:t>
            </a:r>
            <a:r>
              <a:rPr lang="en-US" sz="2800" dirty="0">
                <a:solidFill>
                  <a:srgbClr val="FF0000"/>
                </a:solidFill>
              </a:rPr>
              <a:t>[15 minutes]</a:t>
            </a:r>
          </a:p>
          <a:p>
            <a:r>
              <a:rPr lang="en-US" sz="2800" dirty="0" smtClean="0"/>
              <a:t>Guided Practice </a:t>
            </a:r>
            <a:r>
              <a:rPr lang="en-US" sz="2800" dirty="0">
                <a:solidFill>
                  <a:srgbClr val="FF0000"/>
                </a:solidFill>
              </a:rPr>
              <a:t>[12 minutes]</a:t>
            </a:r>
          </a:p>
          <a:p>
            <a:r>
              <a:rPr lang="en-US" sz="2800" dirty="0" smtClean="0"/>
              <a:t>Independent Practice </a:t>
            </a:r>
            <a:r>
              <a:rPr lang="en-US" sz="2800" dirty="0">
                <a:solidFill>
                  <a:srgbClr val="FF0000"/>
                </a:solidFill>
              </a:rPr>
              <a:t>[15 minutes]</a:t>
            </a:r>
          </a:p>
          <a:p>
            <a:r>
              <a:rPr lang="en-US" sz="2800" dirty="0" smtClean="0"/>
              <a:t>Closing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[3 Minutes]</a:t>
            </a:r>
          </a:p>
        </p:txBody>
      </p:sp>
    </p:spTree>
    <p:extLst>
      <p:ext uri="{BB962C8B-B14F-4D97-AF65-F5344CB8AC3E}">
        <p14:creationId xmlns:p14="http://schemas.microsoft.com/office/powerpoint/2010/main" val="110991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P</a:t>
            </a:r>
            <a:r>
              <a:rPr lang="en-US" dirty="0" smtClean="0">
                <a:solidFill>
                  <a:srgbClr val="002060"/>
                </a:solidFill>
              </a:rPr>
              <a:t>roblem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77334" y="1930400"/>
            <a:ext cx="8412878" cy="3424107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What percentage of Double Bubble Gum is composed of sugar?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45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422588" y="349624"/>
            <a:ext cx="7428637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457200">
              <a:spcBef>
                <a:spcPct val="0"/>
              </a:spcBef>
              <a:defRPr/>
            </a:pPr>
            <a:r>
              <a:rPr lang="en-US" sz="48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More Empirical Formulas!!</a:t>
            </a:r>
            <a:endParaRPr lang="en-US" sz="48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528" y="2008094"/>
            <a:ext cx="4136755" cy="4136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91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Writing Empirical Formulas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>
          <a:xfrm>
            <a:off x="860868" y="1412557"/>
            <a:ext cx="8229600" cy="900321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2400" dirty="0" smtClean="0"/>
              <a:t>Most of the time, our mole ratios come out close to a whole number (~.9, ~.1):</a:t>
            </a:r>
          </a:p>
          <a:p>
            <a:pPr marL="0" indent="0" eaLnBrk="1" hangingPunct="1">
              <a:buNone/>
            </a:pPr>
            <a:endParaRPr lang="en-US" sz="2400" dirty="0" smtClean="0"/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1347203" y="2971281"/>
            <a:ext cx="1761565" cy="5446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Examples:</a:t>
            </a: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4154744" y="2971281"/>
            <a:ext cx="1761565" cy="544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1.992</a:t>
            </a: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8124505" y="2922951"/>
            <a:ext cx="657063" cy="544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2</a:t>
            </a: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3247593" y="2409132"/>
            <a:ext cx="3149109" cy="5446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Ratio from Calculator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6980866" y="2436026"/>
            <a:ext cx="2554941" cy="544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What we assume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4154743" y="3612141"/>
            <a:ext cx="1761565" cy="544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16.00412</a:t>
            </a: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4125211" y="4364516"/>
            <a:ext cx="1761565" cy="544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4.962</a:t>
            </a: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4125211" y="5069022"/>
            <a:ext cx="1761565" cy="544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6.071</a:t>
            </a: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8124504" y="5051723"/>
            <a:ext cx="657063" cy="544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6</a:t>
            </a: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14" name="Content Placeholder 5"/>
          <p:cNvSpPr txBox="1">
            <a:spLocks/>
          </p:cNvSpPr>
          <p:nvPr/>
        </p:nvSpPr>
        <p:spPr>
          <a:xfrm>
            <a:off x="8124504" y="4327907"/>
            <a:ext cx="657063" cy="544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>
                <a:solidFill>
                  <a:srgbClr val="002060"/>
                </a:solidFill>
              </a:rPr>
              <a:t>5</a:t>
            </a:r>
            <a:endParaRPr lang="en-US" sz="2800" dirty="0" smtClean="0">
              <a:solidFill>
                <a:srgbClr val="002060"/>
              </a:solidFill>
            </a:endParaRP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15" name="Content Placeholder 5"/>
          <p:cNvSpPr txBox="1">
            <a:spLocks/>
          </p:cNvSpPr>
          <p:nvPr/>
        </p:nvSpPr>
        <p:spPr>
          <a:xfrm>
            <a:off x="8124504" y="3598746"/>
            <a:ext cx="657063" cy="544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16</a:t>
            </a: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044402" y="5792837"/>
            <a:ext cx="8229600" cy="900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sz="2400" dirty="0" smtClean="0"/>
              <a:t>But what if our mole ratio comes out to something like 1.501?  What do we do then? </a:t>
            </a:r>
          </a:p>
          <a:p>
            <a:pPr marL="0" indent="0">
              <a:buFont typeface="Wingdings 3" charset="2"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48257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build="p"/>
      <p:bldP spid="17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Example 1: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524436" y="1609165"/>
            <a:ext cx="8401050" cy="4800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dirty="0"/>
              <a:t>What is the empirical formula for a chemical compound that is 49.1% Be and 50.9% N?</a:t>
            </a:r>
          </a:p>
        </p:txBody>
      </p:sp>
    </p:spTree>
    <p:extLst>
      <p:ext uri="{BB962C8B-B14F-4D97-AF65-F5344CB8AC3E}">
        <p14:creationId xmlns:p14="http://schemas.microsoft.com/office/powerpoint/2010/main" val="2914959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Common Decimals/Fractions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08585" y="1473572"/>
            <a:ext cx="8659650" cy="591039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sz="2400" dirty="0" smtClean="0"/>
              <a:t>When we find a mole ratio that ends up close to a common decimal/fraction:</a:t>
            </a:r>
          </a:p>
          <a:p>
            <a:pPr marL="0" indent="0" eaLnBrk="1" hangingPunct="1">
              <a:buNone/>
            </a:pPr>
            <a:endParaRPr lang="en-US" sz="2400" dirty="0" smtClean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1088815" y="2481843"/>
            <a:ext cx="1761565" cy="544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>
                <a:solidFill>
                  <a:srgbClr val="002060"/>
                </a:solidFill>
              </a:rPr>
              <a:t>X</a:t>
            </a:r>
            <a:r>
              <a:rPr lang="en-US" sz="2800" dirty="0" smtClean="0">
                <a:solidFill>
                  <a:srgbClr val="002060"/>
                </a:solidFill>
              </a:rPr>
              <a:t>.33</a:t>
            </a: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4094885" y="2961973"/>
            <a:ext cx="1761565" cy="544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>
                <a:solidFill>
                  <a:srgbClr val="002060"/>
                </a:solidFill>
              </a:rPr>
              <a:t>X</a:t>
            </a:r>
            <a:r>
              <a:rPr lang="en-US" sz="2800" dirty="0" smtClean="0">
                <a:solidFill>
                  <a:srgbClr val="002060"/>
                </a:solidFill>
              </a:rPr>
              <a:t>.66</a:t>
            </a: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6132115" y="2203333"/>
            <a:ext cx="1761565" cy="544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>
                <a:solidFill>
                  <a:srgbClr val="002060"/>
                </a:solidFill>
              </a:rPr>
              <a:t>X</a:t>
            </a:r>
            <a:r>
              <a:rPr lang="en-US" sz="2800" dirty="0" smtClean="0">
                <a:solidFill>
                  <a:srgbClr val="002060"/>
                </a:solidFill>
              </a:rPr>
              <a:t>.75</a:t>
            </a: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2850380" y="2203333"/>
            <a:ext cx="1761565" cy="544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>
                <a:solidFill>
                  <a:srgbClr val="002060"/>
                </a:solidFill>
              </a:rPr>
              <a:t>X</a:t>
            </a:r>
            <a:r>
              <a:rPr lang="en-US" sz="2800" dirty="0" smtClean="0">
                <a:solidFill>
                  <a:srgbClr val="002060"/>
                </a:solidFill>
              </a:rPr>
              <a:t>.5</a:t>
            </a: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7376620" y="2688118"/>
            <a:ext cx="1761565" cy="544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>
                <a:solidFill>
                  <a:srgbClr val="002060"/>
                </a:solidFill>
              </a:rPr>
              <a:t>X</a:t>
            </a:r>
            <a:r>
              <a:rPr lang="en-US" sz="2800" dirty="0" smtClean="0">
                <a:solidFill>
                  <a:srgbClr val="002060"/>
                </a:solidFill>
              </a:rPr>
              <a:t>.25</a:t>
            </a: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908585" y="4236340"/>
            <a:ext cx="8229600" cy="5910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400" i="1" dirty="0" smtClean="0">
                <a:solidFill>
                  <a:srgbClr val="FF0000"/>
                </a:solidFill>
              </a:rPr>
              <a:t>We must multiply these ratio values by a specific number</a:t>
            </a:r>
            <a:endParaRPr lang="en-US" sz="2400" b="1" i="1" u="sng" dirty="0" smtClean="0">
              <a:solidFill>
                <a:srgbClr val="FF0000"/>
              </a:solidFill>
            </a:endParaRPr>
          </a:p>
          <a:p>
            <a:pPr marL="0" indent="0">
              <a:buFont typeface="Wingdings 3" charset="2"/>
              <a:buNone/>
            </a:pPr>
            <a:endParaRPr lang="en-US" sz="2400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11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0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0423817"/>
              </p:ext>
            </p:extLst>
          </p:nvPr>
        </p:nvGraphicFramePr>
        <p:xfrm>
          <a:off x="449261" y="1930400"/>
          <a:ext cx="9272962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6481"/>
                <a:gridCol w="46364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Mole Ratio</a:t>
                      </a:r>
                      <a:endParaRPr lang="en-US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Multiply all mole ratios by</a:t>
                      </a:r>
                      <a:endParaRPr lang="en-US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Table of Common Decimals/Fractions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73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7016751"/>
              </p:ext>
            </p:extLst>
          </p:nvPr>
        </p:nvGraphicFramePr>
        <p:xfrm>
          <a:off x="449261" y="1930400"/>
          <a:ext cx="9272962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6481"/>
                <a:gridCol w="46364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Mole Ratio</a:t>
                      </a:r>
                      <a:endParaRPr lang="en-US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Multiply all mole ratios by</a:t>
                      </a:r>
                      <a:endParaRPr lang="en-US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X.5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829734" y="7620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>
                <a:solidFill>
                  <a:srgbClr val="002060"/>
                </a:solidFill>
              </a:rPr>
              <a:t>Table of Common Decimals/Fractions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84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0405894"/>
              </p:ext>
            </p:extLst>
          </p:nvPr>
        </p:nvGraphicFramePr>
        <p:xfrm>
          <a:off x="449261" y="1930400"/>
          <a:ext cx="9272962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6481"/>
                <a:gridCol w="46364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Mole Ratio</a:t>
                      </a:r>
                      <a:endParaRPr lang="en-US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Multiply all mole ratios by</a:t>
                      </a:r>
                      <a:endParaRPr lang="en-US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X.5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Table of Common Decimals/Fractions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65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8062655"/>
              </p:ext>
            </p:extLst>
          </p:nvPr>
        </p:nvGraphicFramePr>
        <p:xfrm>
          <a:off x="449261" y="1930400"/>
          <a:ext cx="9272962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6481"/>
                <a:gridCol w="46364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Mole Ratio</a:t>
                      </a:r>
                      <a:endParaRPr lang="en-US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Multiply all mole ratios by</a:t>
                      </a:r>
                      <a:endParaRPr lang="en-US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X.5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X.33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Table of Common Decimals/Fractions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3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9950281"/>
              </p:ext>
            </p:extLst>
          </p:nvPr>
        </p:nvGraphicFramePr>
        <p:xfrm>
          <a:off x="449261" y="1930400"/>
          <a:ext cx="9272962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6481"/>
                <a:gridCol w="46364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Mole Ratio</a:t>
                      </a:r>
                      <a:endParaRPr lang="en-US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Multiply all mole ratios by</a:t>
                      </a:r>
                      <a:endParaRPr lang="en-US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X.5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X.33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Table of Common Decimals/Fractions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16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594073"/>
              </p:ext>
            </p:extLst>
          </p:nvPr>
        </p:nvGraphicFramePr>
        <p:xfrm>
          <a:off x="449261" y="1930400"/>
          <a:ext cx="9272962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6481"/>
                <a:gridCol w="46364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Mole Ratio</a:t>
                      </a:r>
                      <a:endParaRPr lang="en-US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Multiply all mole ratios by</a:t>
                      </a:r>
                      <a:endParaRPr lang="en-US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X.5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X.33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X.66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Table of Common Decimals/Fractions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03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400" dirty="0" smtClean="0">
                <a:solidFill>
                  <a:srgbClr val="002060"/>
                </a:solidFill>
              </a:rPr>
              <a:t>Pre-Lab Question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236372" y="1447800"/>
            <a:ext cx="9222078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3975" indent="28575">
              <a:buNone/>
              <a:defRPr/>
            </a:pPr>
            <a:r>
              <a:rPr lang="en-US" sz="3500" dirty="0" smtClean="0"/>
              <a:t>According </a:t>
            </a:r>
            <a:r>
              <a:rPr lang="en-US" sz="3500" dirty="0"/>
              <a:t>to the nutritional manufacturer, each piece of gum has a mass of 6g with 5g of sugar. Using this information, what percent of the gum is sugar by mass?</a:t>
            </a:r>
            <a:endParaRPr lang="en-US" sz="3500" dirty="0" smtClean="0"/>
          </a:p>
          <a:p>
            <a:pPr marL="365760" indent="-283464">
              <a:buNone/>
              <a:defRPr/>
            </a:pPr>
            <a:endParaRPr lang="en-US" dirty="0" smtClean="0"/>
          </a:p>
          <a:p>
            <a:pPr marL="365760" indent="-283464">
              <a:buFont typeface="Wingdings 2"/>
              <a:buChar char=""/>
              <a:defRPr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236372" y="4305490"/>
                <a:ext cx="6793398" cy="11148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>
                          <a:latin typeface="Cambria Math" panose="02040503050406030204" pitchFamily="18" charset="0"/>
                        </a:rPr>
                        <m:t>%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𝑆𝑢𝑔𝑎𝑟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𝑀𝑎𝑠𝑠</m:t>
                          </m:r>
                          <m:r>
                            <a:rPr lang="en-US" sz="32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32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𝑆𝑢𝑔𝑎𝑟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𝑀𝑎𝑠𝑠</m:t>
                          </m:r>
                          <m:r>
                            <a:rPr lang="en-US" sz="32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32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𝐺𝑢𝑚</m:t>
                          </m:r>
                        </m:den>
                      </m:f>
                      <m:r>
                        <a:rPr lang="en-US" sz="32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 100%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6372" y="4305490"/>
                <a:ext cx="6793398" cy="111485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960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7462667"/>
              </p:ext>
            </p:extLst>
          </p:nvPr>
        </p:nvGraphicFramePr>
        <p:xfrm>
          <a:off x="449261" y="1930400"/>
          <a:ext cx="9272962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6481"/>
                <a:gridCol w="46364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Mole Ratio</a:t>
                      </a:r>
                      <a:endParaRPr lang="en-US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Multiply all mole ratios by</a:t>
                      </a:r>
                      <a:endParaRPr lang="en-US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X.5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X.33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X.66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Table of Common Decimals/Fractions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27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9320791"/>
              </p:ext>
            </p:extLst>
          </p:nvPr>
        </p:nvGraphicFramePr>
        <p:xfrm>
          <a:off x="449261" y="1930400"/>
          <a:ext cx="9272962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6481"/>
                <a:gridCol w="46364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Mole Ratio</a:t>
                      </a:r>
                      <a:endParaRPr lang="en-US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Multiply all mole ratios by</a:t>
                      </a:r>
                      <a:endParaRPr lang="en-US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X.5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X.33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X.66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X.75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Table of Common Decimals/Fractions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14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8378600"/>
              </p:ext>
            </p:extLst>
          </p:nvPr>
        </p:nvGraphicFramePr>
        <p:xfrm>
          <a:off x="449261" y="1930400"/>
          <a:ext cx="9272962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6481"/>
                <a:gridCol w="46364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Mole Ratio</a:t>
                      </a:r>
                      <a:endParaRPr lang="en-US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Multiply all mole ratios by</a:t>
                      </a:r>
                      <a:endParaRPr lang="en-US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X.5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X.33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X.66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X.75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Table of Common Decimals/Fractions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01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1401833"/>
              </p:ext>
            </p:extLst>
          </p:nvPr>
        </p:nvGraphicFramePr>
        <p:xfrm>
          <a:off x="449261" y="1930400"/>
          <a:ext cx="9272962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6481"/>
                <a:gridCol w="46364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Mole Ratio</a:t>
                      </a:r>
                      <a:endParaRPr lang="en-US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Multiply all mole ratios by</a:t>
                      </a:r>
                      <a:endParaRPr lang="en-US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X.5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X.33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X.66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X.75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X.25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Table of Common Decimals/Fractions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00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6584137"/>
              </p:ext>
            </p:extLst>
          </p:nvPr>
        </p:nvGraphicFramePr>
        <p:xfrm>
          <a:off x="449261" y="1836869"/>
          <a:ext cx="9272962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6481"/>
                <a:gridCol w="46364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Mole Ratio</a:t>
                      </a:r>
                      <a:endParaRPr lang="en-US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Multiply all mole ratios by</a:t>
                      </a:r>
                      <a:endParaRPr lang="en-US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X.5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X.33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X.66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X.75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</a:t>
                      </a:r>
                    </a:p>
                  </a:txBody>
                  <a:tcPr/>
                </a:tc>
              </a:tr>
              <a:tr h="48558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X.25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Table of Common Decimals/Fractions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1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Example 1: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524436" y="1609165"/>
            <a:ext cx="8401050" cy="4800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dirty="0"/>
              <a:t>What is the empirical formula for a chemical compound that is 49.1% Be and 50.9% N?</a:t>
            </a:r>
          </a:p>
        </p:txBody>
      </p:sp>
    </p:spTree>
    <p:extLst>
      <p:ext uri="{BB962C8B-B14F-4D97-AF65-F5344CB8AC3E}">
        <p14:creationId xmlns:p14="http://schemas.microsoft.com/office/powerpoint/2010/main" val="2072421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Example 2: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524436" y="1609165"/>
            <a:ext cx="8401050" cy="4800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dirty="0"/>
              <a:t>What is the empirical formula of a compound that is 25.9% Nitrogen and 74.1 % Oxygen by mass?</a:t>
            </a:r>
          </a:p>
        </p:txBody>
      </p:sp>
    </p:spTree>
    <p:extLst>
      <p:ext uri="{BB962C8B-B14F-4D97-AF65-F5344CB8AC3E}">
        <p14:creationId xmlns:p14="http://schemas.microsoft.com/office/powerpoint/2010/main" val="193427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6867" y="284203"/>
            <a:ext cx="8610600" cy="1293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Guided Practice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630" y="1304350"/>
            <a:ext cx="8596668" cy="536940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Teacher:</a:t>
            </a:r>
          </a:p>
          <a:p>
            <a:pPr marL="400050" lvl="1" indent="0">
              <a:buNone/>
            </a:pPr>
            <a:r>
              <a:rPr lang="en-US" sz="2600" dirty="0" smtClean="0"/>
              <a:t>1. Will show the problem on the board</a:t>
            </a:r>
          </a:p>
          <a:p>
            <a:r>
              <a:rPr lang="en-US" sz="2800" dirty="0" smtClean="0"/>
              <a:t>Students:</a:t>
            </a:r>
          </a:p>
          <a:p>
            <a:pPr marL="857250" lvl="1" indent="-457200">
              <a:buClr>
                <a:srgbClr val="002060"/>
              </a:buClr>
              <a:buFont typeface="Wingdings 3" charset="2"/>
              <a:buAutoNum type="arabicPeriod"/>
            </a:pPr>
            <a:r>
              <a:rPr lang="en-US" sz="2600" dirty="0" smtClean="0"/>
              <a:t>Take </a:t>
            </a:r>
            <a:r>
              <a:rPr lang="en-US" sz="2600" b="1" u="sng" dirty="0" smtClean="0">
                <a:solidFill>
                  <a:srgbClr val="FF0000"/>
                </a:solidFill>
              </a:rPr>
              <a:t>22 </a:t>
            </a:r>
            <a:r>
              <a:rPr lang="en-US" sz="2600" b="1" u="sng" dirty="0">
                <a:solidFill>
                  <a:srgbClr val="FF0000"/>
                </a:solidFill>
              </a:rPr>
              <a:t>seconds </a:t>
            </a:r>
            <a:r>
              <a:rPr lang="en-US" sz="2600" dirty="0"/>
              <a:t>to </a:t>
            </a:r>
            <a:r>
              <a:rPr lang="en-US" sz="2600" dirty="0" smtClean="0"/>
              <a:t>identify the elements involved. </a:t>
            </a:r>
            <a:endParaRPr lang="en-US" sz="2600" dirty="0"/>
          </a:p>
          <a:p>
            <a:pPr marL="857250" lvl="1" indent="-457200">
              <a:buClr>
                <a:srgbClr val="002060"/>
              </a:buClr>
              <a:buFont typeface="Wingdings 3" charset="2"/>
              <a:buAutoNum type="arabicPeriod"/>
            </a:pPr>
            <a:r>
              <a:rPr lang="en-US" sz="2600" dirty="0" smtClean="0"/>
              <a:t>Take </a:t>
            </a:r>
            <a:r>
              <a:rPr lang="en-US" sz="2600" b="1" u="sng" dirty="0" smtClean="0">
                <a:solidFill>
                  <a:srgbClr val="FF0000"/>
                </a:solidFill>
              </a:rPr>
              <a:t>68 </a:t>
            </a:r>
            <a:r>
              <a:rPr lang="en-US" sz="2600" b="1" u="sng" dirty="0">
                <a:solidFill>
                  <a:srgbClr val="FF0000"/>
                </a:solidFill>
              </a:rPr>
              <a:t>seconds </a:t>
            </a:r>
            <a:r>
              <a:rPr lang="en-US" sz="2600" dirty="0"/>
              <a:t>to </a:t>
            </a:r>
            <a:r>
              <a:rPr lang="en-US" sz="2600" dirty="0" smtClean="0"/>
              <a:t>solve the problem with your shoulder partner</a:t>
            </a:r>
            <a:endParaRPr lang="en-US" sz="2600" dirty="0"/>
          </a:p>
          <a:p>
            <a:pPr marL="857250" lvl="1" indent="-457200">
              <a:buClr>
                <a:srgbClr val="002060"/>
              </a:buClr>
              <a:buFont typeface="Wingdings 3" charset="2"/>
              <a:buAutoNum type="arabicPeriod"/>
            </a:pPr>
            <a:r>
              <a:rPr lang="en-US" sz="2600" dirty="0" smtClean="0"/>
              <a:t>Be ready to share when Mr. Ghosh says </a:t>
            </a:r>
            <a:r>
              <a:rPr lang="en-US" sz="2600" b="1" u="sng" dirty="0" smtClean="0">
                <a:solidFill>
                  <a:srgbClr val="FF0000"/>
                </a:solidFill>
              </a:rPr>
              <a:t>SWAG</a:t>
            </a:r>
            <a:endParaRPr lang="en-US" sz="26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528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Guided Practice 1: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77334" y="1515035"/>
            <a:ext cx="8705850" cy="4800600"/>
          </a:xfrm>
        </p:spPr>
        <p:txBody>
          <a:bodyPr>
            <a:normAutofit/>
          </a:bodyPr>
          <a:lstStyle/>
          <a:p>
            <a:pPr marL="53975" indent="-53975">
              <a:buNone/>
            </a:pPr>
            <a:r>
              <a:rPr lang="en-US" sz="3600" dirty="0"/>
              <a:t>What is the Empirical Formula of  a</a:t>
            </a:r>
          </a:p>
          <a:p>
            <a:pPr marL="53975" indent="-53975">
              <a:buNone/>
            </a:pPr>
            <a:r>
              <a:rPr lang="en-US" sz="3600" dirty="0"/>
              <a:t>compound that is </a:t>
            </a:r>
            <a:r>
              <a:rPr lang="en-US" sz="3600" dirty="0" smtClean="0"/>
              <a:t>25.9% P and 74.1% </a:t>
            </a:r>
            <a:r>
              <a:rPr lang="en-US" sz="3600" dirty="0" err="1" smtClean="0"/>
              <a:t>Cl</a:t>
            </a:r>
            <a:r>
              <a:rPr lang="en-US" sz="3600" dirty="0" smtClean="0"/>
              <a:t>?</a:t>
            </a:r>
            <a:endParaRPr lang="en-US" sz="3600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36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3600" dirty="0" smtClean="0"/>
          </a:p>
        </p:txBody>
      </p:sp>
      <p:sp>
        <p:nvSpPr>
          <p:cNvPr id="4" name="Parallelogram 3"/>
          <p:cNvSpPr/>
          <p:nvPr/>
        </p:nvSpPr>
        <p:spPr>
          <a:xfrm>
            <a:off x="824753" y="5074023"/>
            <a:ext cx="3276600" cy="10668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 smtClean="0">
                <a:solidFill>
                  <a:srgbClr val="002060"/>
                </a:solidFill>
              </a:rPr>
              <a:t>P</a:t>
            </a:r>
            <a:r>
              <a:rPr lang="en-US" sz="3600" baseline="-25000" dirty="0" smtClean="0">
                <a:solidFill>
                  <a:srgbClr val="002060"/>
                </a:solidFill>
              </a:rPr>
              <a:t>2</a:t>
            </a:r>
            <a:r>
              <a:rPr lang="en-US" sz="3600" dirty="0" smtClean="0">
                <a:solidFill>
                  <a:srgbClr val="002060"/>
                </a:solidFill>
              </a:rPr>
              <a:t>Cl</a:t>
            </a:r>
            <a:r>
              <a:rPr lang="en-US" sz="3600" baseline="-25000" dirty="0" smtClean="0">
                <a:solidFill>
                  <a:srgbClr val="002060"/>
                </a:solidFill>
              </a:rPr>
              <a:t>5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728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Guided Practice 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: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77334" y="1515035"/>
            <a:ext cx="8705850" cy="4800600"/>
          </a:xfrm>
        </p:spPr>
        <p:txBody>
          <a:bodyPr>
            <a:normAutofit/>
          </a:bodyPr>
          <a:lstStyle/>
          <a:p>
            <a:pPr marL="53975" indent="-53975">
              <a:buNone/>
            </a:pPr>
            <a:r>
              <a:rPr lang="en-US" sz="3600" dirty="0"/>
              <a:t>What is the Empirical Formula of a compound that is 17.4% Nitrogen and 82.6% Fluorine?</a:t>
            </a:r>
            <a:endParaRPr lang="en-US" sz="36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3600" dirty="0" smtClean="0"/>
          </a:p>
        </p:txBody>
      </p:sp>
      <p:sp>
        <p:nvSpPr>
          <p:cNvPr id="4" name="Parallelogram 3"/>
          <p:cNvSpPr/>
          <p:nvPr/>
        </p:nvSpPr>
        <p:spPr>
          <a:xfrm>
            <a:off x="824753" y="5074023"/>
            <a:ext cx="3276600" cy="10668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 smtClean="0">
                <a:solidFill>
                  <a:srgbClr val="002060"/>
                </a:solidFill>
              </a:rPr>
              <a:t>N</a:t>
            </a:r>
            <a:r>
              <a:rPr lang="en-US" sz="3600" baseline="-25000" dirty="0" smtClean="0">
                <a:solidFill>
                  <a:srgbClr val="002060"/>
                </a:solidFill>
              </a:rPr>
              <a:t>2</a:t>
            </a:r>
            <a:r>
              <a:rPr lang="en-US" sz="3600" dirty="0" smtClean="0">
                <a:solidFill>
                  <a:srgbClr val="002060"/>
                </a:solidFill>
              </a:rPr>
              <a:t>F</a:t>
            </a:r>
            <a:r>
              <a:rPr lang="en-US" sz="3600" baseline="-25000" dirty="0">
                <a:solidFill>
                  <a:srgbClr val="002060"/>
                </a:solidFill>
              </a:rPr>
              <a:t>7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22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Lab Expectations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57177"/>
            <a:ext cx="8596668" cy="38807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Work in assigned groups</a:t>
            </a:r>
          </a:p>
          <a:p>
            <a:r>
              <a:rPr lang="en-US" sz="2800" dirty="0" smtClean="0"/>
              <a:t>Raise your hand if you have a question</a:t>
            </a:r>
          </a:p>
          <a:p>
            <a:r>
              <a:rPr lang="en-US" sz="2800" dirty="0" smtClean="0"/>
              <a:t>No gum should be left on the desks</a:t>
            </a:r>
          </a:p>
          <a:p>
            <a:endParaRPr lang="en-US" sz="2800" dirty="0"/>
          </a:p>
          <a:p>
            <a:pPr marL="0" indent="0" algn="ctr">
              <a:buNone/>
            </a:pPr>
            <a:endParaRPr lang="en-US" sz="4000" dirty="0" smtClean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7495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Guided Practice 3: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77334" y="1515035"/>
            <a:ext cx="8705850" cy="4800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dirty="0"/>
              <a:t>What is the Empirical Formula of a compound that is made from 35.9% Aluminum and 64.1% Sulfur?  </a:t>
            </a:r>
            <a:endParaRPr lang="en-US" sz="3600" b="1" i="1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36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3600" dirty="0" smtClean="0"/>
          </a:p>
        </p:txBody>
      </p:sp>
      <p:sp>
        <p:nvSpPr>
          <p:cNvPr id="4" name="Parallelogram 3"/>
          <p:cNvSpPr/>
          <p:nvPr/>
        </p:nvSpPr>
        <p:spPr>
          <a:xfrm>
            <a:off x="824753" y="5074023"/>
            <a:ext cx="3276600" cy="10668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 smtClean="0">
                <a:solidFill>
                  <a:srgbClr val="002060"/>
                </a:solidFill>
              </a:rPr>
              <a:t>Al</a:t>
            </a:r>
            <a:r>
              <a:rPr lang="en-US" sz="3600" baseline="-25000" dirty="0" smtClean="0">
                <a:solidFill>
                  <a:srgbClr val="002060"/>
                </a:solidFill>
              </a:rPr>
              <a:t>2</a:t>
            </a:r>
            <a:r>
              <a:rPr lang="en-US" sz="3600" dirty="0" smtClean="0">
                <a:solidFill>
                  <a:srgbClr val="002060"/>
                </a:solidFill>
              </a:rPr>
              <a:t>S</a:t>
            </a:r>
            <a:r>
              <a:rPr lang="en-US" sz="3600" baseline="-25000" dirty="0">
                <a:solidFill>
                  <a:srgbClr val="002060"/>
                </a:solidFill>
              </a:rPr>
              <a:t>3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92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solidFill>
                  <a:srgbClr val="002060"/>
                </a:solidFill>
              </a:rPr>
              <a:t>Independent Practice 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Georgia" panose="02040502050405020303" pitchFamily="18" charset="0"/>
              <a:buNone/>
            </a:pPr>
            <a:endParaRPr lang="en-US" smtClean="0"/>
          </a:p>
          <a:p>
            <a:pPr eaLnBrk="1" hangingPunct="1">
              <a:buFont typeface="Georgia" panose="02040502050405020303" pitchFamily="18" charset="0"/>
              <a:buNone/>
            </a:pPr>
            <a:endParaRPr lang="en-US" smtClean="0"/>
          </a:p>
        </p:txBody>
      </p:sp>
      <p:sp>
        <p:nvSpPr>
          <p:cNvPr id="4" name="Rounded Rectangle 3"/>
          <p:cNvSpPr/>
          <p:nvPr/>
        </p:nvSpPr>
        <p:spPr>
          <a:xfrm>
            <a:off x="2895600" y="4800600"/>
            <a:ext cx="32004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002060"/>
                </a:solidFill>
              </a:rPr>
              <a:t>Practice makes Perfect</a:t>
            </a:r>
          </a:p>
        </p:txBody>
      </p:sp>
      <p:sp>
        <p:nvSpPr>
          <p:cNvPr id="5" name="Isosceles Triangle 4"/>
          <p:cNvSpPr/>
          <p:nvPr/>
        </p:nvSpPr>
        <p:spPr>
          <a:xfrm>
            <a:off x="7924800" y="2590800"/>
            <a:ext cx="2362200" cy="266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rgbClr val="002060"/>
                </a:solidFill>
              </a:rPr>
              <a:t>85%</a:t>
            </a:r>
          </a:p>
        </p:txBody>
      </p:sp>
    </p:spTree>
    <p:extLst>
      <p:ext uri="{BB962C8B-B14F-4D97-AF65-F5344CB8AC3E}">
        <p14:creationId xmlns:p14="http://schemas.microsoft.com/office/powerpoint/2010/main" val="221724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320" y="1017589"/>
            <a:ext cx="3002924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Closing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What is the empirical formula? 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How </a:t>
            </a:r>
            <a:r>
              <a:rPr lang="en-US" sz="2800" dirty="0"/>
              <a:t>do you compose the empirical formula?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717544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10" y="154285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Warm Up: </a:t>
            </a:r>
            <a:r>
              <a:rPr lang="en-US" dirty="0">
                <a:solidFill>
                  <a:srgbClr val="002060"/>
                </a:solidFill>
              </a:rPr>
              <a:t>4</a:t>
            </a:r>
            <a:r>
              <a:rPr lang="en-US" dirty="0" smtClean="0">
                <a:solidFill>
                  <a:srgbClr val="002060"/>
                </a:solidFill>
              </a:rPr>
              <a:t> Minutes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188171" y="147392"/>
            <a:ext cx="3557789" cy="150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2060"/>
                </a:solidFill>
              </a:rPr>
              <a:t>Write the Learning Target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0487" y="1584045"/>
            <a:ext cx="6314960" cy="7457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You should be working SILENTLY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0487" y="909392"/>
            <a:ext cx="5671016" cy="7457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Stay in your own seat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5675" y="2546415"/>
            <a:ext cx="903642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+mj-lt"/>
              <a:buAutoNum type="arabicPeriod"/>
            </a:pPr>
            <a:r>
              <a:rPr lang="en-US" sz="3200" dirty="0">
                <a:solidFill>
                  <a:prstClr val="black"/>
                </a:solidFill>
              </a:rPr>
              <a:t>Log into your computer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3200" dirty="0">
                <a:solidFill>
                  <a:prstClr val="black"/>
                </a:solidFill>
              </a:rPr>
              <a:t>Go to </a:t>
            </a:r>
            <a:r>
              <a:rPr lang="en-US" sz="3200" dirty="0">
                <a:solidFill>
                  <a:srgbClr val="0070C0"/>
                </a:solidFill>
              </a:rPr>
              <a:t>m.socrative.com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3200" dirty="0">
                <a:solidFill>
                  <a:prstClr val="black"/>
                </a:solidFill>
              </a:rPr>
              <a:t>Enter room number: 230538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3200" dirty="0">
                <a:solidFill>
                  <a:prstClr val="black"/>
                </a:solidFill>
              </a:rPr>
              <a:t>Finish all questions</a:t>
            </a:r>
          </a:p>
          <a:p>
            <a:pPr marL="342900" indent="-342900">
              <a:buFont typeface="+mj-lt"/>
              <a:buAutoNum type="arabicPeriod"/>
            </a:pPr>
            <a:endParaRPr lang="en-US" sz="3200" dirty="0">
              <a:solidFill>
                <a:prstClr val="black"/>
              </a:solidFill>
            </a:endParaRPr>
          </a:p>
          <a:p>
            <a:r>
              <a:rPr lang="en-US" sz="3200" dirty="0">
                <a:solidFill>
                  <a:prstClr val="black"/>
                </a:solidFill>
              </a:rPr>
              <a:t>When you are finished, check your grades on PS Connect</a:t>
            </a:r>
          </a:p>
        </p:txBody>
      </p:sp>
    </p:spTree>
    <p:extLst>
      <p:ext uri="{BB962C8B-B14F-4D97-AF65-F5344CB8AC3E}">
        <p14:creationId xmlns:p14="http://schemas.microsoft.com/office/powerpoint/2010/main" val="4573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Agenda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>
          <a:xfrm>
            <a:off x="577403" y="1103291"/>
            <a:ext cx="8229600" cy="4937125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US" dirty="0" smtClean="0"/>
          </a:p>
          <a:p>
            <a:r>
              <a:rPr lang="en-US" sz="2800" dirty="0" smtClean="0"/>
              <a:t>Warm Up </a:t>
            </a:r>
            <a:r>
              <a:rPr lang="en-US" sz="2800" dirty="0" smtClean="0">
                <a:solidFill>
                  <a:srgbClr val="FF0000"/>
                </a:solidFill>
              </a:rPr>
              <a:t>[6 </a:t>
            </a:r>
            <a:r>
              <a:rPr lang="en-US" sz="2800" dirty="0">
                <a:solidFill>
                  <a:srgbClr val="FF0000"/>
                </a:solidFill>
              </a:rPr>
              <a:t>minutes]</a:t>
            </a:r>
          </a:p>
          <a:p>
            <a:r>
              <a:rPr lang="en-US" sz="2800" dirty="0" smtClean="0"/>
              <a:t>Notes/Examples </a:t>
            </a:r>
            <a:r>
              <a:rPr lang="en-US" sz="2800" dirty="0" smtClean="0">
                <a:solidFill>
                  <a:srgbClr val="FF0000"/>
                </a:solidFill>
              </a:rPr>
              <a:t>[11 </a:t>
            </a:r>
            <a:r>
              <a:rPr lang="en-US" sz="2800" dirty="0">
                <a:solidFill>
                  <a:srgbClr val="FF0000"/>
                </a:solidFill>
              </a:rPr>
              <a:t>minutes]</a:t>
            </a:r>
          </a:p>
          <a:p>
            <a:r>
              <a:rPr lang="en-US" sz="2800" dirty="0" smtClean="0"/>
              <a:t>Guided Practice </a:t>
            </a:r>
            <a:r>
              <a:rPr lang="en-US" sz="2800" dirty="0" smtClean="0">
                <a:solidFill>
                  <a:srgbClr val="FF0000"/>
                </a:solidFill>
              </a:rPr>
              <a:t>[9 </a:t>
            </a:r>
            <a:r>
              <a:rPr lang="en-US" sz="2800" dirty="0">
                <a:solidFill>
                  <a:srgbClr val="FF0000"/>
                </a:solidFill>
              </a:rPr>
              <a:t>minutes]</a:t>
            </a:r>
          </a:p>
          <a:p>
            <a:r>
              <a:rPr lang="en-US" sz="2800" dirty="0" smtClean="0"/>
              <a:t>Quiz </a:t>
            </a:r>
            <a:r>
              <a:rPr lang="en-US" sz="2800" dirty="0" smtClean="0">
                <a:solidFill>
                  <a:srgbClr val="FF0000"/>
                </a:solidFill>
              </a:rPr>
              <a:t>[20 minutes]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smtClean="0"/>
              <a:t>Closing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[1 Minute]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09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solidFill>
                  <a:srgbClr val="002060"/>
                </a:solidFill>
              </a:rPr>
              <a:t>Goal For Today</a:t>
            </a:r>
          </a:p>
        </p:txBody>
      </p:sp>
      <p:sp>
        <p:nvSpPr>
          <p:cNvPr id="79874" name="Content Placeholder 3"/>
          <p:cNvSpPr>
            <a:spLocks noGrp="1"/>
          </p:cNvSpPr>
          <p:nvPr>
            <p:ph sz="quarter" idx="2"/>
          </p:nvPr>
        </p:nvSpPr>
        <p:spPr>
          <a:xfrm>
            <a:off x="677334" y="2768507"/>
            <a:ext cx="4298334" cy="3581400"/>
          </a:xfrm>
        </p:spPr>
        <p:txBody>
          <a:bodyPr>
            <a:normAutofit/>
          </a:bodyPr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Empirical Formula: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CH</a:t>
            </a:r>
            <a:r>
              <a:rPr lang="en-US" sz="3200" baseline="-25000" dirty="0" smtClean="0">
                <a:solidFill>
                  <a:srgbClr val="002060"/>
                </a:solidFill>
              </a:rPr>
              <a:t>4</a:t>
            </a:r>
            <a:r>
              <a:rPr lang="en-US" sz="3200" dirty="0" smtClean="0">
                <a:solidFill>
                  <a:srgbClr val="002060"/>
                </a:solidFill>
              </a:rPr>
              <a:t>O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sz="3200" dirty="0" smtClean="0">
              <a:solidFill>
                <a:srgbClr val="002060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Molar Mass of Molecular Formula: 96 g/</a:t>
            </a:r>
            <a:r>
              <a:rPr lang="en-US" sz="3200" dirty="0" err="1" smtClean="0">
                <a:solidFill>
                  <a:srgbClr val="002060"/>
                </a:solidFill>
              </a:rPr>
              <a:t>mol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17413" name="Text Placeholder 5"/>
          <p:cNvSpPr>
            <a:spLocks noGrp="1"/>
          </p:cNvSpPr>
          <p:nvPr>
            <p:ph type="body" sz="quarter" idx="1"/>
          </p:nvPr>
        </p:nvSpPr>
        <p:spPr>
          <a:xfrm>
            <a:off x="845634" y="1930400"/>
            <a:ext cx="3657600" cy="658813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Student Given:</a:t>
            </a:r>
          </a:p>
        </p:txBody>
      </p:sp>
      <p:sp>
        <p:nvSpPr>
          <p:cNvPr id="7987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884234" y="1930400"/>
            <a:ext cx="3657600" cy="65881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dirty="0" smtClean="0"/>
              <a:t>Student Answer: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quarter" idx="2"/>
          </p:nvPr>
        </p:nvSpPr>
        <p:spPr>
          <a:xfrm>
            <a:off x="4975668" y="2768507"/>
            <a:ext cx="3962400" cy="3581400"/>
          </a:xfrm>
        </p:spPr>
        <p:txBody>
          <a:bodyPr>
            <a:normAutofit/>
          </a:bodyPr>
          <a:lstStyle/>
          <a:p>
            <a:pPr eaLnBrk="1" hangingPunct="1"/>
            <a:endParaRPr lang="en-US" sz="1400" dirty="0" smtClean="0">
              <a:solidFill>
                <a:srgbClr val="002060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Molecular Formula: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C</a:t>
            </a:r>
            <a:r>
              <a:rPr lang="en-US" sz="3200" baseline="-25000" dirty="0" smtClean="0">
                <a:solidFill>
                  <a:srgbClr val="002060"/>
                </a:solidFill>
              </a:rPr>
              <a:t>3</a:t>
            </a:r>
            <a:r>
              <a:rPr lang="en-US" sz="3200" dirty="0" smtClean="0">
                <a:solidFill>
                  <a:srgbClr val="002060"/>
                </a:solidFill>
              </a:rPr>
              <a:t>H</a:t>
            </a:r>
            <a:r>
              <a:rPr lang="en-US" sz="3200" baseline="-25000" dirty="0" smtClean="0">
                <a:solidFill>
                  <a:srgbClr val="002060"/>
                </a:solidFill>
              </a:rPr>
              <a:t>12</a:t>
            </a:r>
            <a:r>
              <a:rPr lang="en-US" sz="3200" dirty="0" smtClean="0">
                <a:solidFill>
                  <a:srgbClr val="002060"/>
                </a:solidFill>
              </a:rPr>
              <a:t>O</a:t>
            </a:r>
            <a:r>
              <a:rPr lang="en-US" sz="3200" baseline="-25000" dirty="0" smtClean="0">
                <a:solidFill>
                  <a:srgbClr val="002060"/>
                </a:solidFill>
              </a:rPr>
              <a:t>3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969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9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9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9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uiExpand="1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92342" y="268941"/>
            <a:ext cx="5532284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457200">
              <a:spcBef>
                <a:spcPct val="0"/>
              </a:spcBef>
              <a:defRPr/>
            </a:pPr>
            <a:r>
              <a:rPr lang="en-US" sz="48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Molecular </a:t>
            </a:r>
            <a:r>
              <a:rPr lang="en-US" sz="4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Formulas</a:t>
            </a:r>
          </a:p>
        </p:txBody>
      </p:sp>
      <p:sp>
        <p:nvSpPr>
          <p:cNvPr id="12" name="Rectangle 45"/>
          <p:cNvSpPr>
            <a:spLocks noChangeArrowheads="1"/>
          </p:cNvSpPr>
          <p:nvPr/>
        </p:nvSpPr>
        <p:spPr bwMode="auto">
          <a:xfrm>
            <a:off x="3984811" y="5155920"/>
            <a:ext cx="6400800" cy="109696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200" dirty="0" smtClean="0">
                <a:solidFill>
                  <a:srgbClr val="002060"/>
                </a:solidFill>
                <a:latin typeface="+mj-lt"/>
              </a:rPr>
              <a:t>Molecular </a:t>
            </a:r>
            <a:r>
              <a:rPr lang="en-US" sz="3200" dirty="0">
                <a:solidFill>
                  <a:srgbClr val="002060"/>
                </a:solidFill>
                <a:latin typeface="+mj-lt"/>
              </a:rPr>
              <a:t>formula of </a:t>
            </a:r>
            <a:r>
              <a:rPr lang="en-US" sz="3200" dirty="0" smtClean="0">
                <a:solidFill>
                  <a:srgbClr val="002060"/>
                </a:solidFill>
                <a:latin typeface="+mj-lt"/>
              </a:rPr>
              <a:t>glucose </a:t>
            </a:r>
            <a:r>
              <a:rPr lang="en-US" sz="3200" dirty="0">
                <a:solidFill>
                  <a:srgbClr val="002060"/>
                </a:solidFill>
                <a:latin typeface="+mj-lt"/>
              </a:rPr>
              <a:t>= </a:t>
            </a:r>
            <a:r>
              <a:rPr lang="en-US" sz="3200" dirty="0" smtClean="0">
                <a:solidFill>
                  <a:srgbClr val="002060"/>
                </a:solidFill>
                <a:latin typeface="+mj-lt"/>
              </a:rPr>
              <a:t>C</a:t>
            </a:r>
            <a:r>
              <a:rPr lang="en-US" sz="3200" baseline="-25000" dirty="0" smtClean="0">
                <a:solidFill>
                  <a:srgbClr val="002060"/>
                </a:solidFill>
                <a:latin typeface="+mj-lt"/>
              </a:rPr>
              <a:t>6</a:t>
            </a:r>
            <a:r>
              <a:rPr lang="en-US" sz="3200" dirty="0" smtClean="0">
                <a:solidFill>
                  <a:srgbClr val="002060"/>
                </a:solidFill>
                <a:latin typeface="+mj-lt"/>
              </a:rPr>
              <a:t>H</a:t>
            </a:r>
            <a:r>
              <a:rPr lang="en-US" sz="3200" baseline="-25000" dirty="0" smtClean="0">
                <a:solidFill>
                  <a:srgbClr val="002060"/>
                </a:solidFill>
                <a:latin typeface="+mj-lt"/>
              </a:rPr>
              <a:t>12</a:t>
            </a:r>
            <a:r>
              <a:rPr lang="en-US" sz="3200" dirty="0" smtClean="0">
                <a:solidFill>
                  <a:srgbClr val="002060"/>
                </a:solidFill>
                <a:latin typeface="+mj-lt"/>
              </a:rPr>
              <a:t>O</a:t>
            </a:r>
            <a:r>
              <a:rPr lang="en-US" sz="3200" baseline="-25000" dirty="0" smtClean="0">
                <a:solidFill>
                  <a:srgbClr val="002060"/>
                </a:solidFill>
                <a:latin typeface="+mj-lt"/>
              </a:rPr>
              <a:t>6</a:t>
            </a:r>
            <a:endParaRPr lang="en-US" sz="32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Content Placeholder 3"/>
          <p:cNvSpPr>
            <a:spLocks noGrp="1"/>
          </p:cNvSpPr>
          <p:nvPr>
            <p:ph sz="quarter" idx="2"/>
          </p:nvPr>
        </p:nvSpPr>
        <p:spPr>
          <a:xfrm>
            <a:off x="1188322" y="2123001"/>
            <a:ext cx="8067736" cy="3581400"/>
          </a:xfrm>
        </p:spPr>
        <p:txBody>
          <a:bodyPr/>
          <a:lstStyle/>
          <a:p>
            <a:pPr eaLnBrk="1" hangingPunct="1"/>
            <a:endParaRPr lang="en-US" dirty="0" smtClean="0">
              <a:solidFill>
                <a:srgbClr val="002060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000" dirty="0" smtClean="0">
                <a:solidFill>
                  <a:srgbClr val="002060"/>
                </a:solidFill>
              </a:rPr>
              <a:t>Shows </a:t>
            </a:r>
            <a:r>
              <a:rPr lang="en-US" sz="4000" u="sng" dirty="0" smtClean="0">
                <a:solidFill>
                  <a:srgbClr val="002060"/>
                </a:solidFill>
              </a:rPr>
              <a:t>exactly</a:t>
            </a:r>
            <a:r>
              <a:rPr lang="en-US" sz="4000" dirty="0" smtClean="0">
                <a:solidFill>
                  <a:srgbClr val="002060"/>
                </a:solidFill>
              </a:rPr>
              <a:t> how many of each atom is in a compound (</a:t>
            </a:r>
            <a:r>
              <a:rPr lang="en-US" sz="4000" dirty="0" err="1" smtClean="0">
                <a:solidFill>
                  <a:srgbClr val="002060"/>
                </a:solidFill>
              </a:rPr>
              <a:t>unsimplified</a:t>
            </a:r>
            <a:r>
              <a:rPr lang="en-US" sz="4000" dirty="0" smtClean="0">
                <a:solidFill>
                  <a:srgbClr val="002060"/>
                </a:solidFill>
              </a:rPr>
              <a:t> formula)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95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solidFill>
                  <a:srgbClr val="002060"/>
                </a:solidFill>
              </a:rPr>
              <a:t>Check Point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602" y="1797424"/>
            <a:ext cx="7772400" cy="4572000"/>
          </a:xfrm>
        </p:spPr>
        <p:txBody>
          <a:bodyPr>
            <a:normAutofit/>
          </a:bodyPr>
          <a:lstStyle/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algn="ctr">
              <a:spcBef>
                <a:spcPts val="580"/>
              </a:spcBef>
              <a:buNone/>
              <a:defRPr/>
            </a:pPr>
            <a:r>
              <a:rPr lang="en-US" sz="4000" dirty="0" smtClean="0"/>
              <a:t>Is 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an empirical or a molecular formula?</a:t>
            </a:r>
          </a:p>
          <a:p>
            <a:pPr marL="274320" indent="-274320" algn="ctr">
              <a:spcBef>
                <a:spcPts val="580"/>
              </a:spcBef>
              <a:buNone/>
              <a:defRPr/>
            </a:pPr>
            <a:endParaRPr lang="en-US" sz="4000" dirty="0"/>
          </a:p>
          <a:p>
            <a:pPr algn="ctr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Empirical</a:t>
            </a:r>
            <a:endParaRPr lang="en-US" sz="4800" dirty="0">
              <a:solidFill>
                <a:srgbClr val="FF0000"/>
              </a:solidFill>
            </a:endParaRPr>
          </a:p>
          <a:p>
            <a:pPr marL="274320" indent="-274320" algn="ctr">
              <a:spcBef>
                <a:spcPts val="580"/>
              </a:spcBef>
              <a:buNone/>
              <a:defRPr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8817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solidFill>
                  <a:srgbClr val="002060"/>
                </a:solidFill>
              </a:rPr>
              <a:t>Check Point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602" y="1797424"/>
            <a:ext cx="7772400" cy="4572000"/>
          </a:xfrm>
        </p:spPr>
        <p:txBody>
          <a:bodyPr>
            <a:normAutofit/>
          </a:bodyPr>
          <a:lstStyle/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algn="ctr">
              <a:spcBef>
                <a:spcPts val="580"/>
              </a:spcBef>
              <a:buNone/>
              <a:defRPr/>
            </a:pPr>
            <a:r>
              <a:rPr lang="en-US" sz="4000" dirty="0" smtClean="0"/>
              <a:t>Is S</a:t>
            </a:r>
            <a:r>
              <a:rPr lang="en-US" sz="4000" baseline="-25000" dirty="0" smtClean="0"/>
              <a:t>3</a:t>
            </a:r>
            <a:r>
              <a:rPr lang="en-US" sz="4000" dirty="0" smtClean="0"/>
              <a:t>O</a:t>
            </a:r>
            <a:r>
              <a:rPr lang="en-US" sz="4000" baseline="-25000" dirty="0" smtClean="0"/>
              <a:t>6</a:t>
            </a:r>
            <a:r>
              <a:rPr lang="en-US" sz="4000" dirty="0" smtClean="0"/>
              <a:t> an empirical or a molecular formula?</a:t>
            </a:r>
          </a:p>
          <a:p>
            <a:pPr marL="274320" indent="-274320" algn="ctr">
              <a:spcBef>
                <a:spcPts val="580"/>
              </a:spcBef>
              <a:buNone/>
              <a:defRPr/>
            </a:pPr>
            <a:endParaRPr lang="en-US" sz="4000" dirty="0"/>
          </a:p>
          <a:p>
            <a:pPr algn="ctr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Molecular</a:t>
            </a:r>
          </a:p>
          <a:p>
            <a:pPr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(Empirical Formula is SO</a:t>
            </a:r>
            <a:r>
              <a:rPr lang="en-US" sz="4000" baseline="-25000" dirty="0" smtClean="0">
                <a:solidFill>
                  <a:srgbClr val="FF0000"/>
                </a:solidFill>
              </a:rPr>
              <a:t>2</a:t>
            </a:r>
            <a:r>
              <a:rPr lang="en-US" sz="4000" dirty="0" smtClean="0">
                <a:solidFill>
                  <a:srgbClr val="FF0000"/>
                </a:solidFill>
              </a:rPr>
              <a:t>)</a:t>
            </a:r>
            <a:endParaRPr lang="en-US" sz="4000" dirty="0">
              <a:solidFill>
                <a:srgbClr val="FF0000"/>
              </a:solidFill>
            </a:endParaRPr>
          </a:p>
          <a:p>
            <a:pPr marL="274320" indent="-274320" algn="ctr">
              <a:spcBef>
                <a:spcPts val="580"/>
              </a:spcBef>
              <a:buNone/>
              <a:defRPr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14975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Example 1: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524436" y="1609165"/>
            <a:ext cx="840105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What is the molecular formula if the empirical formula is CH</a:t>
            </a:r>
            <a:r>
              <a:rPr lang="en-US" sz="3600" baseline="-25000" dirty="0" smtClean="0"/>
              <a:t>4</a:t>
            </a:r>
            <a:r>
              <a:rPr lang="en-US" sz="3600" dirty="0" smtClean="0"/>
              <a:t>O and the mass of the whole molecule is 96 g/</a:t>
            </a:r>
            <a:r>
              <a:rPr lang="en-US" sz="3600" dirty="0" err="1" smtClean="0"/>
              <a:t>mol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47425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General information: How to do the lab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2672"/>
            <a:ext cx="9696376" cy="4996956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002060"/>
              </a:buClr>
              <a:buFont typeface="+mj-lt"/>
              <a:buAutoNum type="arabicPeriod"/>
            </a:pPr>
            <a:r>
              <a:rPr lang="en-US" sz="2800" dirty="0" smtClean="0"/>
              <a:t>Find the mass of your piece of gum before chewing (include the wrapper)</a:t>
            </a:r>
          </a:p>
          <a:p>
            <a:pPr marL="514350" indent="-514350">
              <a:buClr>
                <a:srgbClr val="002060"/>
              </a:buClr>
              <a:buFont typeface="+mj-lt"/>
              <a:buAutoNum type="arabicPeriod"/>
            </a:pPr>
            <a:r>
              <a:rPr lang="en-US" sz="2800" dirty="0" smtClean="0"/>
              <a:t>Chew your gum for ~5 minutes</a:t>
            </a:r>
          </a:p>
          <a:p>
            <a:pPr marL="514350" indent="-514350">
              <a:buClr>
                <a:srgbClr val="002060"/>
              </a:buClr>
              <a:buFont typeface="+mj-lt"/>
              <a:buAutoNum type="arabicPeriod"/>
            </a:pPr>
            <a:r>
              <a:rPr lang="en-US" sz="2800" dirty="0" smtClean="0"/>
              <a:t>Find the mass of your piece of gum after chewing </a:t>
            </a:r>
          </a:p>
          <a:p>
            <a:pPr marL="514350" indent="-514350">
              <a:buClr>
                <a:srgbClr val="002060"/>
              </a:buClr>
              <a:buFont typeface="+mj-lt"/>
              <a:buAutoNum type="arabicPeriod"/>
            </a:pPr>
            <a:endParaRPr lang="en-US" sz="2800" dirty="0" smtClean="0"/>
          </a:p>
          <a:p>
            <a:pPr marL="400050" lvl="1" indent="0">
              <a:buClr>
                <a:srgbClr val="002060"/>
              </a:buClr>
              <a:buNone/>
            </a:pPr>
            <a:r>
              <a:rPr lang="en-US" sz="2400" b="1" i="1" dirty="0" smtClean="0">
                <a:solidFill>
                  <a:srgbClr val="FF0000"/>
                </a:solidFill>
              </a:rPr>
              <a:t>Gum should be placed in wrapper before putting it on mass balance</a:t>
            </a:r>
          </a:p>
          <a:p>
            <a:pPr marL="514350" indent="-514350">
              <a:buClr>
                <a:srgbClr val="002060"/>
              </a:buClr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Clr>
                <a:srgbClr val="002060"/>
              </a:buClr>
              <a:buFont typeface="+mj-lt"/>
              <a:buAutoNum type="arabicPeriod"/>
            </a:pPr>
            <a:r>
              <a:rPr lang="en-US" sz="2800" dirty="0" smtClean="0"/>
              <a:t>Complete analysis and post-lab questions</a:t>
            </a:r>
          </a:p>
        </p:txBody>
      </p:sp>
    </p:spTree>
    <p:extLst>
      <p:ext uri="{BB962C8B-B14F-4D97-AF65-F5344CB8AC3E}">
        <p14:creationId xmlns:p14="http://schemas.microsoft.com/office/powerpoint/2010/main" val="167927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1752600" y="2743200"/>
            <a:ext cx="4572000" cy="3962400"/>
          </a:xfrm>
        </p:spPr>
        <p:txBody>
          <a:bodyPr rtlCol="0">
            <a:normAutofit fontScale="85000" lnSpcReduction="10000"/>
          </a:bodyPr>
          <a:lstStyle/>
          <a:p>
            <a:pPr>
              <a:buNone/>
              <a:defRPr/>
            </a:pPr>
            <a:r>
              <a:rPr lang="en-US" sz="3600" dirty="0">
                <a:solidFill>
                  <a:srgbClr val="FF0000"/>
                </a:solidFill>
              </a:rPr>
              <a:t>Step 1: Find the Mass of the Empirical Formula</a:t>
            </a:r>
          </a:p>
          <a:p>
            <a:pPr>
              <a:buNone/>
              <a:defRPr/>
            </a:pPr>
            <a:endParaRPr lang="en-US" sz="3600" dirty="0">
              <a:solidFill>
                <a:srgbClr val="FF0000"/>
              </a:solidFill>
            </a:endParaRPr>
          </a:p>
          <a:p>
            <a:pPr>
              <a:buNone/>
              <a:defRPr/>
            </a:pPr>
            <a:r>
              <a:rPr lang="en-US" sz="3600" dirty="0">
                <a:solidFill>
                  <a:srgbClr val="FF0000"/>
                </a:solidFill>
              </a:rPr>
              <a:t>Step 2: Divide the mass of the Molecular Formula by the mass of the Empirical Formula</a:t>
            </a:r>
          </a:p>
        </p:txBody>
      </p:sp>
      <p:sp>
        <p:nvSpPr>
          <p:cNvPr id="74755" name="Content Placeholder 4"/>
          <p:cNvSpPr>
            <a:spLocks noGrp="1"/>
          </p:cNvSpPr>
          <p:nvPr>
            <p:ph sz="half" idx="2"/>
          </p:nvPr>
        </p:nvSpPr>
        <p:spPr>
          <a:xfrm>
            <a:off x="6096000" y="2743201"/>
            <a:ext cx="4191000" cy="3916363"/>
          </a:xfrm>
        </p:spPr>
        <p:txBody>
          <a:bodyPr>
            <a:normAutofit fontScale="85000" lnSpcReduction="10000"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sz="3000"/>
              <a:t>Empirical Formula:</a:t>
            </a:r>
            <a:r>
              <a:rPr lang="en-US" sz="3000" b="1">
                <a:solidFill>
                  <a:srgbClr val="637F26"/>
                </a:solidFill>
              </a:rPr>
              <a:t> CH</a:t>
            </a:r>
            <a:r>
              <a:rPr lang="en-US" sz="3000" b="1" baseline="-25000">
                <a:solidFill>
                  <a:srgbClr val="637F26"/>
                </a:solidFill>
              </a:rPr>
              <a:t>4</a:t>
            </a:r>
            <a:r>
              <a:rPr lang="en-US" sz="3000" b="1">
                <a:solidFill>
                  <a:srgbClr val="637F26"/>
                </a:solidFill>
              </a:rPr>
              <a:t>O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sz="3000" b="1">
                <a:solidFill>
                  <a:srgbClr val="637F26"/>
                </a:solidFill>
              </a:rPr>
              <a:t> </a:t>
            </a:r>
            <a:r>
              <a:rPr lang="en-US" sz="3000">
                <a:solidFill>
                  <a:srgbClr val="637F26"/>
                </a:solidFill>
              </a:rPr>
              <a:t>Mass of Molecular Formula:</a:t>
            </a:r>
            <a:r>
              <a:rPr lang="en-US" sz="3000" b="1">
                <a:solidFill>
                  <a:srgbClr val="637F26"/>
                </a:solidFill>
              </a:rPr>
              <a:t> 96 g/mol</a:t>
            </a:r>
            <a:endParaRPr lang="en-US" sz="3000"/>
          </a:p>
        </p:txBody>
      </p:sp>
      <p:sp>
        <p:nvSpPr>
          <p:cNvPr id="5" name="Rectangle 4"/>
          <p:cNvSpPr/>
          <p:nvPr/>
        </p:nvSpPr>
        <p:spPr>
          <a:xfrm>
            <a:off x="676836" y="242047"/>
            <a:ext cx="9144000" cy="64633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defTabSz="457200">
              <a:spcBef>
                <a:spcPct val="0"/>
              </a:spcBef>
            </a:pPr>
            <a:r>
              <a:rPr lang="en-US" sz="3600" dirty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How to Compose the  </a:t>
            </a: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Molecular Formula</a:t>
            </a:r>
            <a:r>
              <a:rPr lang="en-US" sz="3600" dirty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8603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1524000" y="2895600"/>
            <a:ext cx="5029200" cy="396240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sz="3600">
                <a:solidFill>
                  <a:srgbClr val="FF0000"/>
                </a:solidFill>
              </a:rPr>
              <a:t>Step 3: Multiply the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600">
                <a:solidFill>
                  <a:srgbClr val="FF0000"/>
                </a:solidFill>
              </a:rPr>
              <a:t>subscripts in the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600">
                <a:solidFill>
                  <a:srgbClr val="FF0000"/>
                </a:solidFill>
              </a:rPr>
              <a:t>empirical formula by the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600">
                <a:solidFill>
                  <a:srgbClr val="FF0000"/>
                </a:solidFill>
              </a:rPr>
              <a:t>answer from step 2. </a:t>
            </a:r>
          </a:p>
        </p:txBody>
      </p:sp>
      <p:sp>
        <p:nvSpPr>
          <p:cNvPr id="75779" name="Content Placeholder 4"/>
          <p:cNvSpPr>
            <a:spLocks noGrp="1"/>
          </p:cNvSpPr>
          <p:nvPr>
            <p:ph sz="half" idx="2"/>
          </p:nvPr>
        </p:nvSpPr>
        <p:spPr>
          <a:xfrm>
            <a:off x="6096000" y="2941638"/>
            <a:ext cx="4191000" cy="3916362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n-US" sz="3200"/>
              <a:t>Empirical Formula:</a:t>
            </a:r>
            <a:r>
              <a:rPr lang="en-US" sz="3200" b="1">
                <a:solidFill>
                  <a:srgbClr val="637F26"/>
                </a:solidFill>
              </a:rPr>
              <a:t> CH</a:t>
            </a:r>
            <a:r>
              <a:rPr lang="en-US" sz="3200" b="1" baseline="-25000">
                <a:solidFill>
                  <a:srgbClr val="637F26"/>
                </a:solidFill>
              </a:rPr>
              <a:t>4</a:t>
            </a:r>
            <a:r>
              <a:rPr lang="en-US" sz="3200" b="1">
                <a:solidFill>
                  <a:srgbClr val="637F26"/>
                </a:solidFill>
              </a:rPr>
              <a:t>O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637F26"/>
                </a:solidFill>
              </a:rPr>
              <a:t> </a:t>
            </a:r>
            <a:r>
              <a:rPr lang="en-US" sz="3200">
                <a:solidFill>
                  <a:srgbClr val="637F26"/>
                </a:solidFill>
              </a:rPr>
              <a:t>Mass of Molecular Formula:</a:t>
            </a:r>
            <a:r>
              <a:rPr lang="en-US" sz="3200" b="1">
                <a:solidFill>
                  <a:srgbClr val="637F26"/>
                </a:solidFill>
              </a:rPr>
              <a:t> 96 g/mol</a:t>
            </a:r>
            <a:endParaRPr lang="en-US" sz="3200"/>
          </a:p>
        </p:txBody>
      </p:sp>
      <p:sp>
        <p:nvSpPr>
          <p:cNvPr id="5" name="Rectangle 4"/>
          <p:cNvSpPr/>
          <p:nvPr/>
        </p:nvSpPr>
        <p:spPr>
          <a:xfrm>
            <a:off x="676836" y="242047"/>
            <a:ext cx="9144000" cy="64633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defTabSz="457200">
              <a:spcBef>
                <a:spcPct val="0"/>
              </a:spcBef>
            </a:pPr>
            <a:r>
              <a:rPr lang="en-US" sz="3600" dirty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How to Compose the  </a:t>
            </a: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Molecular Formula</a:t>
            </a:r>
            <a:r>
              <a:rPr lang="en-US" sz="3600" dirty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1024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Example 2: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524436" y="1561039"/>
            <a:ext cx="840105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Compose the </a:t>
            </a:r>
            <a:r>
              <a:rPr lang="en-US" sz="3600" dirty="0"/>
              <a:t>molecular formula of the compound whose molar mass is 60.0 </a:t>
            </a:r>
            <a:r>
              <a:rPr lang="en-US" sz="3600" dirty="0" smtClean="0"/>
              <a:t>g/</a:t>
            </a:r>
            <a:r>
              <a:rPr lang="en-US" sz="3600" dirty="0" err="1" smtClean="0"/>
              <a:t>mol</a:t>
            </a:r>
            <a:r>
              <a:rPr lang="en-US" sz="3600" dirty="0" smtClean="0"/>
              <a:t> </a:t>
            </a:r>
            <a:r>
              <a:rPr lang="en-US" sz="3600" dirty="0"/>
              <a:t>and empirical formula is CH</a:t>
            </a:r>
            <a:r>
              <a:rPr lang="en-US" sz="3600" baseline="-25000" dirty="0"/>
              <a:t>4</a:t>
            </a:r>
            <a:r>
              <a:rPr lang="en-US" sz="3600" dirty="0"/>
              <a:t>N. </a:t>
            </a:r>
          </a:p>
        </p:txBody>
      </p:sp>
    </p:spTree>
    <p:extLst>
      <p:ext uri="{BB962C8B-B14F-4D97-AF65-F5344CB8AC3E}">
        <p14:creationId xmlns:p14="http://schemas.microsoft.com/office/powerpoint/2010/main" val="16670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6867" y="284203"/>
            <a:ext cx="8610600" cy="1293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Guided Practice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630" y="1304350"/>
            <a:ext cx="8596668" cy="536940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Teacher:</a:t>
            </a:r>
          </a:p>
          <a:p>
            <a:pPr marL="400050" lvl="1" indent="0">
              <a:buNone/>
            </a:pPr>
            <a:r>
              <a:rPr lang="en-US" sz="2600" dirty="0" smtClean="0"/>
              <a:t>1. Will show the problem on the board</a:t>
            </a:r>
          </a:p>
          <a:p>
            <a:r>
              <a:rPr lang="en-US" sz="2800" dirty="0" smtClean="0"/>
              <a:t>Students:</a:t>
            </a:r>
          </a:p>
          <a:p>
            <a:pPr marL="857250" lvl="1" indent="-457200">
              <a:buClr>
                <a:srgbClr val="002060"/>
              </a:buClr>
              <a:buFont typeface="Wingdings 3" charset="2"/>
              <a:buAutoNum type="arabicPeriod"/>
            </a:pPr>
            <a:r>
              <a:rPr lang="en-US" sz="2600" dirty="0" smtClean="0"/>
              <a:t>Take </a:t>
            </a:r>
            <a:r>
              <a:rPr lang="en-US" sz="2600" b="1" u="sng" dirty="0" smtClean="0">
                <a:solidFill>
                  <a:srgbClr val="FF0000"/>
                </a:solidFill>
              </a:rPr>
              <a:t>22 </a:t>
            </a:r>
            <a:r>
              <a:rPr lang="en-US" sz="2600" b="1" u="sng" dirty="0">
                <a:solidFill>
                  <a:srgbClr val="FF0000"/>
                </a:solidFill>
              </a:rPr>
              <a:t>seconds </a:t>
            </a:r>
            <a:r>
              <a:rPr lang="en-US" sz="2600" dirty="0"/>
              <a:t>to </a:t>
            </a:r>
            <a:r>
              <a:rPr lang="en-US" sz="2600" dirty="0" smtClean="0"/>
              <a:t>identify the elements involved. </a:t>
            </a:r>
            <a:endParaRPr lang="en-US" sz="2600" dirty="0"/>
          </a:p>
          <a:p>
            <a:pPr marL="857250" lvl="1" indent="-457200">
              <a:buClr>
                <a:srgbClr val="002060"/>
              </a:buClr>
              <a:buFont typeface="Wingdings 3" charset="2"/>
              <a:buAutoNum type="arabicPeriod"/>
            </a:pPr>
            <a:r>
              <a:rPr lang="en-US" sz="2600" dirty="0" smtClean="0"/>
              <a:t>Take </a:t>
            </a:r>
            <a:r>
              <a:rPr lang="en-US" sz="2600" b="1" u="sng" dirty="0" smtClean="0">
                <a:solidFill>
                  <a:srgbClr val="FF0000"/>
                </a:solidFill>
              </a:rPr>
              <a:t>68 </a:t>
            </a:r>
            <a:r>
              <a:rPr lang="en-US" sz="2600" b="1" u="sng" dirty="0">
                <a:solidFill>
                  <a:srgbClr val="FF0000"/>
                </a:solidFill>
              </a:rPr>
              <a:t>seconds </a:t>
            </a:r>
            <a:r>
              <a:rPr lang="en-US" sz="2600" dirty="0"/>
              <a:t>to </a:t>
            </a:r>
            <a:r>
              <a:rPr lang="en-US" sz="2600" dirty="0" smtClean="0"/>
              <a:t>solve the problem with your shoulder partner</a:t>
            </a:r>
            <a:endParaRPr lang="en-US" sz="2600" dirty="0"/>
          </a:p>
          <a:p>
            <a:pPr marL="857250" lvl="1" indent="-457200">
              <a:buClr>
                <a:srgbClr val="002060"/>
              </a:buClr>
              <a:buFont typeface="Wingdings 3" charset="2"/>
              <a:buAutoNum type="arabicPeriod"/>
            </a:pPr>
            <a:r>
              <a:rPr lang="en-US" sz="2600" dirty="0" smtClean="0"/>
              <a:t>Be ready to share when Mr. Ghosh says </a:t>
            </a:r>
            <a:r>
              <a:rPr lang="en-US" sz="2600" b="1" u="sng" dirty="0" smtClean="0">
                <a:solidFill>
                  <a:srgbClr val="FF0000"/>
                </a:solidFill>
              </a:rPr>
              <a:t>SWAG</a:t>
            </a:r>
            <a:endParaRPr lang="en-US" sz="26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640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Guided Practice 1: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77334" y="1515035"/>
            <a:ext cx="8705850" cy="4800600"/>
          </a:xfrm>
        </p:spPr>
        <p:txBody>
          <a:bodyPr>
            <a:normAutofit/>
          </a:bodyPr>
          <a:lstStyle/>
          <a:p>
            <a:pPr marL="53975" indent="-53975">
              <a:buNone/>
            </a:pPr>
            <a:r>
              <a:rPr lang="en-US" sz="3600" dirty="0"/>
              <a:t>Compose the molecular formula of the compound whose molar mass is 90 g/</a:t>
            </a:r>
            <a:r>
              <a:rPr lang="en-US" sz="3600" dirty="0" err="1"/>
              <a:t>mol</a:t>
            </a:r>
            <a:r>
              <a:rPr lang="en-US" sz="3600" dirty="0"/>
              <a:t> and empirical formula is CH</a:t>
            </a:r>
            <a:r>
              <a:rPr lang="en-US" sz="3600" baseline="-25000" dirty="0"/>
              <a:t>2</a:t>
            </a:r>
            <a:r>
              <a:rPr lang="en-US" sz="3600" dirty="0"/>
              <a:t>O.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36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3600" dirty="0" smtClean="0"/>
          </a:p>
        </p:txBody>
      </p:sp>
      <p:sp>
        <p:nvSpPr>
          <p:cNvPr id="4" name="Parallelogram 3"/>
          <p:cNvSpPr/>
          <p:nvPr/>
        </p:nvSpPr>
        <p:spPr>
          <a:xfrm>
            <a:off x="824753" y="5074023"/>
            <a:ext cx="3276600" cy="10668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 smtClean="0">
                <a:solidFill>
                  <a:srgbClr val="002060"/>
                </a:solidFill>
              </a:rPr>
              <a:t>C</a:t>
            </a:r>
            <a:r>
              <a:rPr lang="en-US" sz="3600" baseline="-25000" dirty="0" smtClean="0">
                <a:solidFill>
                  <a:srgbClr val="002060"/>
                </a:solidFill>
              </a:rPr>
              <a:t>3</a:t>
            </a:r>
            <a:r>
              <a:rPr lang="en-US" sz="3600" dirty="0" smtClean="0">
                <a:solidFill>
                  <a:srgbClr val="002060"/>
                </a:solidFill>
              </a:rPr>
              <a:t>H</a:t>
            </a:r>
            <a:r>
              <a:rPr lang="en-US" sz="3600" baseline="-25000" dirty="0" smtClean="0">
                <a:solidFill>
                  <a:srgbClr val="002060"/>
                </a:solidFill>
              </a:rPr>
              <a:t>6</a:t>
            </a:r>
            <a:r>
              <a:rPr lang="en-US" sz="3600" dirty="0" smtClean="0">
                <a:solidFill>
                  <a:srgbClr val="002060"/>
                </a:solidFill>
              </a:rPr>
              <a:t>O</a:t>
            </a:r>
            <a:r>
              <a:rPr lang="en-US" sz="3600" baseline="-25000" dirty="0" smtClean="0">
                <a:solidFill>
                  <a:srgbClr val="002060"/>
                </a:solidFill>
              </a:rPr>
              <a:t>3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86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Guided Practice 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: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77334" y="1515035"/>
            <a:ext cx="8705850" cy="4800600"/>
          </a:xfrm>
        </p:spPr>
        <p:txBody>
          <a:bodyPr>
            <a:normAutofit/>
          </a:bodyPr>
          <a:lstStyle/>
          <a:p>
            <a:pPr marL="53975" indent="-53975">
              <a:buNone/>
            </a:pPr>
            <a:r>
              <a:rPr lang="en-US" sz="3600" dirty="0"/>
              <a:t>Compose the molecular formula of the compound whose molar mass is 62 g/</a:t>
            </a:r>
            <a:r>
              <a:rPr lang="en-US" sz="3600" dirty="0" err="1"/>
              <a:t>mol</a:t>
            </a:r>
            <a:r>
              <a:rPr lang="en-US" sz="3600" dirty="0"/>
              <a:t> and empirical formula is CH</a:t>
            </a:r>
            <a:r>
              <a:rPr lang="en-US" sz="3600" baseline="-25000" dirty="0"/>
              <a:t>3</a:t>
            </a:r>
            <a:r>
              <a:rPr lang="en-US" sz="3600" dirty="0"/>
              <a:t>O.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36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3600" dirty="0" smtClean="0"/>
          </a:p>
        </p:txBody>
      </p:sp>
      <p:sp>
        <p:nvSpPr>
          <p:cNvPr id="4" name="Parallelogram 3"/>
          <p:cNvSpPr/>
          <p:nvPr/>
        </p:nvSpPr>
        <p:spPr>
          <a:xfrm>
            <a:off x="824753" y="5074023"/>
            <a:ext cx="3276600" cy="10668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 smtClean="0">
                <a:solidFill>
                  <a:srgbClr val="002060"/>
                </a:solidFill>
              </a:rPr>
              <a:t>C</a:t>
            </a:r>
            <a:r>
              <a:rPr lang="en-US" sz="3600" baseline="-25000" dirty="0" smtClean="0">
                <a:solidFill>
                  <a:srgbClr val="002060"/>
                </a:solidFill>
              </a:rPr>
              <a:t>2</a:t>
            </a:r>
            <a:r>
              <a:rPr lang="en-US" sz="3600" dirty="0" smtClean="0">
                <a:solidFill>
                  <a:srgbClr val="002060"/>
                </a:solidFill>
              </a:rPr>
              <a:t>H</a:t>
            </a:r>
            <a:r>
              <a:rPr lang="en-US" sz="3600" baseline="-25000" dirty="0" smtClean="0">
                <a:solidFill>
                  <a:srgbClr val="002060"/>
                </a:solidFill>
              </a:rPr>
              <a:t>6</a:t>
            </a:r>
            <a:r>
              <a:rPr lang="en-US" sz="3600" dirty="0" smtClean="0">
                <a:solidFill>
                  <a:srgbClr val="002060"/>
                </a:solidFill>
              </a:rPr>
              <a:t>O</a:t>
            </a:r>
            <a:r>
              <a:rPr lang="en-US" sz="3600" baseline="-25000" dirty="0">
                <a:solidFill>
                  <a:srgbClr val="002060"/>
                </a:solidFill>
              </a:rPr>
              <a:t>2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347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solidFill>
                  <a:srgbClr val="002060"/>
                </a:solidFill>
              </a:rPr>
              <a:t>Independent Practice 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Georgia" panose="02040502050405020303" pitchFamily="18" charset="0"/>
              <a:buNone/>
            </a:pPr>
            <a:endParaRPr lang="en-US" smtClean="0"/>
          </a:p>
          <a:p>
            <a:pPr eaLnBrk="1" hangingPunct="1">
              <a:buFont typeface="Georgia" panose="02040502050405020303" pitchFamily="18" charset="0"/>
              <a:buNone/>
            </a:pPr>
            <a:endParaRPr lang="en-US" smtClean="0"/>
          </a:p>
        </p:txBody>
      </p:sp>
      <p:sp>
        <p:nvSpPr>
          <p:cNvPr id="4" name="Rounded Rectangle 3"/>
          <p:cNvSpPr/>
          <p:nvPr/>
        </p:nvSpPr>
        <p:spPr>
          <a:xfrm>
            <a:off x="2895600" y="4800600"/>
            <a:ext cx="32004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002060"/>
                </a:solidFill>
              </a:rPr>
              <a:t>Practice makes Perfect</a:t>
            </a:r>
          </a:p>
        </p:txBody>
      </p:sp>
      <p:sp>
        <p:nvSpPr>
          <p:cNvPr id="5" name="Isosceles Triangle 4"/>
          <p:cNvSpPr/>
          <p:nvPr/>
        </p:nvSpPr>
        <p:spPr>
          <a:xfrm>
            <a:off x="7924800" y="2590800"/>
            <a:ext cx="2362200" cy="266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rgbClr val="002060"/>
                </a:solidFill>
              </a:rPr>
              <a:t>85%</a:t>
            </a:r>
          </a:p>
        </p:txBody>
      </p:sp>
    </p:spTree>
    <p:extLst>
      <p:ext uri="{BB962C8B-B14F-4D97-AF65-F5344CB8AC3E}">
        <p14:creationId xmlns:p14="http://schemas.microsoft.com/office/powerpoint/2010/main" val="342623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Material Covered on Quiz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Mole Calculations (1 and 2 step)</a:t>
            </a:r>
          </a:p>
          <a:p>
            <a:r>
              <a:rPr lang="en-US" sz="3200" dirty="0" smtClean="0"/>
              <a:t>Percent Composition</a:t>
            </a:r>
          </a:p>
          <a:p>
            <a:r>
              <a:rPr lang="en-US" sz="3200" dirty="0" smtClean="0"/>
              <a:t>Empirical Formulas</a:t>
            </a:r>
          </a:p>
        </p:txBody>
      </p:sp>
    </p:spTree>
    <p:extLst>
      <p:ext uri="{BB962C8B-B14F-4D97-AF65-F5344CB8AC3E}">
        <p14:creationId xmlns:p14="http://schemas.microsoft.com/office/powerpoint/2010/main" val="286279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Goal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To demonstrate mastery, we are shooting for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3914200" y="3029803"/>
            <a:ext cx="243200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</a:rPr>
              <a:t>85%</a:t>
            </a:r>
          </a:p>
        </p:txBody>
      </p:sp>
    </p:spTree>
    <p:extLst>
      <p:ext uri="{BB962C8B-B14F-4D97-AF65-F5344CB8AC3E}">
        <p14:creationId xmlns:p14="http://schemas.microsoft.com/office/powerpoint/2010/main" val="428549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Check Point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What is your goal for this </a:t>
            </a:r>
            <a:r>
              <a:rPr lang="en-US" sz="2400" dirty="0" smtClean="0"/>
              <a:t>quiz</a:t>
            </a:r>
            <a:r>
              <a:rPr lang="en-US" sz="2400" dirty="0"/>
              <a:t>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4286606" y="3208353"/>
            <a:ext cx="14702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</a:rPr>
              <a:t>85%</a:t>
            </a:r>
          </a:p>
        </p:txBody>
      </p:sp>
    </p:spTree>
    <p:extLst>
      <p:ext uri="{BB962C8B-B14F-4D97-AF65-F5344CB8AC3E}">
        <p14:creationId xmlns:p14="http://schemas.microsoft.com/office/powerpoint/2010/main" val="3663185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429" y="313764"/>
            <a:ext cx="7497763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Bubble Gum Lab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67429" y="1286436"/>
            <a:ext cx="7908433" cy="4800600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You each need </a:t>
            </a:r>
            <a:r>
              <a:rPr lang="en-US" sz="2800" b="1" u="sng" dirty="0" smtClean="0"/>
              <a:t>One Piece of Gum</a:t>
            </a:r>
            <a:r>
              <a:rPr lang="en-US" sz="2800" b="1" dirty="0" smtClean="0"/>
              <a:t> </a:t>
            </a:r>
            <a:r>
              <a:rPr lang="en-US" sz="2800" dirty="0" smtClean="0"/>
              <a:t>and your </a:t>
            </a:r>
            <a:r>
              <a:rPr lang="en-US" sz="2800" b="1" u="sng" dirty="0" smtClean="0"/>
              <a:t>Brain </a:t>
            </a:r>
          </a:p>
          <a:p>
            <a:pPr eaLnBrk="1" hangingPunct="1"/>
            <a:endParaRPr lang="en-US" sz="2800" b="1" dirty="0" smtClean="0"/>
          </a:p>
          <a:p>
            <a:pPr eaLnBrk="1" hangingPunct="1"/>
            <a:r>
              <a:rPr lang="en-US" sz="2800" dirty="0" smtClean="0"/>
              <a:t>Good Luck!!!</a:t>
            </a:r>
          </a:p>
          <a:p>
            <a:pPr eaLnBrk="1" hangingPunct="1"/>
            <a:endParaRPr lang="en-US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2948246" y="4917158"/>
            <a:ext cx="369623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15 Minutes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419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Expectations for Quiz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08149"/>
            <a:ext cx="8763000" cy="48006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3200" dirty="0" smtClean="0"/>
              <a:t>Clear your desk of everything except a....</a:t>
            </a:r>
          </a:p>
          <a:p>
            <a:pPr>
              <a:buFont typeface="Wingdings 2" panose="05020102010507070707" pitchFamily="18" charset="2"/>
              <a:buNone/>
              <a:defRPr/>
            </a:pPr>
            <a:endParaRPr lang="en-US" sz="3200" dirty="0" smtClean="0"/>
          </a:p>
          <a:p>
            <a:pPr marL="596900" indent="-514350">
              <a:buClr>
                <a:srgbClr val="002060"/>
              </a:buClr>
              <a:buFont typeface="+mj-lt"/>
              <a:buAutoNum type="arabicPeriod"/>
              <a:defRPr/>
            </a:pPr>
            <a:r>
              <a:rPr lang="en-US" sz="3200" dirty="0" smtClean="0"/>
              <a:t>Writing Utensil</a:t>
            </a:r>
          </a:p>
          <a:p>
            <a:pPr marL="596900" indent="-514350">
              <a:buClr>
                <a:srgbClr val="002060"/>
              </a:buClr>
              <a:buFont typeface="+mj-lt"/>
              <a:buAutoNum type="arabicPeriod"/>
              <a:defRPr/>
            </a:pPr>
            <a:r>
              <a:rPr lang="en-US" sz="3200" dirty="0" smtClean="0"/>
              <a:t>Calculator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22692" y="5022299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rgbClr val="C00000"/>
                </a:solidFill>
              </a:rPr>
              <a:t>Periodic Table is provided to you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703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Expectations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23861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Students will keep eyes on own paper</a:t>
            </a:r>
          </a:p>
          <a:p>
            <a:pPr lvl="1"/>
            <a:r>
              <a:rPr lang="en-US" sz="2000" dirty="0" smtClean="0"/>
              <a:t>Cheating will result in an automatic </a:t>
            </a:r>
            <a:r>
              <a:rPr lang="en-US" sz="2800" dirty="0" smtClean="0">
                <a:solidFill>
                  <a:srgbClr val="C00000"/>
                </a:solidFill>
              </a:rPr>
              <a:t>ZERO</a:t>
            </a:r>
          </a:p>
          <a:p>
            <a:r>
              <a:rPr lang="en-US" sz="2400" dirty="0" smtClean="0"/>
              <a:t>Students will remain </a:t>
            </a:r>
            <a:r>
              <a:rPr lang="en-US" sz="2400" dirty="0" smtClean="0">
                <a:solidFill>
                  <a:srgbClr val="C00000"/>
                </a:solidFill>
              </a:rPr>
              <a:t>SILENT</a:t>
            </a:r>
            <a:r>
              <a:rPr lang="en-US" sz="2400" dirty="0" smtClean="0"/>
              <a:t> for the duration of the quiz</a:t>
            </a:r>
          </a:p>
        </p:txBody>
      </p:sp>
    </p:spTree>
    <p:extLst>
      <p:ext uri="{BB962C8B-B14F-4D97-AF65-F5344CB8AC3E}">
        <p14:creationId xmlns:p14="http://schemas.microsoft.com/office/powerpoint/2010/main" val="156516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Good Luck!!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657" y="1784349"/>
            <a:ext cx="4495344" cy="4495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97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320" y="1017589"/>
            <a:ext cx="3002924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Closing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How was your quiz? 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What topics do you feel you still need review on?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55940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4628</TotalTime>
  <Words>2345</Words>
  <Application>Microsoft Office PowerPoint</Application>
  <PresentationFormat>Widescreen</PresentationFormat>
  <Paragraphs>598</Paragraphs>
  <Slides>93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93</vt:i4>
      </vt:variant>
    </vt:vector>
  </HeadingPairs>
  <TitlesOfParts>
    <vt:vector size="105" baseType="lpstr">
      <vt:lpstr>Arial</vt:lpstr>
      <vt:lpstr>Calibri</vt:lpstr>
      <vt:lpstr>Calibri Light</vt:lpstr>
      <vt:lpstr>Cambria Math</vt:lpstr>
      <vt:lpstr>Georgia</vt:lpstr>
      <vt:lpstr>Times New Roman</vt:lpstr>
      <vt:lpstr>Trebuchet MS</vt:lpstr>
      <vt:lpstr>Wingdings</vt:lpstr>
      <vt:lpstr>Wingdings 2</vt:lpstr>
      <vt:lpstr>Wingdings 3</vt:lpstr>
      <vt:lpstr>Office Theme</vt:lpstr>
      <vt:lpstr>1_Facet</vt:lpstr>
      <vt:lpstr>Week 22 Chemistry</vt:lpstr>
      <vt:lpstr>Warm Up: 3 Minutes</vt:lpstr>
      <vt:lpstr>Agenda</vt:lpstr>
      <vt:lpstr>Bubble Gum Lab</vt:lpstr>
      <vt:lpstr>Problem</vt:lpstr>
      <vt:lpstr>Pre-Lab Question</vt:lpstr>
      <vt:lpstr>Lab Expectations</vt:lpstr>
      <vt:lpstr>General information: How to do the lab</vt:lpstr>
      <vt:lpstr>Bubble Gum Lab</vt:lpstr>
      <vt:lpstr>Answer Key As Mr. Ghosh goes through the answers, highlight the ones you got wrong</vt:lpstr>
      <vt:lpstr>Class Averages (and Top Scores)</vt:lpstr>
      <vt:lpstr>What does Tracking Look Like?</vt:lpstr>
      <vt:lpstr>What does Tracking Look Like?</vt:lpstr>
      <vt:lpstr>What does Tracking Look Like?</vt:lpstr>
      <vt:lpstr>What does Tracking Look Like?</vt:lpstr>
      <vt:lpstr>What does Tracking Look Like?</vt:lpstr>
      <vt:lpstr>Percent Mastery</vt:lpstr>
      <vt:lpstr>What does Tracking Look Like?</vt:lpstr>
      <vt:lpstr>Your Turn</vt:lpstr>
      <vt:lpstr>Closing</vt:lpstr>
      <vt:lpstr>Warm Up: 4 Minutes</vt:lpstr>
      <vt:lpstr>Agenda</vt:lpstr>
      <vt:lpstr>PowerPoint Presentation</vt:lpstr>
      <vt:lpstr>What is % Composition??</vt:lpstr>
      <vt:lpstr>What is % Composition??</vt:lpstr>
      <vt:lpstr>Example 1:</vt:lpstr>
      <vt:lpstr>Example 2:</vt:lpstr>
      <vt:lpstr>Guided Practice</vt:lpstr>
      <vt:lpstr>Guided Practice 1:</vt:lpstr>
      <vt:lpstr>Guided Practice 2:</vt:lpstr>
      <vt:lpstr>Guided Practice 3:</vt:lpstr>
      <vt:lpstr>Independent Practice</vt:lpstr>
      <vt:lpstr>Closing</vt:lpstr>
      <vt:lpstr>Warm Up: 4 Minutes</vt:lpstr>
      <vt:lpstr>Agenda</vt:lpstr>
      <vt:lpstr>Goal For Today</vt:lpstr>
      <vt:lpstr>PowerPoint Presentation</vt:lpstr>
      <vt:lpstr>Example 1:</vt:lpstr>
      <vt:lpstr>PowerPoint Presentation</vt:lpstr>
      <vt:lpstr>PowerPoint Presentation</vt:lpstr>
      <vt:lpstr>Example 2:</vt:lpstr>
      <vt:lpstr>Guided Practice</vt:lpstr>
      <vt:lpstr>Guided Practice 1:</vt:lpstr>
      <vt:lpstr>Guided Practice 2:</vt:lpstr>
      <vt:lpstr>Guided Practice 3:</vt:lpstr>
      <vt:lpstr>Independent Practice </vt:lpstr>
      <vt:lpstr>Closing</vt:lpstr>
      <vt:lpstr>Warm Up: 4 Minutes</vt:lpstr>
      <vt:lpstr>Agenda</vt:lpstr>
      <vt:lpstr>PowerPoint Presentation</vt:lpstr>
      <vt:lpstr>Writing Empirical Formulas</vt:lpstr>
      <vt:lpstr>Example 1:</vt:lpstr>
      <vt:lpstr>Common Decimals/Fractions</vt:lpstr>
      <vt:lpstr>Table of Common Decimals/Fractions</vt:lpstr>
      <vt:lpstr>PowerPoint Presentation</vt:lpstr>
      <vt:lpstr>Table of Common Decimals/Fractions</vt:lpstr>
      <vt:lpstr>Table of Common Decimals/Fractions</vt:lpstr>
      <vt:lpstr>Table of Common Decimals/Fractions</vt:lpstr>
      <vt:lpstr>Table of Common Decimals/Fractions</vt:lpstr>
      <vt:lpstr>Table of Common Decimals/Fractions</vt:lpstr>
      <vt:lpstr>Table of Common Decimals/Fractions</vt:lpstr>
      <vt:lpstr>Table of Common Decimals/Fractions</vt:lpstr>
      <vt:lpstr>Table of Common Decimals/Fractions</vt:lpstr>
      <vt:lpstr>Table of Common Decimals/Fractions</vt:lpstr>
      <vt:lpstr>Example 1:</vt:lpstr>
      <vt:lpstr>Example 2:</vt:lpstr>
      <vt:lpstr>Guided Practice</vt:lpstr>
      <vt:lpstr>Guided Practice 1:</vt:lpstr>
      <vt:lpstr>Guided Practice 2:</vt:lpstr>
      <vt:lpstr>Guided Practice 3:</vt:lpstr>
      <vt:lpstr>Independent Practice </vt:lpstr>
      <vt:lpstr>Closing</vt:lpstr>
      <vt:lpstr>Warm Up: 4 Minutes</vt:lpstr>
      <vt:lpstr>Agenda</vt:lpstr>
      <vt:lpstr>Goal For Today</vt:lpstr>
      <vt:lpstr>PowerPoint Presentation</vt:lpstr>
      <vt:lpstr>Check Point #1</vt:lpstr>
      <vt:lpstr>Check Point #2</vt:lpstr>
      <vt:lpstr>Example 1:</vt:lpstr>
      <vt:lpstr>PowerPoint Presentation</vt:lpstr>
      <vt:lpstr>PowerPoint Presentation</vt:lpstr>
      <vt:lpstr>Example 2:</vt:lpstr>
      <vt:lpstr>Guided Practice</vt:lpstr>
      <vt:lpstr>Guided Practice 1:</vt:lpstr>
      <vt:lpstr>Guided Practice 2:</vt:lpstr>
      <vt:lpstr>Independent Practice </vt:lpstr>
      <vt:lpstr>Material Covered on Quiz</vt:lpstr>
      <vt:lpstr>Goal</vt:lpstr>
      <vt:lpstr>Check Point</vt:lpstr>
      <vt:lpstr>Expectations for Quiz</vt:lpstr>
      <vt:lpstr>Expectations</vt:lpstr>
      <vt:lpstr>Good Luck!!</vt:lpstr>
      <vt:lpstr>Closing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Ghosh, Niloy</dc:creator>
  <cp:lastModifiedBy>Ghosh, Niloy</cp:lastModifiedBy>
  <cp:revision>96</cp:revision>
  <dcterms:created xsi:type="dcterms:W3CDTF">2014-01-30T04:49:26Z</dcterms:created>
  <dcterms:modified xsi:type="dcterms:W3CDTF">2014-02-07T01:00:03Z</dcterms:modified>
</cp:coreProperties>
</file>