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335" r:id="rId18"/>
    <p:sldId id="332" r:id="rId19"/>
    <p:sldId id="337" r:id="rId20"/>
    <p:sldId id="338" r:id="rId21"/>
    <p:sldId id="334" r:id="rId22"/>
    <p:sldId id="339" r:id="rId23"/>
    <p:sldId id="283" r:id="rId24"/>
    <p:sldId id="284" r:id="rId25"/>
    <p:sldId id="341" r:id="rId26"/>
    <p:sldId id="340" r:id="rId27"/>
    <p:sldId id="285" r:id="rId28"/>
    <p:sldId id="286" r:id="rId29"/>
    <p:sldId id="288" r:id="rId30"/>
    <p:sldId id="342" r:id="rId31"/>
    <p:sldId id="289" r:id="rId32"/>
    <p:sldId id="290" r:id="rId33"/>
    <p:sldId id="292" r:id="rId34"/>
    <p:sldId id="294" r:id="rId35"/>
    <p:sldId id="293" r:id="rId36"/>
    <p:sldId id="295" r:id="rId37"/>
    <p:sldId id="296" r:id="rId38"/>
    <p:sldId id="297" r:id="rId39"/>
    <p:sldId id="320" r:id="rId40"/>
    <p:sldId id="327" r:id="rId41"/>
    <p:sldId id="306" r:id="rId42"/>
    <p:sldId id="307" r:id="rId43"/>
    <p:sldId id="308" r:id="rId44"/>
    <p:sldId id="309" r:id="rId45"/>
    <p:sldId id="310" r:id="rId46"/>
    <p:sldId id="311" r:id="rId47"/>
    <p:sldId id="312" r:id="rId48"/>
    <p:sldId id="313" r:id="rId49"/>
    <p:sldId id="314" r:id="rId50"/>
    <p:sldId id="315" r:id="rId51"/>
    <p:sldId id="328" r:id="rId52"/>
    <p:sldId id="318" r:id="rId53"/>
    <p:sldId id="319" r:id="rId5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780" y="54"/>
      </p:cViewPr>
      <p:guideLst/>
    </p:cSldViewPr>
  </p:slideViewPr>
  <p:outlineViewPr>
    <p:cViewPr>
      <p:scale>
        <a:sx n="33" d="100"/>
        <a:sy n="33" d="100"/>
      </p:scale>
      <p:origin x="0" y="-1234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2CC431-CB25-4008-8CFB-49E44B76EA7E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BDA94F-AFEA-47D3-8F7A-936AA9408C8E}">
      <dgm:prSet phldrT="[Text]"/>
      <dgm:spPr/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Moles</a:t>
          </a:r>
          <a:endParaRPr lang="en-US" dirty="0">
            <a:solidFill>
              <a:srgbClr val="002060"/>
            </a:solidFill>
          </a:endParaRPr>
        </a:p>
      </dgm:t>
    </dgm:pt>
    <dgm:pt modelId="{28C194D3-BB0E-46C9-B81D-959DCF29E3C0}" type="parTrans" cxnId="{BC002D2A-3C88-4F7A-959E-4DE532A7250D}">
      <dgm:prSet/>
      <dgm:spPr/>
      <dgm:t>
        <a:bodyPr/>
        <a:lstStyle/>
        <a:p>
          <a:endParaRPr lang="en-US"/>
        </a:p>
      </dgm:t>
    </dgm:pt>
    <dgm:pt modelId="{8ABBB5D0-0804-4570-860E-C660F20100DC}" type="sibTrans" cxnId="{BC002D2A-3C88-4F7A-959E-4DE532A7250D}">
      <dgm:prSet/>
      <dgm:spPr/>
      <dgm:t>
        <a:bodyPr/>
        <a:lstStyle/>
        <a:p>
          <a:endParaRPr lang="en-US"/>
        </a:p>
      </dgm:t>
    </dgm:pt>
    <dgm:pt modelId="{467B2024-0364-4ADB-A9E2-7750DBF14E13}">
      <dgm:prSet phldrT="[Text]" custT="1"/>
      <dgm:spPr/>
      <dgm:t>
        <a:bodyPr/>
        <a:lstStyle/>
        <a:p>
          <a:r>
            <a:rPr lang="en-US" sz="2800" b="1" dirty="0" smtClean="0">
              <a:solidFill>
                <a:srgbClr val="002060"/>
              </a:solidFill>
            </a:rPr>
            <a:t>Formula Unit</a:t>
          </a:r>
        </a:p>
        <a:p>
          <a:r>
            <a:rPr lang="en-US" sz="2600" dirty="0" smtClean="0">
              <a:solidFill>
                <a:srgbClr val="002060"/>
              </a:solidFill>
            </a:rPr>
            <a:t>(M + NM, Ionic)</a:t>
          </a:r>
          <a:endParaRPr lang="en-US" sz="2600" dirty="0">
            <a:solidFill>
              <a:srgbClr val="002060"/>
            </a:solidFill>
          </a:endParaRPr>
        </a:p>
      </dgm:t>
    </dgm:pt>
    <dgm:pt modelId="{9CE7D884-C561-4CB3-8743-C6386AC51EE6}" type="parTrans" cxnId="{8D058CD3-70CB-40C7-8850-B540817584F2}">
      <dgm:prSet/>
      <dgm:spPr/>
      <dgm:t>
        <a:bodyPr/>
        <a:lstStyle/>
        <a:p>
          <a:endParaRPr lang="en-US"/>
        </a:p>
      </dgm:t>
    </dgm:pt>
    <dgm:pt modelId="{543A14A2-F9A4-42EF-9088-C110C756F0DC}" type="sibTrans" cxnId="{8D058CD3-70CB-40C7-8850-B540817584F2}">
      <dgm:prSet/>
      <dgm:spPr/>
      <dgm:t>
        <a:bodyPr/>
        <a:lstStyle/>
        <a:p>
          <a:endParaRPr lang="en-US"/>
        </a:p>
      </dgm:t>
    </dgm:pt>
    <dgm:pt modelId="{8FA1A6CA-6FA3-43B0-87C4-FE9161079B1F}">
      <dgm:prSet phldrT="[Text]"/>
      <dgm:spPr/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Ions</a:t>
          </a:r>
          <a:endParaRPr lang="en-US" dirty="0">
            <a:solidFill>
              <a:srgbClr val="002060"/>
            </a:solidFill>
          </a:endParaRPr>
        </a:p>
      </dgm:t>
    </dgm:pt>
    <dgm:pt modelId="{C20CF467-EDBD-4C2B-8D0C-902D4D2201A6}" type="parTrans" cxnId="{DB55AFE0-7888-4C13-9BDC-C9EB6960F2F7}">
      <dgm:prSet/>
      <dgm:spPr/>
      <dgm:t>
        <a:bodyPr/>
        <a:lstStyle/>
        <a:p>
          <a:endParaRPr lang="en-US"/>
        </a:p>
      </dgm:t>
    </dgm:pt>
    <dgm:pt modelId="{4AF75D47-AD22-450B-9FA2-1ACE5C8E93FF}" type="sibTrans" cxnId="{DB55AFE0-7888-4C13-9BDC-C9EB6960F2F7}">
      <dgm:prSet/>
      <dgm:spPr/>
      <dgm:t>
        <a:bodyPr/>
        <a:lstStyle/>
        <a:p>
          <a:endParaRPr lang="en-US"/>
        </a:p>
      </dgm:t>
    </dgm:pt>
    <dgm:pt modelId="{4320BFEC-51D4-4904-B797-426BF7C3BFC3}">
      <dgm:prSet phldrT="[Text]" custT="1"/>
      <dgm:spPr/>
      <dgm:t>
        <a:bodyPr/>
        <a:lstStyle/>
        <a:p>
          <a:r>
            <a:rPr lang="en-US" sz="2800" b="1" dirty="0" smtClean="0">
              <a:solidFill>
                <a:srgbClr val="002060"/>
              </a:solidFill>
            </a:rPr>
            <a:t>Molecules</a:t>
          </a:r>
          <a:endParaRPr lang="en-US" sz="2200" b="1" dirty="0" smtClean="0">
            <a:solidFill>
              <a:srgbClr val="002060"/>
            </a:solidFill>
          </a:endParaRPr>
        </a:p>
        <a:p>
          <a:r>
            <a:rPr lang="en-US" sz="2200" dirty="0" smtClean="0">
              <a:solidFill>
                <a:srgbClr val="002060"/>
              </a:solidFill>
            </a:rPr>
            <a:t>(NM + NM, Covalent)</a:t>
          </a:r>
          <a:endParaRPr lang="en-US" sz="2200" dirty="0">
            <a:solidFill>
              <a:srgbClr val="002060"/>
            </a:solidFill>
          </a:endParaRPr>
        </a:p>
      </dgm:t>
    </dgm:pt>
    <dgm:pt modelId="{77F05438-03EE-4251-B838-D11B5AFCCA6C}" type="parTrans" cxnId="{FB3C1604-10AF-4761-96D3-8FD0069AD233}">
      <dgm:prSet/>
      <dgm:spPr/>
      <dgm:t>
        <a:bodyPr/>
        <a:lstStyle/>
        <a:p>
          <a:endParaRPr lang="en-US"/>
        </a:p>
      </dgm:t>
    </dgm:pt>
    <dgm:pt modelId="{68C8B6B4-DC9C-479D-BB8D-0E2D038117E6}" type="sibTrans" cxnId="{FB3C1604-10AF-4761-96D3-8FD0069AD233}">
      <dgm:prSet/>
      <dgm:spPr/>
      <dgm:t>
        <a:bodyPr/>
        <a:lstStyle/>
        <a:p>
          <a:endParaRPr lang="en-US"/>
        </a:p>
      </dgm:t>
    </dgm:pt>
    <dgm:pt modelId="{493CAC31-A0E6-499A-B699-7491B3E4579C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002060"/>
              </a:solidFill>
            </a:rPr>
            <a:t>Atoms </a:t>
          </a:r>
          <a:r>
            <a:rPr lang="en-US" sz="2800" dirty="0" smtClean="0">
              <a:solidFill>
                <a:srgbClr val="002060"/>
              </a:solidFill>
            </a:rPr>
            <a:t>(single element)</a:t>
          </a:r>
          <a:endParaRPr lang="en-US" sz="2800" dirty="0">
            <a:solidFill>
              <a:srgbClr val="002060"/>
            </a:solidFill>
          </a:endParaRPr>
        </a:p>
      </dgm:t>
    </dgm:pt>
    <dgm:pt modelId="{BB7B5064-7920-4E03-AE3D-C14BF7F60540}" type="parTrans" cxnId="{C4D7CE5F-7A12-4515-885E-2144ECE1A053}">
      <dgm:prSet/>
      <dgm:spPr/>
      <dgm:t>
        <a:bodyPr/>
        <a:lstStyle/>
        <a:p>
          <a:endParaRPr lang="en-US"/>
        </a:p>
      </dgm:t>
    </dgm:pt>
    <dgm:pt modelId="{2EADFF5B-D37D-45B9-9750-1BF412ED9BEA}" type="sibTrans" cxnId="{C4D7CE5F-7A12-4515-885E-2144ECE1A053}">
      <dgm:prSet/>
      <dgm:spPr/>
      <dgm:t>
        <a:bodyPr/>
        <a:lstStyle/>
        <a:p>
          <a:endParaRPr lang="en-US"/>
        </a:p>
      </dgm:t>
    </dgm:pt>
    <dgm:pt modelId="{829D4B9A-F7BD-4955-B94D-FA48584AED31}">
      <dgm:prSet phldrT="[Text]"/>
      <dgm:spPr/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Atoms</a:t>
          </a:r>
          <a:endParaRPr lang="en-US" dirty="0">
            <a:solidFill>
              <a:srgbClr val="002060"/>
            </a:solidFill>
          </a:endParaRPr>
        </a:p>
      </dgm:t>
    </dgm:pt>
    <dgm:pt modelId="{255D1234-1A7F-487D-9954-05C334E9A285}" type="parTrans" cxnId="{AAF490FB-78E8-42C7-8645-F51086D14F1B}">
      <dgm:prSet/>
      <dgm:spPr/>
      <dgm:t>
        <a:bodyPr/>
        <a:lstStyle/>
        <a:p>
          <a:endParaRPr lang="en-US"/>
        </a:p>
      </dgm:t>
    </dgm:pt>
    <dgm:pt modelId="{F109B693-3CCF-4C84-806E-047806CF99F6}" type="sibTrans" cxnId="{AAF490FB-78E8-42C7-8645-F51086D14F1B}">
      <dgm:prSet/>
      <dgm:spPr/>
      <dgm:t>
        <a:bodyPr/>
        <a:lstStyle/>
        <a:p>
          <a:endParaRPr lang="en-US"/>
        </a:p>
      </dgm:t>
    </dgm:pt>
    <dgm:pt modelId="{0688157C-3806-4A04-A16B-DF417A6B1EFE}" type="pres">
      <dgm:prSet presAssocID="{2F2CC431-CB25-4008-8CFB-49E44B76EA7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EFA5EA-0A09-4DF1-A07D-934B8697EDE2}" type="pres">
      <dgm:prSet presAssocID="{2F2CC431-CB25-4008-8CFB-49E44B76EA7E}" presName="hierFlow" presStyleCnt="0"/>
      <dgm:spPr/>
    </dgm:pt>
    <dgm:pt modelId="{23003C1D-FE37-4149-8D2F-D91F51888060}" type="pres">
      <dgm:prSet presAssocID="{2F2CC431-CB25-4008-8CFB-49E44B76EA7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125C0A1-A0D2-4A6E-9E30-A4D715FA5ABE}" type="pres">
      <dgm:prSet presAssocID="{8FBDA94F-AFEA-47D3-8F7A-936AA9408C8E}" presName="Name14" presStyleCnt="0"/>
      <dgm:spPr/>
    </dgm:pt>
    <dgm:pt modelId="{3B4EDA34-5DC3-4120-9459-13DE5DB28798}" type="pres">
      <dgm:prSet presAssocID="{8FBDA94F-AFEA-47D3-8F7A-936AA9408C8E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B6F4A4-D59D-430A-81F9-3E1E8063BE98}" type="pres">
      <dgm:prSet presAssocID="{8FBDA94F-AFEA-47D3-8F7A-936AA9408C8E}" presName="hierChild2" presStyleCnt="0"/>
      <dgm:spPr/>
    </dgm:pt>
    <dgm:pt modelId="{23752636-8E0D-4472-8747-ED25F922E4E7}" type="pres">
      <dgm:prSet presAssocID="{9CE7D884-C561-4CB3-8743-C6386AC51EE6}" presName="Name19" presStyleLbl="parChTrans1D2" presStyleIdx="0" presStyleCnt="3"/>
      <dgm:spPr/>
      <dgm:t>
        <a:bodyPr/>
        <a:lstStyle/>
        <a:p>
          <a:endParaRPr lang="en-US"/>
        </a:p>
      </dgm:t>
    </dgm:pt>
    <dgm:pt modelId="{1A119C34-97AA-4C65-A7F5-4CA440F6A7F3}" type="pres">
      <dgm:prSet presAssocID="{467B2024-0364-4ADB-A9E2-7750DBF14E13}" presName="Name21" presStyleCnt="0"/>
      <dgm:spPr/>
    </dgm:pt>
    <dgm:pt modelId="{55A21590-05A8-462E-97EF-1FAD07EF6461}" type="pres">
      <dgm:prSet presAssocID="{467B2024-0364-4ADB-A9E2-7750DBF14E13}" presName="level2Shape" presStyleLbl="node2" presStyleIdx="0" presStyleCnt="3" custScaleX="120057"/>
      <dgm:spPr/>
      <dgm:t>
        <a:bodyPr/>
        <a:lstStyle/>
        <a:p>
          <a:endParaRPr lang="en-US"/>
        </a:p>
      </dgm:t>
    </dgm:pt>
    <dgm:pt modelId="{2ABDD0CB-5D74-4530-AE71-CE56026F4744}" type="pres">
      <dgm:prSet presAssocID="{467B2024-0364-4ADB-A9E2-7750DBF14E13}" presName="hierChild3" presStyleCnt="0"/>
      <dgm:spPr/>
    </dgm:pt>
    <dgm:pt modelId="{CA856109-25B8-4350-9DCF-367341E7FF95}" type="pres">
      <dgm:prSet presAssocID="{C20CF467-EDBD-4C2B-8D0C-902D4D2201A6}" presName="Name19" presStyleLbl="parChTrans1D3" presStyleIdx="0" presStyleCnt="2"/>
      <dgm:spPr/>
      <dgm:t>
        <a:bodyPr/>
        <a:lstStyle/>
        <a:p>
          <a:endParaRPr lang="en-US"/>
        </a:p>
      </dgm:t>
    </dgm:pt>
    <dgm:pt modelId="{E32EEB28-3501-4316-9915-4644AAFF26A8}" type="pres">
      <dgm:prSet presAssocID="{8FA1A6CA-6FA3-43B0-87C4-FE9161079B1F}" presName="Name21" presStyleCnt="0"/>
      <dgm:spPr/>
    </dgm:pt>
    <dgm:pt modelId="{B20A3FDA-0159-4F4F-BF90-C611344E3DC4}" type="pres">
      <dgm:prSet presAssocID="{8FA1A6CA-6FA3-43B0-87C4-FE9161079B1F}" presName="level2Shape" presStyleLbl="node3" presStyleIdx="0" presStyleCnt="2"/>
      <dgm:spPr/>
      <dgm:t>
        <a:bodyPr/>
        <a:lstStyle/>
        <a:p>
          <a:endParaRPr lang="en-US"/>
        </a:p>
      </dgm:t>
    </dgm:pt>
    <dgm:pt modelId="{E3281876-1988-4EA6-9652-75064CB7CA93}" type="pres">
      <dgm:prSet presAssocID="{8FA1A6CA-6FA3-43B0-87C4-FE9161079B1F}" presName="hierChild3" presStyleCnt="0"/>
      <dgm:spPr/>
    </dgm:pt>
    <dgm:pt modelId="{508E9815-575D-4256-BB89-5802A924E5A0}" type="pres">
      <dgm:prSet presAssocID="{77F05438-03EE-4251-B838-D11B5AFCCA6C}" presName="Name19" presStyleLbl="parChTrans1D2" presStyleIdx="1" presStyleCnt="3"/>
      <dgm:spPr/>
      <dgm:t>
        <a:bodyPr/>
        <a:lstStyle/>
        <a:p>
          <a:endParaRPr lang="en-US"/>
        </a:p>
      </dgm:t>
    </dgm:pt>
    <dgm:pt modelId="{4C0545ED-BD44-4FFD-9F49-02DCF23E50D1}" type="pres">
      <dgm:prSet presAssocID="{4320BFEC-51D4-4904-B797-426BF7C3BFC3}" presName="Name21" presStyleCnt="0"/>
      <dgm:spPr/>
    </dgm:pt>
    <dgm:pt modelId="{126341BA-E62E-4FC7-A1A5-8A9FA610CCAA}" type="pres">
      <dgm:prSet presAssocID="{4320BFEC-51D4-4904-B797-426BF7C3BFC3}" presName="level2Shape" presStyleLbl="node2" presStyleIdx="1" presStyleCnt="3"/>
      <dgm:spPr/>
      <dgm:t>
        <a:bodyPr/>
        <a:lstStyle/>
        <a:p>
          <a:endParaRPr lang="en-US"/>
        </a:p>
      </dgm:t>
    </dgm:pt>
    <dgm:pt modelId="{CF056D32-8257-4810-81B9-35169C14B8BE}" type="pres">
      <dgm:prSet presAssocID="{4320BFEC-51D4-4904-B797-426BF7C3BFC3}" presName="hierChild3" presStyleCnt="0"/>
      <dgm:spPr/>
    </dgm:pt>
    <dgm:pt modelId="{228240C9-85A0-463C-9B33-BC4BD9B48684}" type="pres">
      <dgm:prSet presAssocID="{255D1234-1A7F-487D-9954-05C334E9A285}" presName="Name19" presStyleLbl="parChTrans1D3" presStyleIdx="1" presStyleCnt="2"/>
      <dgm:spPr/>
      <dgm:t>
        <a:bodyPr/>
        <a:lstStyle/>
        <a:p>
          <a:endParaRPr lang="en-US"/>
        </a:p>
      </dgm:t>
    </dgm:pt>
    <dgm:pt modelId="{5CB97FE7-AC82-491D-A0C8-ADF198C8005D}" type="pres">
      <dgm:prSet presAssocID="{829D4B9A-F7BD-4955-B94D-FA48584AED31}" presName="Name21" presStyleCnt="0"/>
      <dgm:spPr/>
    </dgm:pt>
    <dgm:pt modelId="{FBAA4B7B-71ED-4584-8436-6CF5C6912E4D}" type="pres">
      <dgm:prSet presAssocID="{829D4B9A-F7BD-4955-B94D-FA48584AED31}" presName="level2Shape" presStyleLbl="node3" presStyleIdx="1" presStyleCnt="2"/>
      <dgm:spPr/>
      <dgm:t>
        <a:bodyPr/>
        <a:lstStyle/>
        <a:p>
          <a:endParaRPr lang="en-US"/>
        </a:p>
      </dgm:t>
    </dgm:pt>
    <dgm:pt modelId="{A962CEEE-98FF-4537-A9F2-ABB1D366642F}" type="pres">
      <dgm:prSet presAssocID="{829D4B9A-F7BD-4955-B94D-FA48584AED31}" presName="hierChild3" presStyleCnt="0"/>
      <dgm:spPr/>
    </dgm:pt>
    <dgm:pt modelId="{CB7AA569-8A46-4BF5-956B-43D33800AE07}" type="pres">
      <dgm:prSet presAssocID="{BB7B5064-7920-4E03-AE3D-C14BF7F60540}" presName="Name19" presStyleLbl="parChTrans1D2" presStyleIdx="2" presStyleCnt="3"/>
      <dgm:spPr/>
      <dgm:t>
        <a:bodyPr/>
        <a:lstStyle/>
        <a:p>
          <a:endParaRPr lang="en-US"/>
        </a:p>
      </dgm:t>
    </dgm:pt>
    <dgm:pt modelId="{C81EF92D-B113-40EE-9793-23718C44DDBD}" type="pres">
      <dgm:prSet presAssocID="{493CAC31-A0E6-499A-B699-7491B3E4579C}" presName="Name21" presStyleCnt="0"/>
      <dgm:spPr/>
    </dgm:pt>
    <dgm:pt modelId="{5634BA81-DC44-4620-87A5-513F83A17F60}" type="pres">
      <dgm:prSet presAssocID="{493CAC31-A0E6-499A-B699-7491B3E4579C}" presName="level2Shape" presStyleLbl="node2" presStyleIdx="2" presStyleCnt="3"/>
      <dgm:spPr/>
      <dgm:t>
        <a:bodyPr/>
        <a:lstStyle/>
        <a:p>
          <a:endParaRPr lang="en-US"/>
        </a:p>
      </dgm:t>
    </dgm:pt>
    <dgm:pt modelId="{C6E72A45-8B15-4B36-A2C5-EB6FE41B8160}" type="pres">
      <dgm:prSet presAssocID="{493CAC31-A0E6-499A-B699-7491B3E4579C}" presName="hierChild3" presStyleCnt="0"/>
      <dgm:spPr/>
    </dgm:pt>
    <dgm:pt modelId="{FB078BB4-C8FB-42C1-88D1-4EC7DCE17302}" type="pres">
      <dgm:prSet presAssocID="{2F2CC431-CB25-4008-8CFB-49E44B76EA7E}" presName="bgShapesFlow" presStyleCnt="0"/>
      <dgm:spPr/>
    </dgm:pt>
  </dgm:ptLst>
  <dgm:cxnLst>
    <dgm:cxn modelId="{E60C3736-F8A7-4C77-B06E-AA59C33F2E41}" type="presOf" srcId="{8FA1A6CA-6FA3-43B0-87C4-FE9161079B1F}" destId="{B20A3FDA-0159-4F4F-BF90-C611344E3DC4}" srcOrd="0" destOrd="0" presId="urn:microsoft.com/office/officeart/2005/8/layout/hierarchy6"/>
    <dgm:cxn modelId="{7FF1D056-AEA7-40F8-840A-2E34FE99736C}" type="presOf" srcId="{829D4B9A-F7BD-4955-B94D-FA48584AED31}" destId="{FBAA4B7B-71ED-4584-8436-6CF5C6912E4D}" srcOrd="0" destOrd="0" presId="urn:microsoft.com/office/officeart/2005/8/layout/hierarchy6"/>
    <dgm:cxn modelId="{62DA0F4D-88AD-46BF-A5FE-25C5562387ED}" type="presOf" srcId="{2F2CC431-CB25-4008-8CFB-49E44B76EA7E}" destId="{0688157C-3806-4A04-A16B-DF417A6B1EFE}" srcOrd="0" destOrd="0" presId="urn:microsoft.com/office/officeart/2005/8/layout/hierarchy6"/>
    <dgm:cxn modelId="{C4D7CE5F-7A12-4515-885E-2144ECE1A053}" srcId="{8FBDA94F-AFEA-47D3-8F7A-936AA9408C8E}" destId="{493CAC31-A0E6-499A-B699-7491B3E4579C}" srcOrd="2" destOrd="0" parTransId="{BB7B5064-7920-4E03-AE3D-C14BF7F60540}" sibTransId="{2EADFF5B-D37D-45B9-9750-1BF412ED9BEA}"/>
    <dgm:cxn modelId="{CD723967-082F-41E1-81A2-DA9791D6AA43}" type="presOf" srcId="{493CAC31-A0E6-499A-B699-7491B3E4579C}" destId="{5634BA81-DC44-4620-87A5-513F83A17F60}" srcOrd="0" destOrd="0" presId="urn:microsoft.com/office/officeart/2005/8/layout/hierarchy6"/>
    <dgm:cxn modelId="{AAF490FB-78E8-42C7-8645-F51086D14F1B}" srcId="{4320BFEC-51D4-4904-B797-426BF7C3BFC3}" destId="{829D4B9A-F7BD-4955-B94D-FA48584AED31}" srcOrd="0" destOrd="0" parTransId="{255D1234-1A7F-487D-9954-05C334E9A285}" sibTransId="{F109B693-3CCF-4C84-806E-047806CF99F6}"/>
    <dgm:cxn modelId="{DB55AFE0-7888-4C13-9BDC-C9EB6960F2F7}" srcId="{467B2024-0364-4ADB-A9E2-7750DBF14E13}" destId="{8FA1A6CA-6FA3-43B0-87C4-FE9161079B1F}" srcOrd="0" destOrd="0" parTransId="{C20CF467-EDBD-4C2B-8D0C-902D4D2201A6}" sibTransId="{4AF75D47-AD22-450B-9FA2-1ACE5C8E93FF}"/>
    <dgm:cxn modelId="{48C86A2A-23CE-4642-8DEF-4C3AEDF4F625}" type="presOf" srcId="{BB7B5064-7920-4E03-AE3D-C14BF7F60540}" destId="{CB7AA569-8A46-4BF5-956B-43D33800AE07}" srcOrd="0" destOrd="0" presId="urn:microsoft.com/office/officeart/2005/8/layout/hierarchy6"/>
    <dgm:cxn modelId="{88BB1B3D-AB92-4C44-A571-9E4A1B799C66}" type="presOf" srcId="{77F05438-03EE-4251-B838-D11B5AFCCA6C}" destId="{508E9815-575D-4256-BB89-5802A924E5A0}" srcOrd="0" destOrd="0" presId="urn:microsoft.com/office/officeart/2005/8/layout/hierarchy6"/>
    <dgm:cxn modelId="{6A81381B-D140-40E4-B176-3EE7B1810BC3}" type="presOf" srcId="{467B2024-0364-4ADB-A9E2-7750DBF14E13}" destId="{55A21590-05A8-462E-97EF-1FAD07EF6461}" srcOrd="0" destOrd="0" presId="urn:microsoft.com/office/officeart/2005/8/layout/hierarchy6"/>
    <dgm:cxn modelId="{E7D09A32-2BCD-4CE0-9784-2867F02AFD6B}" type="presOf" srcId="{9CE7D884-C561-4CB3-8743-C6386AC51EE6}" destId="{23752636-8E0D-4472-8747-ED25F922E4E7}" srcOrd="0" destOrd="0" presId="urn:microsoft.com/office/officeart/2005/8/layout/hierarchy6"/>
    <dgm:cxn modelId="{78B2CF51-1090-4DF3-B8A6-1D4121EBE3AE}" type="presOf" srcId="{8FBDA94F-AFEA-47D3-8F7A-936AA9408C8E}" destId="{3B4EDA34-5DC3-4120-9459-13DE5DB28798}" srcOrd="0" destOrd="0" presId="urn:microsoft.com/office/officeart/2005/8/layout/hierarchy6"/>
    <dgm:cxn modelId="{10083812-02B3-4EBA-9AC8-547D995D59F2}" type="presOf" srcId="{255D1234-1A7F-487D-9954-05C334E9A285}" destId="{228240C9-85A0-463C-9B33-BC4BD9B48684}" srcOrd="0" destOrd="0" presId="urn:microsoft.com/office/officeart/2005/8/layout/hierarchy6"/>
    <dgm:cxn modelId="{8D058CD3-70CB-40C7-8850-B540817584F2}" srcId="{8FBDA94F-AFEA-47D3-8F7A-936AA9408C8E}" destId="{467B2024-0364-4ADB-A9E2-7750DBF14E13}" srcOrd="0" destOrd="0" parTransId="{9CE7D884-C561-4CB3-8743-C6386AC51EE6}" sibTransId="{543A14A2-F9A4-42EF-9088-C110C756F0DC}"/>
    <dgm:cxn modelId="{A3BC97F1-7FD6-4400-BA80-B6F0F7913885}" type="presOf" srcId="{C20CF467-EDBD-4C2B-8D0C-902D4D2201A6}" destId="{CA856109-25B8-4350-9DCF-367341E7FF95}" srcOrd="0" destOrd="0" presId="urn:microsoft.com/office/officeart/2005/8/layout/hierarchy6"/>
    <dgm:cxn modelId="{BC002D2A-3C88-4F7A-959E-4DE532A7250D}" srcId="{2F2CC431-CB25-4008-8CFB-49E44B76EA7E}" destId="{8FBDA94F-AFEA-47D3-8F7A-936AA9408C8E}" srcOrd="0" destOrd="0" parTransId="{28C194D3-BB0E-46C9-B81D-959DCF29E3C0}" sibTransId="{8ABBB5D0-0804-4570-860E-C660F20100DC}"/>
    <dgm:cxn modelId="{AB0E4EDA-972E-445E-A603-47A583348D27}" type="presOf" srcId="{4320BFEC-51D4-4904-B797-426BF7C3BFC3}" destId="{126341BA-E62E-4FC7-A1A5-8A9FA610CCAA}" srcOrd="0" destOrd="0" presId="urn:microsoft.com/office/officeart/2005/8/layout/hierarchy6"/>
    <dgm:cxn modelId="{FB3C1604-10AF-4761-96D3-8FD0069AD233}" srcId="{8FBDA94F-AFEA-47D3-8F7A-936AA9408C8E}" destId="{4320BFEC-51D4-4904-B797-426BF7C3BFC3}" srcOrd="1" destOrd="0" parTransId="{77F05438-03EE-4251-B838-D11B5AFCCA6C}" sibTransId="{68C8B6B4-DC9C-479D-BB8D-0E2D038117E6}"/>
    <dgm:cxn modelId="{BE93AA6D-4284-4C3C-9B19-0546E0631234}" type="presParOf" srcId="{0688157C-3806-4A04-A16B-DF417A6B1EFE}" destId="{CFEFA5EA-0A09-4DF1-A07D-934B8697EDE2}" srcOrd="0" destOrd="0" presId="urn:microsoft.com/office/officeart/2005/8/layout/hierarchy6"/>
    <dgm:cxn modelId="{C7775BD0-ED01-44D1-BE67-F5CEE238CE58}" type="presParOf" srcId="{CFEFA5EA-0A09-4DF1-A07D-934B8697EDE2}" destId="{23003C1D-FE37-4149-8D2F-D91F51888060}" srcOrd="0" destOrd="0" presId="urn:microsoft.com/office/officeart/2005/8/layout/hierarchy6"/>
    <dgm:cxn modelId="{F92B3105-2475-41EF-9D16-3929090ECE8A}" type="presParOf" srcId="{23003C1D-FE37-4149-8D2F-D91F51888060}" destId="{A125C0A1-A0D2-4A6E-9E30-A4D715FA5ABE}" srcOrd="0" destOrd="0" presId="urn:microsoft.com/office/officeart/2005/8/layout/hierarchy6"/>
    <dgm:cxn modelId="{6974043F-58B0-41B0-9CE5-49D73CF803EC}" type="presParOf" srcId="{A125C0A1-A0D2-4A6E-9E30-A4D715FA5ABE}" destId="{3B4EDA34-5DC3-4120-9459-13DE5DB28798}" srcOrd="0" destOrd="0" presId="urn:microsoft.com/office/officeart/2005/8/layout/hierarchy6"/>
    <dgm:cxn modelId="{3E4DD939-9A9B-4E87-AEB3-E0795F5218DA}" type="presParOf" srcId="{A125C0A1-A0D2-4A6E-9E30-A4D715FA5ABE}" destId="{F2B6F4A4-D59D-430A-81F9-3E1E8063BE98}" srcOrd="1" destOrd="0" presId="urn:microsoft.com/office/officeart/2005/8/layout/hierarchy6"/>
    <dgm:cxn modelId="{8822D4CF-52C3-44E2-B697-BE16AB949228}" type="presParOf" srcId="{F2B6F4A4-D59D-430A-81F9-3E1E8063BE98}" destId="{23752636-8E0D-4472-8747-ED25F922E4E7}" srcOrd="0" destOrd="0" presId="urn:microsoft.com/office/officeart/2005/8/layout/hierarchy6"/>
    <dgm:cxn modelId="{615E7407-AE49-4577-8BF8-D2C7DB4D1027}" type="presParOf" srcId="{F2B6F4A4-D59D-430A-81F9-3E1E8063BE98}" destId="{1A119C34-97AA-4C65-A7F5-4CA440F6A7F3}" srcOrd="1" destOrd="0" presId="urn:microsoft.com/office/officeart/2005/8/layout/hierarchy6"/>
    <dgm:cxn modelId="{57B57E0D-6283-48B7-8926-198E530842A6}" type="presParOf" srcId="{1A119C34-97AA-4C65-A7F5-4CA440F6A7F3}" destId="{55A21590-05A8-462E-97EF-1FAD07EF6461}" srcOrd="0" destOrd="0" presId="urn:microsoft.com/office/officeart/2005/8/layout/hierarchy6"/>
    <dgm:cxn modelId="{1593C7CA-01EF-41F6-A223-20332121AEA3}" type="presParOf" srcId="{1A119C34-97AA-4C65-A7F5-4CA440F6A7F3}" destId="{2ABDD0CB-5D74-4530-AE71-CE56026F4744}" srcOrd="1" destOrd="0" presId="urn:microsoft.com/office/officeart/2005/8/layout/hierarchy6"/>
    <dgm:cxn modelId="{D4F222EA-6EB2-466F-87D1-C57DC52A0E3C}" type="presParOf" srcId="{2ABDD0CB-5D74-4530-AE71-CE56026F4744}" destId="{CA856109-25B8-4350-9DCF-367341E7FF95}" srcOrd="0" destOrd="0" presId="urn:microsoft.com/office/officeart/2005/8/layout/hierarchy6"/>
    <dgm:cxn modelId="{4A84D89F-04EA-4102-9747-B67572B61ADB}" type="presParOf" srcId="{2ABDD0CB-5D74-4530-AE71-CE56026F4744}" destId="{E32EEB28-3501-4316-9915-4644AAFF26A8}" srcOrd="1" destOrd="0" presId="urn:microsoft.com/office/officeart/2005/8/layout/hierarchy6"/>
    <dgm:cxn modelId="{501EC9C5-AB66-4B72-8378-7C0FBBE2B281}" type="presParOf" srcId="{E32EEB28-3501-4316-9915-4644AAFF26A8}" destId="{B20A3FDA-0159-4F4F-BF90-C611344E3DC4}" srcOrd="0" destOrd="0" presId="urn:microsoft.com/office/officeart/2005/8/layout/hierarchy6"/>
    <dgm:cxn modelId="{3890F5DE-52EC-45DF-8F4D-F1FF24EA54C6}" type="presParOf" srcId="{E32EEB28-3501-4316-9915-4644AAFF26A8}" destId="{E3281876-1988-4EA6-9652-75064CB7CA93}" srcOrd="1" destOrd="0" presId="urn:microsoft.com/office/officeart/2005/8/layout/hierarchy6"/>
    <dgm:cxn modelId="{E3678572-2103-4B6D-A1B6-5F84AA01D5DC}" type="presParOf" srcId="{F2B6F4A4-D59D-430A-81F9-3E1E8063BE98}" destId="{508E9815-575D-4256-BB89-5802A924E5A0}" srcOrd="2" destOrd="0" presId="urn:microsoft.com/office/officeart/2005/8/layout/hierarchy6"/>
    <dgm:cxn modelId="{EA9E3CDE-F6EA-4BF9-ABB4-1E4D45461BBC}" type="presParOf" srcId="{F2B6F4A4-D59D-430A-81F9-3E1E8063BE98}" destId="{4C0545ED-BD44-4FFD-9F49-02DCF23E50D1}" srcOrd="3" destOrd="0" presId="urn:microsoft.com/office/officeart/2005/8/layout/hierarchy6"/>
    <dgm:cxn modelId="{04D59CDF-495D-45F1-A208-3C7EFDC621C3}" type="presParOf" srcId="{4C0545ED-BD44-4FFD-9F49-02DCF23E50D1}" destId="{126341BA-E62E-4FC7-A1A5-8A9FA610CCAA}" srcOrd="0" destOrd="0" presId="urn:microsoft.com/office/officeart/2005/8/layout/hierarchy6"/>
    <dgm:cxn modelId="{D178D56F-14D6-4149-ACCA-C5E4E788703E}" type="presParOf" srcId="{4C0545ED-BD44-4FFD-9F49-02DCF23E50D1}" destId="{CF056D32-8257-4810-81B9-35169C14B8BE}" srcOrd="1" destOrd="0" presId="urn:microsoft.com/office/officeart/2005/8/layout/hierarchy6"/>
    <dgm:cxn modelId="{183BF306-C553-47CF-A74C-F6E4C4EB84C7}" type="presParOf" srcId="{CF056D32-8257-4810-81B9-35169C14B8BE}" destId="{228240C9-85A0-463C-9B33-BC4BD9B48684}" srcOrd="0" destOrd="0" presId="urn:microsoft.com/office/officeart/2005/8/layout/hierarchy6"/>
    <dgm:cxn modelId="{1FA24888-72A6-4323-89B2-260B790ED995}" type="presParOf" srcId="{CF056D32-8257-4810-81B9-35169C14B8BE}" destId="{5CB97FE7-AC82-491D-A0C8-ADF198C8005D}" srcOrd="1" destOrd="0" presId="urn:microsoft.com/office/officeart/2005/8/layout/hierarchy6"/>
    <dgm:cxn modelId="{A73847A2-660E-485B-A58E-4424D09D3CFE}" type="presParOf" srcId="{5CB97FE7-AC82-491D-A0C8-ADF198C8005D}" destId="{FBAA4B7B-71ED-4584-8436-6CF5C6912E4D}" srcOrd="0" destOrd="0" presId="urn:microsoft.com/office/officeart/2005/8/layout/hierarchy6"/>
    <dgm:cxn modelId="{C08CEE83-106C-4188-BC3B-34C2F3ACE9C2}" type="presParOf" srcId="{5CB97FE7-AC82-491D-A0C8-ADF198C8005D}" destId="{A962CEEE-98FF-4537-A9F2-ABB1D366642F}" srcOrd="1" destOrd="0" presId="urn:microsoft.com/office/officeart/2005/8/layout/hierarchy6"/>
    <dgm:cxn modelId="{9CA64004-C4BD-4308-8B83-EE63255F7AFC}" type="presParOf" srcId="{F2B6F4A4-D59D-430A-81F9-3E1E8063BE98}" destId="{CB7AA569-8A46-4BF5-956B-43D33800AE07}" srcOrd="4" destOrd="0" presId="urn:microsoft.com/office/officeart/2005/8/layout/hierarchy6"/>
    <dgm:cxn modelId="{4401A534-C069-4286-A70C-844E175AAE7E}" type="presParOf" srcId="{F2B6F4A4-D59D-430A-81F9-3E1E8063BE98}" destId="{C81EF92D-B113-40EE-9793-23718C44DDBD}" srcOrd="5" destOrd="0" presId="urn:microsoft.com/office/officeart/2005/8/layout/hierarchy6"/>
    <dgm:cxn modelId="{E7EAE41E-8F7C-48BA-940F-94644B0000C6}" type="presParOf" srcId="{C81EF92D-B113-40EE-9793-23718C44DDBD}" destId="{5634BA81-DC44-4620-87A5-513F83A17F60}" srcOrd="0" destOrd="0" presId="urn:microsoft.com/office/officeart/2005/8/layout/hierarchy6"/>
    <dgm:cxn modelId="{3C89FC50-7EF1-4870-AF3E-50408F14E8E3}" type="presParOf" srcId="{C81EF92D-B113-40EE-9793-23718C44DDBD}" destId="{C6E72A45-8B15-4B36-A2C5-EB6FE41B8160}" srcOrd="1" destOrd="0" presId="urn:microsoft.com/office/officeart/2005/8/layout/hierarchy6"/>
    <dgm:cxn modelId="{59DDFF75-E0A5-4E82-9976-29D8AF65B11D}" type="presParOf" srcId="{0688157C-3806-4A04-A16B-DF417A6B1EFE}" destId="{FB078BB4-C8FB-42C1-88D1-4EC7DCE17302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EDA34-5DC3-4120-9459-13DE5DB28798}">
      <dsp:nvSpPr>
        <dsp:cNvPr id="0" name=""/>
        <dsp:cNvSpPr/>
      </dsp:nvSpPr>
      <dsp:spPr>
        <a:xfrm>
          <a:off x="2996406" y="4762"/>
          <a:ext cx="2135187" cy="14234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solidFill>
                <a:srgbClr val="002060"/>
              </a:solidFill>
            </a:rPr>
            <a:t>Moles</a:t>
          </a:r>
          <a:endParaRPr lang="en-US" sz="4800" kern="1200" dirty="0">
            <a:solidFill>
              <a:srgbClr val="002060"/>
            </a:solidFill>
          </a:endParaRPr>
        </a:p>
      </dsp:txBody>
      <dsp:txXfrm>
        <a:off x="3038098" y="46454"/>
        <a:ext cx="2051803" cy="1340074"/>
      </dsp:txXfrm>
    </dsp:sp>
    <dsp:sp modelId="{23752636-8E0D-4472-8747-ED25F922E4E7}">
      <dsp:nvSpPr>
        <dsp:cNvPr id="0" name=""/>
        <dsp:cNvSpPr/>
      </dsp:nvSpPr>
      <dsp:spPr>
        <a:xfrm>
          <a:off x="1288256" y="1428220"/>
          <a:ext cx="2775743" cy="569383"/>
        </a:xfrm>
        <a:custGeom>
          <a:avLst/>
          <a:gdLst/>
          <a:ahLst/>
          <a:cxnLst/>
          <a:rect l="0" t="0" r="0" b="0"/>
          <a:pathLst>
            <a:path>
              <a:moveTo>
                <a:pt x="2775743" y="0"/>
              </a:moveTo>
              <a:lnTo>
                <a:pt x="2775743" y="284691"/>
              </a:lnTo>
              <a:lnTo>
                <a:pt x="0" y="284691"/>
              </a:lnTo>
              <a:lnTo>
                <a:pt x="0" y="56938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A21590-05A8-462E-97EF-1FAD07EF6461}">
      <dsp:nvSpPr>
        <dsp:cNvPr id="0" name=""/>
        <dsp:cNvSpPr/>
      </dsp:nvSpPr>
      <dsp:spPr>
        <a:xfrm>
          <a:off x="6535" y="1997604"/>
          <a:ext cx="2563442" cy="14234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2060"/>
              </a:solidFill>
            </a:rPr>
            <a:t>Formula Unit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rgbClr val="002060"/>
              </a:solidFill>
            </a:rPr>
            <a:t>(M + NM, Ionic)</a:t>
          </a:r>
          <a:endParaRPr lang="en-US" sz="2600" kern="1200" dirty="0">
            <a:solidFill>
              <a:srgbClr val="002060"/>
            </a:solidFill>
          </a:endParaRPr>
        </a:p>
      </dsp:txBody>
      <dsp:txXfrm>
        <a:off x="48227" y="2039296"/>
        <a:ext cx="2480058" cy="1340074"/>
      </dsp:txXfrm>
    </dsp:sp>
    <dsp:sp modelId="{CA856109-25B8-4350-9DCF-367341E7FF95}">
      <dsp:nvSpPr>
        <dsp:cNvPr id="0" name=""/>
        <dsp:cNvSpPr/>
      </dsp:nvSpPr>
      <dsp:spPr>
        <a:xfrm>
          <a:off x="1242536" y="3421062"/>
          <a:ext cx="91440" cy="569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938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0A3FDA-0159-4F4F-BF90-C611344E3DC4}">
      <dsp:nvSpPr>
        <dsp:cNvPr id="0" name=""/>
        <dsp:cNvSpPr/>
      </dsp:nvSpPr>
      <dsp:spPr>
        <a:xfrm>
          <a:off x="220662" y="3990446"/>
          <a:ext cx="2135187" cy="14234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solidFill>
                <a:srgbClr val="002060"/>
              </a:solidFill>
            </a:rPr>
            <a:t>Ions</a:t>
          </a:r>
          <a:endParaRPr lang="en-US" sz="4800" kern="1200" dirty="0">
            <a:solidFill>
              <a:srgbClr val="002060"/>
            </a:solidFill>
          </a:endParaRPr>
        </a:p>
      </dsp:txBody>
      <dsp:txXfrm>
        <a:off x="262354" y="4032138"/>
        <a:ext cx="2051803" cy="1340074"/>
      </dsp:txXfrm>
    </dsp:sp>
    <dsp:sp modelId="{508E9815-575D-4256-BB89-5802A924E5A0}">
      <dsp:nvSpPr>
        <dsp:cNvPr id="0" name=""/>
        <dsp:cNvSpPr/>
      </dsp:nvSpPr>
      <dsp:spPr>
        <a:xfrm>
          <a:off x="4064000" y="1428220"/>
          <a:ext cx="214127" cy="569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691"/>
              </a:lnTo>
              <a:lnTo>
                <a:pt x="214127" y="284691"/>
              </a:lnTo>
              <a:lnTo>
                <a:pt x="214127" y="56938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6341BA-E62E-4FC7-A1A5-8A9FA610CCAA}">
      <dsp:nvSpPr>
        <dsp:cNvPr id="0" name=""/>
        <dsp:cNvSpPr/>
      </dsp:nvSpPr>
      <dsp:spPr>
        <a:xfrm>
          <a:off x="3210533" y="1997604"/>
          <a:ext cx="2135187" cy="14234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2060"/>
              </a:solidFill>
            </a:rPr>
            <a:t>Molecules</a:t>
          </a:r>
          <a:endParaRPr lang="en-US" sz="2200" b="1" kern="1200" dirty="0" smtClean="0">
            <a:solidFill>
              <a:srgbClr val="002060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002060"/>
              </a:solidFill>
            </a:rPr>
            <a:t>(NM + NM, Covalent)</a:t>
          </a:r>
          <a:endParaRPr lang="en-US" sz="2200" kern="1200" dirty="0">
            <a:solidFill>
              <a:srgbClr val="002060"/>
            </a:solidFill>
          </a:endParaRPr>
        </a:p>
      </dsp:txBody>
      <dsp:txXfrm>
        <a:off x="3252225" y="2039296"/>
        <a:ext cx="2051803" cy="1340074"/>
      </dsp:txXfrm>
    </dsp:sp>
    <dsp:sp modelId="{228240C9-85A0-463C-9B33-BC4BD9B48684}">
      <dsp:nvSpPr>
        <dsp:cNvPr id="0" name=""/>
        <dsp:cNvSpPr/>
      </dsp:nvSpPr>
      <dsp:spPr>
        <a:xfrm>
          <a:off x="4232407" y="3421062"/>
          <a:ext cx="91440" cy="569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938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AA4B7B-71ED-4584-8436-6CF5C6912E4D}">
      <dsp:nvSpPr>
        <dsp:cNvPr id="0" name=""/>
        <dsp:cNvSpPr/>
      </dsp:nvSpPr>
      <dsp:spPr>
        <a:xfrm>
          <a:off x="3210533" y="3990446"/>
          <a:ext cx="2135187" cy="14234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solidFill>
                <a:srgbClr val="002060"/>
              </a:solidFill>
            </a:rPr>
            <a:t>Atoms</a:t>
          </a:r>
          <a:endParaRPr lang="en-US" sz="4800" kern="1200" dirty="0">
            <a:solidFill>
              <a:srgbClr val="002060"/>
            </a:solidFill>
          </a:endParaRPr>
        </a:p>
      </dsp:txBody>
      <dsp:txXfrm>
        <a:off x="3252225" y="4032138"/>
        <a:ext cx="2051803" cy="1340074"/>
      </dsp:txXfrm>
    </dsp:sp>
    <dsp:sp modelId="{CB7AA569-8A46-4BF5-956B-43D33800AE07}">
      <dsp:nvSpPr>
        <dsp:cNvPr id="0" name=""/>
        <dsp:cNvSpPr/>
      </dsp:nvSpPr>
      <dsp:spPr>
        <a:xfrm>
          <a:off x="4064000" y="1428220"/>
          <a:ext cx="2989871" cy="569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691"/>
              </a:lnTo>
              <a:lnTo>
                <a:pt x="2989871" y="284691"/>
              </a:lnTo>
              <a:lnTo>
                <a:pt x="2989871" y="56938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34BA81-DC44-4620-87A5-513F83A17F60}">
      <dsp:nvSpPr>
        <dsp:cNvPr id="0" name=""/>
        <dsp:cNvSpPr/>
      </dsp:nvSpPr>
      <dsp:spPr>
        <a:xfrm>
          <a:off x="5986277" y="1997604"/>
          <a:ext cx="2135187" cy="14234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002060"/>
              </a:solidFill>
            </a:rPr>
            <a:t>Atoms </a:t>
          </a:r>
          <a:r>
            <a:rPr lang="en-US" sz="2800" kern="1200" dirty="0" smtClean="0">
              <a:solidFill>
                <a:srgbClr val="002060"/>
              </a:solidFill>
            </a:rPr>
            <a:t>(single element)</a:t>
          </a:r>
          <a:endParaRPr lang="en-US" sz="2800" kern="1200" dirty="0">
            <a:solidFill>
              <a:srgbClr val="002060"/>
            </a:solidFill>
          </a:endParaRPr>
        </a:p>
      </dsp:txBody>
      <dsp:txXfrm>
        <a:off x="6027969" y="2039296"/>
        <a:ext cx="2051803" cy="1340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0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968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6901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60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498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413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265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97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93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68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39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5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502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966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774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74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709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../clipboard/media/image1.pn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../clipboard/media/image3.png"/><Relationship Id="rId2" Type="http://schemas.openxmlformats.org/officeDocument/2006/relationships/image" Target="../../clipboard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../clipboard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Mole Conversions, Molar Mass, Percent Composition</a:t>
            </a:r>
          </a:p>
        </p:txBody>
      </p:sp>
      <p:sp>
        <p:nvSpPr>
          <p:cNvPr id="7171" name="Title 1"/>
          <p:cNvSpPr>
            <a:spLocks noGrp="1"/>
          </p:cNvSpPr>
          <p:nvPr>
            <p:ph type="ctrTitle"/>
          </p:nvPr>
        </p:nvSpPr>
        <p:spPr>
          <a:xfrm>
            <a:off x="291368" y="2580808"/>
            <a:ext cx="9995632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Week 21 Chemistry</a:t>
            </a:r>
            <a:endParaRPr dirty="0" smtClean="0"/>
          </a:p>
        </p:txBody>
      </p:sp>
    </p:spTree>
    <p:extLst>
      <p:ext uri="{BB962C8B-B14F-4D97-AF65-F5344CB8AC3E}">
        <p14:creationId xmlns:p14="http://schemas.microsoft.com/office/powerpoint/2010/main" val="320602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Example 3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959" y="1491849"/>
            <a:ext cx="9367418" cy="388077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How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many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formula units are in 5.1 moles of Calcium Hydroxide,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Ca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(OH)</a:t>
            </a:r>
            <a:r>
              <a:rPr lang="en-US" sz="3200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en-US" sz="3200" baseline="-250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lvl="0" indent="0" algn="ctr">
              <a:buNone/>
            </a:pP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18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Guided Practice Expectations</a:t>
            </a:r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>
          <a:xfrm>
            <a:off x="677334" y="1669269"/>
            <a:ext cx="8596668" cy="3880773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As Mr. Ghosh projects the question, silently read the question. (17 seconds)</a:t>
            </a:r>
          </a:p>
          <a:p>
            <a:r>
              <a:rPr lang="en-US" sz="3600" dirty="0" smtClean="0"/>
              <a:t>When Mr. Ghosh calls Team, discuss with your teammates to solve the question correctly. (81 seconds)</a:t>
            </a:r>
          </a:p>
          <a:p>
            <a:r>
              <a:rPr lang="en-US" sz="3600" dirty="0" smtClean="0"/>
              <a:t>Be ready to share your response when Mr. Ghosh calls SWAG.</a:t>
            </a:r>
          </a:p>
        </p:txBody>
      </p:sp>
    </p:spTree>
    <p:extLst>
      <p:ext uri="{BB962C8B-B14F-4D97-AF65-F5344CB8AC3E}">
        <p14:creationId xmlns:p14="http://schemas.microsoft.com/office/powerpoint/2010/main" val="366923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0213"/>
            <a:ext cx="8596668" cy="388077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How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many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molecules are in 0.723 moles of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Dihydrogen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Monoxide, H</a:t>
            </a:r>
            <a:r>
              <a:rPr lang="en-US" sz="3200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O? 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23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0213"/>
            <a:ext cx="8596668" cy="388077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How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many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moles are in 2.3 x 10</a:t>
            </a:r>
            <a:r>
              <a:rPr lang="en-US" sz="3200" baseline="30000" dirty="0" smtClean="0">
                <a:solidFill>
                  <a:schemeClr val="accent6">
                    <a:lumMod val="75000"/>
                  </a:schemeClr>
                </a:solidFill>
              </a:rPr>
              <a:t>25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formula units of Potassium Permanganate, KMnO</a:t>
            </a:r>
            <a:r>
              <a:rPr lang="en-US" sz="3200" baseline="-25000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? 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14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0213"/>
            <a:ext cx="8596668" cy="388077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How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many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manganese atoms are in 4.2 x 10</a:t>
            </a:r>
            <a:r>
              <a:rPr lang="en-US" sz="3200" baseline="30000" dirty="0" smtClean="0">
                <a:solidFill>
                  <a:schemeClr val="accent6">
                    <a:lumMod val="75000"/>
                  </a:schemeClr>
                </a:solidFill>
              </a:rPr>
              <a:t>-5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moles of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Mn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, manganese?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42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002060"/>
                </a:solidFill>
              </a:rPr>
              <a:t>Independent Practice 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anose="02040502050405020303" pitchFamily="18" charset="0"/>
              <a:buNone/>
            </a:pPr>
            <a:endParaRPr lang="en-US" smtClean="0"/>
          </a:p>
          <a:p>
            <a:pPr eaLnBrk="1" hangingPunct="1">
              <a:buFont typeface="Georgia" panose="02040502050405020303" pitchFamily="18" charset="0"/>
              <a:buNone/>
            </a:pPr>
            <a:endParaRPr lang="en-US" smtClean="0"/>
          </a:p>
        </p:txBody>
      </p:sp>
      <p:sp>
        <p:nvSpPr>
          <p:cNvPr id="4" name="Rounded Rectangle 3"/>
          <p:cNvSpPr/>
          <p:nvPr/>
        </p:nvSpPr>
        <p:spPr>
          <a:xfrm>
            <a:off x="2895600" y="4800600"/>
            <a:ext cx="32004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002060"/>
                </a:solidFill>
              </a:rPr>
              <a:t>Practice makes Perfect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7924800" y="2590800"/>
            <a:ext cx="2362200" cy="266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2060"/>
                </a:solidFill>
              </a:rPr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291121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20" y="1017589"/>
            <a:ext cx="3002924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Closing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relationships are necessary to perform mole calculations?  </a:t>
            </a:r>
          </a:p>
        </p:txBody>
      </p:sp>
    </p:spTree>
    <p:extLst>
      <p:ext uri="{BB962C8B-B14F-4D97-AF65-F5344CB8AC3E}">
        <p14:creationId xmlns:p14="http://schemas.microsoft.com/office/powerpoint/2010/main" val="184971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10" y="1542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Warm Up: </a:t>
            </a:r>
            <a:r>
              <a:rPr lang="en-US" dirty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 Minutes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67" y="2471099"/>
            <a:ext cx="8422782" cy="512064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>
                <a:solidFill>
                  <a:srgbClr val="7030A0"/>
                </a:solidFill>
              </a:rPr>
              <a:t>How many </a:t>
            </a:r>
            <a:r>
              <a:rPr lang="en-US" sz="4000" dirty="0" smtClean="0">
                <a:solidFill>
                  <a:srgbClr val="7030A0"/>
                </a:solidFill>
              </a:rPr>
              <a:t>moles are in 6.42 x 10</a:t>
            </a:r>
            <a:r>
              <a:rPr lang="en-US" sz="4000" baseline="30000" dirty="0" smtClean="0">
                <a:solidFill>
                  <a:srgbClr val="7030A0"/>
                </a:solidFill>
              </a:rPr>
              <a:t>28</a:t>
            </a:r>
            <a:r>
              <a:rPr lang="en-US" sz="4000" dirty="0" smtClean="0">
                <a:solidFill>
                  <a:srgbClr val="7030A0"/>
                </a:solidFill>
              </a:rPr>
              <a:t> atoms of gold?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188171" y="147392"/>
            <a:ext cx="3557789" cy="150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2060"/>
                </a:solidFill>
              </a:rPr>
              <a:t>Write the Learning Target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0487" y="1584045"/>
            <a:ext cx="6314960" cy="7457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You should be working SILENTLY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0487" y="909392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Stay in your own seat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18812" y="5608358"/>
            <a:ext cx="6314960" cy="7457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No more than 4 people per row</a:t>
            </a:r>
          </a:p>
        </p:txBody>
      </p:sp>
    </p:spTree>
    <p:extLst>
      <p:ext uri="{BB962C8B-B14F-4D97-AF65-F5344CB8AC3E}">
        <p14:creationId xmlns:p14="http://schemas.microsoft.com/office/powerpoint/2010/main" val="253105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Agenda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Warm Up: 7 Minutes</a:t>
            </a:r>
          </a:p>
          <a:p>
            <a:r>
              <a:rPr lang="en-US" sz="2800" dirty="0" smtClean="0"/>
              <a:t>Expectations for Stations: 4 minutes</a:t>
            </a:r>
          </a:p>
          <a:p>
            <a:r>
              <a:rPr lang="en-US" sz="2800" dirty="0" smtClean="0"/>
              <a:t>Stations Review: 40 minutes</a:t>
            </a:r>
          </a:p>
          <a:p>
            <a:r>
              <a:rPr lang="en-US" sz="2800" dirty="0" smtClean="0"/>
              <a:t>Closing: 2 Minutes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977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How Will Stations Work??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037" y="1352282"/>
            <a:ext cx="9181563" cy="5505718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0"/>
              </a:spcAft>
              <a:buNone/>
              <a:defRPr/>
            </a:pPr>
            <a:endParaRPr lang="en-US" sz="2700" dirty="0"/>
          </a:p>
          <a:p>
            <a:pPr marL="274320" indent="-274320">
              <a:spcAft>
                <a:spcPts val="0"/>
              </a:spcAft>
              <a:buFont typeface="Wingdings 2" charset="2"/>
              <a:buChar char=""/>
              <a:defRPr/>
            </a:pPr>
            <a:r>
              <a:rPr lang="en-US" sz="2900" dirty="0"/>
              <a:t>You will be placed with a group of other scholars to complete </a:t>
            </a:r>
            <a:r>
              <a:rPr lang="en-US" sz="2900" dirty="0" smtClean="0"/>
              <a:t>four </a:t>
            </a:r>
            <a:r>
              <a:rPr lang="en-US" sz="2900" dirty="0"/>
              <a:t>stations on the following topics: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endParaRPr lang="en-US" sz="2700" dirty="0"/>
          </a:p>
          <a:p>
            <a:pPr marL="274320" indent="-27432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700" b="1" dirty="0"/>
              <a:t>Station 1</a:t>
            </a:r>
            <a:r>
              <a:rPr lang="en-US" sz="2700" dirty="0"/>
              <a:t>: </a:t>
            </a:r>
            <a:r>
              <a:rPr lang="en-US" sz="2700" dirty="0" smtClean="0"/>
              <a:t>Mole Calculations</a:t>
            </a:r>
            <a:endParaRPr lang="en-US" sz="2700" dirty="0"/>
          </a:p>
          <a:p>
            <a:pPr marL="274320" indent="-27432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2700" dirty="0"/>
          </a:p>
          <a:p>
            <a:pPr marL="274320" indent="-27432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700" b="1" dirty="0"/>
              <a:t>Station 2</a:t>
            </a:r>
            <a:r>
              <a:rPr lang="en-US" sz="2700" dirty="0"/>
              <a:t>: </a:t>
            </a:r>
            <a:r>
              <a:rPr lang="en-US" sz="2700" dirty="0" smtClean="0"/>
              <a:t>Writing Formulas</a:t>
            </a:r>
            <a:endParaRPr lang="en-US" sz="2700" dirty="0"/>
          </a:p>
          <a:p>
            <a:pPr marL="274320" indent="-274320">
              <a:spcAft>
                <a:spcPts val="0"/>
              </a:spcAft>
              <a:buNone/>
              <a:defRPr/>
            </a:pPr>
            <a:endParaRPr lang="en-US" sz="2700" dirty="0"/>
          </a:p>
          <a:p>
            <a:pPr marL="274320" indent="-27432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700" b="1" dirty="0"/>
              <a:t>Station 3</a:t>
            </a:r>
            <a:r>
              <a:rPr lang="en-US" sz="2700" dirty="0"/>
              <a:t>: </a:t>
            </a:r>
            <a:r>
              <a:rPr lang="en-US" sz="2700" dirty="0" smtClean="0"/>
              <a:t>Writing Names of Compounds</a:t>
            </a:r>
            <a:endParaRPr lang="en-US" sz="2700" dirty="0"/>
          </a:p>
          <a:p>
            <a:pPr marL="274320" indent="-274320">
              <a:spcAft>
                <a:spcPts val="0"/>
              </a:spcAft>
              <a:buNone/>
              <a:defRPr/>
            </a:pPr>
            <a:endParaRPr lang="en-US" sz="2700" dirty="0"/>
          </a:p>
          <a:p>
            <a:pPr marL="274320" indent="-27432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700" b="1" dirty="0"/>
              <a:t>Station 4</a:t>
            </a:r>
            <a:r>
              <a:rPr lang="en-US" sz="2700" dirty="0"/>
              <a:t>: </a:t>
            </a:r>
            <a:r>
              <a:rPr lang="en-US" sz="2700" dirty="0" smtClean="0"/>
              <a:t>Quantifying Atoms and Ions in Molecules and Formula Units</a:t>
            </a:r>
            <a:endParaRPr lang="en-US" sz="2700" dirty="0"/>
          </a:p>
        </p:txBody>
      </p:sp>
      <p:sp>
        <p:nvSpPr>
          <p:cNvPr id="4" name="Rounded Rectangle 3"/>
          <p:cNvSpPr/>
          <p:nvPr/>
        </p:nvSpPr>
        <p:spPr>
          <a:xfrm>
            <a:off x="7881871" y="2573629"/>
            <a:ext cx="2949262" cy="25264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dirty="0">
                <a:solidFill>
                  <a:srgbClr val="002060"/>
                </a:solidFill>
              </a:rPr>
              <a:t>You Need: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2060"/>
                </a:solidFill>
              </a:rPr>
              <a:t>Periodic Table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Notes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90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10" y="1542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Warm Up: </a:t>
            </a:r>
            <a:r>
              <a:rPr lang="en-US" dirty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 Minutes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67" y="2471099"/>
            <a:ext cx="8422782" cy="512064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How many molecules are in 2.0 moles of Carbon Dioxide?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188171" y="147392"/>
            <a:ext cx="3557789" cy="150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2060"/>
                </a:solidFill>
              </a:rPr>
              <a:t>Write the Learning Target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0487" y="1584045"/>
            <a:ext cx="6314960" cy="7457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You should be working SILENTLY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0487" y="909392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Stay in your own seat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313276" y="2679390"/>
            <a:ext cx="3557789" cy="150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Hint: 1 mole = _______ particles?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58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How Will Stations Work??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611" y="1219200"/>
            <a:ext cx="10122795" cy="5752564"/>
          </a:xfrm>
        </p:spPr>
        <p:txBody>
          <a:bodyPr>
            <a:normAutofit fontScale="92500" lnSpcReduction="20000"/>
          </a:bodyPr>
          <a:lstStyle/>
          <a:p>
            <a:pPr marL="274320" indent="-274320">
              <a:spcAft>
                <a:spcPts val="0"/>
              </a:spcAft>
              <a:buFont typeface="Wingdings 2" charset="2"/>
              <a:buChar char=""/>
              <a:defRPr/>
            </a:pPr>
            <a:endParaRPr lang="en-US" sz="3200" dirty="0" smtClean="0"/>
          </a:p>
          <a:p>
            <a:pPr marL="274320" indent="-274320">
              <a:spcAft>
                <a:spcPts val="0"/>
              </a:spcAft>
              <a:buFont typeface="Wingdings 2" charset="2"/>
              <a:buChar char=""/>
              <a:defRPr/>
            </a:pPr>
            <a:r>
              <a:rPr lang="en-US" sz="3200" dirty="0" smtClean="0"/>
              <a:t>You will spend</a:t>
            </a:r>
            <a:r>
              <a:rPr lang="en-US" sz="5400" dirty="0"/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10 </a:t>
            </a:r>
            <a:r>
              <a:rPr lang="en-US" sz="3200" b="1" u="sng" dirty="0" smtClean="0">
                <a:solidFill>
                  <a:srgbClr val="FF0000"/>
                </a:solidFill>
              </a:rPr>
              <a:t>minutes </a:t>
            </a:r>
            <a:r>
              <a:rPr lang="en-US" sz="3200" dirty="0" smtClean="0"/>
              <a:t>at each station working each  problem as a group on scratch paper. 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endParaRPr lang="en-US" sz="3200" dirty="0" smtClean="0"/>
          </a:p>
          <a:p>
            <a:pPr marL="274320" indent="-274320">
              <a:spcAft>
                <a:spcPts val="0"/>
              </a:spcAft>
              <a:buFont typeface="Wingdings 2" charset="2"/>
              <a:buChar char=""/>
              <a:defRPr/>
            </a:pPr>
            <a:r>
              <a:rPr lang="en-US" sz="3200" dirty="0" smtClean="0"/>
              <a:t>You will write your FINAL answer on the answer document. 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endParaRPr lang="en-US" sz="3200" dirty="0" smtClean="0"/>
          </a:p>
          <a:p>
            <a:pPr marL="274320" indent="-274320">
              <a:spcAft>
                <a:spcPts val="0"/>
              </a:spcAft>
              <a:buFont typeface="Wingdings 2" charset="2"/>
              <a:buChar char=""/>
              <a:defRPr/>
            </a:pPr>
            <a:r>
              <a:rPr lang="en-US" sz="3200" dirty="0" smtClean="0"/>
              <a:t>When time is called, you will leave your current station and move on to the next station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en-US" sz="3200" dirty="0" smtClean="0"/>
              <a:t> </a:t>
            </a:r>
          </a:p>
          <a:p>
            <a:pPr marL="274320" indent="-274320">
              <a:spcAft>
                <a:spcPts val="0"/>
              </a:spcAft>
              <a:buFont typeface="Wingdings 2" charset="2"/>
              <a:buChar char=""/>
              <a:defRPr/>
            </a:pPr>
            <a:r>
              <a:rPr lang="en-US" sz="3200" dirty="0" smtClean="0"/>
              <a:t>You will have </a:t>
            </a:r>
            <a:r>
              <a:rPr lang="en-US" sz="3200" b="1" u="sng" dirty="0" smtClean="0">
                <a:solidFill>
                  <a:srgbClr val="FF0000"/>
                </a:solidFill>
              </a:rPr>
              <a:t>10 seconds </a:t>
            </a:r>
            <a:r>
              <a:rPr lang="en-US" sz="3200" dirty="0" smtClean="0"/>
              <a:t>to move to the next station</a:t>
            </a:r>
          </a:p>
          <a:p>
            <a:pPr marL="274320" indent="-274320" algn="ctr">
              <a:spcAft>
                <a:spcPts val="0"/>
              </a:spcAft>
              <a:buNone/>
              <a:defRPr/>
            </a:pPr>
            <a:r>
              <a:rPr lang="en-US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46761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20" y="1017589"/>
            <a:ext cx="3002924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Closing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Why did we review these concepts?</a:t>
            </a:r>
          </a:p>
          <a:p>
            <a:r>
              <a:rPr lang="en-US" sz="2800" dirty="0" smtClean="0"/>
              <a:t>Why is it important that everybody master these objectives?</a:t>
            </a:r>
          </a:p>
        </p:txBody>
      </p:sp>
    </p:spTree>
    <p:extLst>
      <p:ext uri="{BB962C8B-B14F-4D97-AF65-F5344CB8AC3E}">
        <p14:creationId xmlns:p14="http://schemas.microsoft.com/office/powerpoint/2010/main" val="198643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About your seats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97" y="1930400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Seats were chosen to help you focus and succeed in class</a:t>
            </a:r>
          </a:p>
          <a:p>
            <a:pPr lvl="1"/>
            <a:r>
              <a:rPr lang="en-US" sz="2400" dirty="0" smtClean="0"/>
              <a:t>Grades and behavior were factors</a:t>
            </a:r>
          </a:p>
          <a:p>
            <a:r>
              <a:rPr lang="en-US" sz="2800" dirty="0" smtClean="0"/>
              <a:t>You must sit in your assigned seat every day</a:t>
            </a:r>
          </a:p>
          <a:p>
            <a:pPr lvl="1"/>
            <a:r>
              <a:rPr lang="en-US" sz="2400" dirty="0" smtClean="0"/>
              <a:t>If not, I will mark you absent</a:t>
            </a:r>
            <a:endParaRPr lang="en-US" sz="2400" dirty="0"/>
          </a:p>
          <a:p>
            <a:r>
              <a:rPr lang="en-US" sz="2800" dirty="0" smtClean="0"/>
              <a:t>You may </a:t>
            </a:r>
            <a:r>
              <a:rPr lang="en-US" sz="2800" b="1" u="sng" dirty="0" smtClean="0">
                <a:solidFill>
                  <a:srgbClr val="FF0000"/>
                </a:solidFill>
              </a:rPr>
              <a:t>NEVER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move the seats around.  Seats are arranged to make sure everyone can see the board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903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10" y="1542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Warm Up: </a:t>
            </a:r>
            <a:r>
              <a:rPr lang="en-US" dirty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 Minutes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67" y="2471099"/>
            <a:ext cx="8422782" cy="512064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How many molecules are in 2.0 moles of Carbon Dioxide (CO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)?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How many oxygen atoms are in one molecule of Carbon Dioxide (CO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)?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188171" y="147392"/>
            <a:ext cx="3557789" cy="150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2060"/>
                </a:solidFill>
              </a:rPr>
              <a:t>Write the Learning Target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0487" y="1584045"/>
            <a:ext cx="6314960" cy="7457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You should be working SILENTLY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0487" y="909392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Stay in your own seat</a:t>
            </a:r>
          </a:p>
        </p:txBody>
      </p:sp>
    </p:spTree>
    <p:extLst>
      <p:ext uri="{BB962C8B-B14F-4D97-AF65-F5344CB8AC3E}">
        <p14:creationId xmlns:p14="http://schemas.microsoft.com/office/powerpoint/2010/main" val="134568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Agenda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Seating Chart: 3 minutes</a:t>
            </a:r>
          </a:p>
          <a:p>
            <a:r>
              <a:rPr lang="en-US" sz="2800" dirty="0" smtClean="0"/>
              <a:t>Warm Up: 7 Minutes</a:t>
            </a:r>
          </a:p>
          <a:p>
            <a:r>
              <a:rPr lang="en-US" sz="2800" dirty="0" smtClean="0"/>
              <a:t>Notes/Examples: 15 minutes</a:t>
            </a:r>
          </a:p>
          <a:p>
            <a:r>
              <a:rPr lang="en-US" sz="2800" dirty="0" smtClean="0"/>
              <a:t>Guided Practice: 12 minutes</a:t>
            </a:r>
          </a:p>
          <a:p>
            <a:r>
              <a:rPr lang="en-US" sz="2800" dirty="0" smtClean="0"/>
              <a:t>Independent Practice: 12 minutes</a:t>
            </a:r>
          </a:p>
          <a:p>
            <a:r>
              <a:rPr lang="en-US" sz="2800" dirty="0" smtClean="0"/>
              <a:t>Closing: 4 Minutes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648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66750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The Warm-up…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72" y="1631953"/>
            <a:ext cx="10695516" cy="46974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So what if I asked you how many oxygen atoms were in 2 moles of Carbon Dioxide (CO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)?  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How would you do it?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6139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Question…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4637616" cy="46974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What is </a:t>
            </a:r>
            <a:r>
              <a:rPr lang="en-US" sz="4400" dirty="0"/>
              <a:t>2 x 3?  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What is 6 x 4</a:t>
            </a:r>
            <a:r>
              <a:rPr lang="en-US" sz="4400" dirty="0" smtClean="0"/>
              <a:t>?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What is 2 x 3 x 4?</a:t>
            </a:r>
          </a:p>
        </p:txBody>
      </p:sp>
      <p:sp>
        <p:nvSpPr>
          <p:cNvPr id="4" name="Rectangle 3"/>
          <p:cNvSpPr/>
          <p:nvPr/>
        </p:nvSpPr>
        <p:spPr>
          <a:xfrm>
            <a:off x="5737328" y="2220917"/>
            <a:ext cx="48122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6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5737328" y="3713165"/>
            <a:ext cx="7777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24</a:t>
            </a:r>
            <a:endParaRPr lang="en-US" sz="4400" dirty="0"/>
          </a:p>
        </p:txBody>
      </p:sp>
      <p:sp>
        <p:nvSpPr>
          <p:cNvPr id="6" name="Rectangle 5"/>
          <p:cNvSpPr/>
          <p:nvPr/>
        </p:nvSpPr>
        <p:spPr>
          <a:xfrm>
            <a:off x="5737327" y="5308602"/>
            <a:ext cx="7777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24</a:t>
            </a: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6975507" y="4482606"/>
            <a:ext cx="52164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How did we do this?</a:t>
            </a:r>
            <a:endParaRPr lang="en-US" sz="44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643688" y="5252047"/>
            <a:ext cx="1228725" cy="57150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56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002060"/>
                </a:solidFill>
              </a:rPr>
              <a:t>Goal For Today</a:t>
            </a:r>
          </a:p>
        </p:txBody>
      </p:sp>
      <p:sp>
        <p:nvSpPr>
          <p:cNvPr id="79874" name="Content Placeholder 3"/>
          <p:cNvSpPr>
            <a:spLocks noGrp="1"/>
          </p:cNvSpPr>
          <p:nvPr>
            <p:ph sz="quarter" idx="2"/>
          </p:nvPr>
        </p:nvSpPr>
        <p:spPr>
          <a:xfrm>
            <a:off x="541274" y="1930400"/>
            <a:ext cx="9113714" cy="68997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000" i="1" dirty="0" smtClean="0">
                <a:solidFill>
                  <a:srgbClr val="7030A0"/>
                </a:solidFill>
              </a:rPr>
              <a:t>Multi Step Mole Calculations</a:t>
            </a:r>
            <a:endParaRPr lang="en-US" sz="4000" i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9110" y="3658782"/>
                <a:ext cx="11106374" cy="8015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2.0 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moles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C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O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6.02 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23</m:t>
                              </m:r>
                            </m:sup>
                          </m:sSup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molecules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O</m:t>
                              </m:r>
                            </m:e>
                            <m:sub>
                              <m: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mole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O</m:t>
                              </m:r>
                            </m:e>
                            <m:sub>
                              <m: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Oxygen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atoms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molecule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O</m:t>
                              </m:r>
                            </m:e>
                            <m:sub>
                              <m: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=2.408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sup>
                      </m:sSup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atoms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10" y="3658782"/>
                <a:ext cx="11106374" cy="80156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031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build="p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Relationships between particles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1214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Covalent Compounds (Molecules) are made of atoms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Ionic Compounds (Formula Units) are made of ions</a:t>
            </a:r>
          </a:p>
          <a:p>
            <a:pPr marL="0" indent="0">
              <a:buNone/>
            </a:pPr>
            <a:endParaRPr lang="en-US" sz="2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800" dirty="0" smtClean="0">
              <a:sym typeface="Wingdings" panose="05000000000000000000" pitchFamily="2" charset="2"/>
            </a:endParaRP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685800" y="3605401"/>
            <a:ext cx="1761565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Example: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3116823" y="3605401"/>
            <a:ext cx="1761565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CO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5245940" y="3605401"/>
            <a:ext cx="3360177" cy="544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3 atoms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685800" y="4297923"/>
            <a:ext cx="1761565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Example: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3116823" y="4297923"/>
            <a:ext cx="1761565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NO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5245940" y="4297923"/>
            <a:ext cx="3360177" cy="544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atoms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77334" y="4990444"/>
            <a:ext cx="1761565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Example: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3108357" y="4990444"/>
            <a:ext cx="1761565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BaCl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5237474" y="4990444"/>
            <a:ext cx="3360177" cy="544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3 ions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Content Placeholder 5"/>
          <p:cNvSpPr txBox="1">
            <a:spLocks/>
          </p:cNvSpPr>
          <p:nvPr/>
        </p:nvSpPr>
        <p:spPr>
          <a:xfrm>
            <a:off x="677334" y="5682964"/>
            <a:ext cx="1761565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Example: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3108357" y="5682964"/>
            <a:ext cx="1761565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ZnSO</a:t>
            </a:r>
            <a:r>
              <a:rPr lang="en-US" sz="2800" baseline="-25000" dirty="0" smtClean="0">
                <a:solidFill>
                  <a:srgbClr val="FF0000"/>
                </a:solidFill>
              </a:rPr>
              <a:t>4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Content Placeholder 5"/>
          <p:cNvSpPr txBox="1">
            <a:spLocks/>
          </p:cNvSpPr>
          <p:nvPr/>
        </p:nvSpPr>
        <p:spPr>
          <a:xfrm>
            <a:off x="5237474" y="5682964"/>
            <a:ext cx="3360177" cy="5446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2 </a:t>
            </a:r>
            <a:r>
              <a:rPr lang="en-US" sz="2800" dirty="0">
                <a:solidFill>
                  <a:srgbClr val="FF0000"/>
                </a:solidFill>
              </a:rPr>
              <a:t>ions</a:t>
            </a:r>
          </a:p>
          <a:p>
            <a:pPr marL="0" indent="0">
              <a:buFont typeface="Wingdings 3" charset="2"/>
              <a:buNone/>
            </a:pPr>
            <a:endParaRPr lang="en-US" dirty="0"/>
          </a:p>
          <a:p>
            <a:pPr marL="0" indent="0">
              <a:buFont typeface="Wingdings 3" charset="2"/>
              <a:buNone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557588" y="5535050"/>
            <a:ext cx="814387" cy="8371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4400550" y="6115050"/>
            <a:ext cx="2743200" cy="2571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172325" y="6187559"/>
            <a:ext cx="2586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Polyatomic 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072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Reminder: Requirements of Mole Calculations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Identify the given quantity, unit, and element (or compound). 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Identify the unknown quantity, unit, and element (or compound).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Identify the relationship(s) between the given unit and the unknown unit.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45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Agenda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Warm Up: 7 Minutes</a:t>
            </a:r>
          </a:p>
          <a:p>
            <a:r>
              <a:rPr lang="en-US" sz="2800" dirty="0" smtClean="0"/>
              <a:t>Notes/Examples: 15 minutes</a:t>
            </a:r>
          </a:p>
          <a:p>
            <a:r>
              <a:rPr lang="en-US" sz="2800" dirty="0" smtClean="0"/>
              <a:t>Guided Practice: 12 minutes</a:t>
            </a:r>
          </a:p>
          <a:p>
            <a:r>
              <a:rPr lang="en-US" sz="2800" dirty="0" smtClean="0"/>
              <a:t>Independent Practice: 15 minutes</a:t>
            </a:r>
          </a:p>
          <a:p>
            <a:r>
              <a:rPr lang="en-US" sz="2800" dirty="0" smtClean="0"/>
              <a:t>Closing: 4 Minutes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949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5599443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14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Example 1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0213"/>
            <a:ext cx="8596668" cy="388077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How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many atoms does 12.0 moles of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Sulfur Dioxide (SO</a:t>
            </a:r>
            <a:r>
              <a:rPr lang="en-US" sz="3200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represent? </a:t>
            </a:r>
          </a:p>
          <a:p>
            <a:pPr marL="0" indent="0" algn="ctr">
              <a:buNone/>
            </a:pP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4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Example 2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59514"/>
            <a:ext cx="9812740" cy="388077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How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many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hydroxide ions are in 5.1 moles of Calcium Hydroxide,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Ca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(OH)</a:t>
            </a:r>
            <a:r>
              <a:rPr lang="en-US" sz="3200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en-US" sz="3200" dirty="0"/>
          </a:p>
          <a:p>
            <a:pPr marL="0" lvl="0" indent="0" algn="ctr">
              <a:buNone/>
            </a:pP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9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Guided Practice Expectations</a:t>
            </a:r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>
          <a:xfrm>
            <a:off x="677334" y="1669269"/>
            <a:ext cx="8596668" cy="3880773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As Mr. Ghosh projects the question, silently read the question. (17 seconds)</a:t>
            </a:r>
          </a:p>
          <a:p>
            <a:r>
              <a:rPr lang="en-US" sz="3600" dirty="0" smtClean="0"/>
              <a:t>When Mr. Ghosh calls Team, discuss with your teammates to solve the question correctly. (81 seconds)</a:t>
            </a:r>
          </a:p>
          <a:p>
            <a:r>
              <a:rPr lang="en-US" sz="3600" dirty="0" smtClean="0"/>
              <a:t>Be ready to share your response when Mr. Ghosh calls SWAG.</a:t>
            </a:r>
          </a:p>
        </p:txBody>
      </p:sp>
    </p:spTree>
    <p:extLst>
      <p:ext uri="{BB962C8B-B14F-4D97-AF65-F5344CB8AC3E}">
        <p14:creationId xmlns:p14="http://schemas.microsoft.com/office/powerpoint/2010/main" val="369471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0213"/>
            <a:ext cx="8596668" cy="388077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How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many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ions are in 2.3 formula units of Potassium Permanganate, KMnO</a:t>
            </a:r>
            <a:r>
              <a:rPr lang="en-US" sz="3200" baseline="-25000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? 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15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0213"/>
            <a:ext cx="8596668" cy="388077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How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many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oxygen atoms are in 0.723 moles of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Dihydrogen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Monoxide, H</a:t>
            </a:r>
            <a:r>
              <a:rPr lang="en-US" sz="3200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O? 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04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0213"/>
            <a:ext cx="8596668" cy="388077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How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many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zinc ions are in 4.2 x 10</a:t>
            </a:r>
            <a:r>
              <a:rPr lang="en-US" sz="3200" baseline="30000" dirty="0" smtClean="0">
                <a:solidFill>
                  <a:schemeClr val="accent6">
                    <a:lumMod val="75000"/>
                  </a:schemeClr>
                </a:solidFill>
              </a:rPr>
              <a:t>-5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moles of Zinc Chloride (ZnCl</a:t>
            </a:r>
            <a:r>
              <a:rPr lang="en-US" sz="3200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)?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78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002060"/>
                </a:solidFill>
              </a:rPr>
              <a:t>Independent Practice 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anose="02040502050405020303" pitchFamily="18" charset="0"/>
              <a:buNone/>
            </a:pPr>
            <a:endParaRPr lang="en-US" smtClean="0"/>
          </a:p>
          <a:p>
            <a:pPr eaLnBrk="1" hangingPunct="1">
              <a:buFont typeface="Georgia" panose="02040502050405020303" pitchFamily="18" charset="0"/>
              <a:buNone/>
            </a:pPr>
            <a:endParaRPr lang="en-US" smtClean="0"/>
          </a:p>
        </p:txBody>
      </p:sp>
      <p:sp>
        <p:nvSpPr>
          <p:cNvPr id="4" name="Rounded Rectangle 3"/>
          <p:cNvSpPr/>
          <p:nvPr/>
        </p:nvSpPr>
        <p:spPr>
          <a:xfrm>
            <a:off x="2895600" y="4800600"/>
            <a:ext cx="32004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002060"/>
                </a:solidFill>
              </a:rPr>
              <a:t>Practice makes Perfect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7924800" y="2590800"/>
            <a:ext cx="2362200" cy="266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2060"/>
                </a:solidFill>
              </a:rPr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382102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20" y="1017589"/>
            <a:ext cx="3002924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Closing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relationships are necessary to perform mole calculations?  </a:t>
            </a:r>
          </a:p>
        </p:txBody>
      </p:sp>
    </p:spTree>
    <p:extLst>
      <p:ext uri="{BB962C8B-B14F-4D97-AF65-F5344CB8AC3E}">
        <p14:creationId xmlns:p14="http://schemas.microsoft.com/office/powerpoint/2010/main" val="224771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10" y="1542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Warm Up: </a:t>
            </a:r>
            <a:r>
              <a:rPr lang="en-US" dirty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 Minutes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188171" y="147392"/>
            <a:ext cx="3557789" cy="150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2060"/>
                </a:solidFill>
              </a:rPr>
              <a:t>Write the Learning Target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0487" y="1584045"/>
            <a:ext cx="6314960" cy="7457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You should be working SILENTLY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0487" y="909392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Stay in your own seat</a:t>
            </a:r>
          </a:p>
        </p:txBody>
      </p:sp>
      <p:graphicFrame>
        <p:nvGraphicFramePr>
          <p:cNvPr id="9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71557"/>
              </p:ext>
            </p:extLst>
          </p:nvPr>
        </p:nvGraphicFramePr>
        <p:xfrm>
          <a:off x="380487" y="2458524"/>
          <a:ext cx="11365472" cy="1439499"/>
        </p:xfrm>
        <a:graphic>
          <a:graphicData uri="http://schemas.openxmlformats.org/drawingml/2006/table">
            <a:tbl>
              <a:tblPr/>
              <a:tblGrid>
                <a:gridCol w="2276988"/>
                <a:gridCol w="3842381"/>
                <a:gridCol w="2404735"/>
                <a:gridCol w="2841368"/>
              </a:tblGrid>
              <a:tr h="739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Compound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How many Aluminum atoms?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How many Sulfur atoms?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How many Oxygen atoms?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165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Al</a:t>
                      </a:r>
                      <a:r>
                        <a:rPr kumimoji="0" lang="en-US" sz="3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(SO</a:t>
                      </a:r>
                      <a:r>
                        <a:rPr kumimoji="0" lang="en-US" sz="3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4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)</a:t>
                      </a:r>
                      <a:r>
                        <a:rPr kumimoji="0" lang="en-US" sz="3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756454"/>
              </p:ext>
            </p:extLst>
          </p:nvPr>
        </p:nvGraphicFramePr>
        <p:xfrm>
          <a:off x="1356685" y="4060407"/>
          <a:ext cx="9087478" cy="2400652"/>
        </p:xfrm>
        <a:graphic>
          <a:graphicData uri="http://schemas.openxmlformats.org/drawingml/2006/table">
            <a:tbl>
              <a:tblPr/>
              <a:tblGrid>
                <a:gridCol w="4543739"/>
                <a:gridCol w="4543739"/>
              </a:tblGrid>
              <a:tr h="454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Name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Chemical Formula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7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Barium Nitrate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647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Triphosphorus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Hexafluoride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647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Sodium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Hydroxide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28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002060"/>
                </a:solidFill>
              </a:rPr>
              <a:t>Goal For Today</a:t>
            </a:r>
          </a:p>
        </p:txBody>
      </p:sp>
      <p:sp>
        <p:nvSpPr>
          <p:cNvPr id="79874" name="Content Placeholder 3"/>
          <p:cNvSpPr>
            <a:spLocks noGrp="1"/>
          </p:cNvSpPr>
          <p:nvPr>
            <p:ph sz="quarter" idx="2"/>
          </p:nvPr>
        </p:nvSpPr>
        <p:spPr>
          <a:xfrm>
            <a:off x="541274" y="1930400"/>
            <a:ext cx="9113714" cy="68997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000" i="1" dirty="0" smtClean="0">
                <a:solidFill>
                  <a:srgbClr val="7030A0"/>
                </a:solidFill>
              </a:rPr>
              <a:t>One Step Mole Calculations</a:t>
            </a:r>
            <a:endParaRPr lang="en-US" sz="4000" i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77334" y="3963147"/>
                <a:ext cx="9310819" cy="8645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2.0 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moles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6.02 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23</m:t>
                              </m:r>
                            </m:sup>
                          </m:sSup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molecules</m:t>
                          </m:r>
                        </m:num>
                        <m:den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mole</m:t>
                          </m:r>
                        </m:den>
                      </m:f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=1.204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sup>
                      </m:sSup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molecules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334" y="3963147"/>
                <a:ext cx="9310819" cy="8645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046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build="p"/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Agenda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Warm Up: 7 Minutes</a:t>
            </a:r>
          </a:p>
          <a:p>
            <a:r>
              <a:rPr lang="en-US" sz="2800" dirty="0" smtClean="0"/>
              <a:t>Notes/Examples: 13 minutes</a:t>
            </a:r>
          </a:p>
          <a:p>
            <a:r>
              <a:rPr lang="en-US" sz="2800" dirty="0" smtClean="0"/>
              <a:t>Guided Practice: 10 minutes</a:t>
            </a:r>
          </a:p>
          <a:p>
            <a:r>
              <a:rPr lang="en-US" sz="2800" dirty="0" smtClean="0"/>
              <a:t>Independent Practice: 13 minutes</a:t>
            </a:r>
          </a:p>
          <a:p>
            <a:r>
              <a:rPr lang="en-US" sz="2800" dirty="0" smtClean="0"/>
              <a:t>Closing: 2 Minutes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656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smtClean="0"/>
              <a:t>What is </a:t>
            </a:r>
            <a:r>
              <a:rPr lang="en-US" smtClean="0">
                <a:solidFill>
                  <a:srgbClr val="0070C0"/>
                </a:solidFill>
              </a:rPr>
              <a:t>Molar Mass</a:t>
            </a:r>
            <a:r>
              <a:rPr lang="en-US" smtClean="0">
                <a:solidFill>
                  <a:srgbClr val="002060"/>
                </a:solidFill>
              </a:rPr>
              <a:t>?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4227" y="1888957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The </a:t>
            </a:r>
            <a:r>
              <a:rPr lang="en-US" sz="4400" dirty="0">
                <a:solidFill>
                  <a:srgbClr val="FF0000"/>
                </a:solidFill>
              </a:rPr>
              <a:t>mass (in grams) of one mole of the substance</a:t>
            </a:r>
          </a:p>
        </p:txBody>
      </p:sp>
    </p:spTree>
    <p:extLst>
      <p:ext uri="{BB962C8B-B14F-4D97-AF65-F5344CB8AC3E}">
        <p14:creationId xmlns:p14="http://schemas.microsoft.com/office/powerpoint/2010/main" val="215375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Units for Molar Mass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24543" y="1552074"/>
            <a:ext cx="8153400" cy="4495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g/</a:t>
            </a:r>
            <a:r>
              <a:rPr lang="en-US" sz="4400" dirty="0" err="1" smtClean="0">
                <a:solidFill>
                  <a:srgbClr val="FF0000"/>
                </a:solidFill>
              </a:rPr>
              <a:t>mol</a:t>
            </a:r>
            <a:endParaRPr lang="en-US" sz="4400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en-US" sz="44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sz="4400" dirty="0" smtClean="0">
                <a:solidFill>
                  <a:srgbClr val="002060"/>
                </a:solidFill>
              </a:rPr>
              <a:t>Read as “grams per mole”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59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969" y="184484"/>
            <a:ext cx="9220200" cy="990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How to find the Molar Mass of a Compound?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68969" y="679783"/>
            <a:ext cx="9144000" cy="55596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For the compound </a:t>
            </a:r>
            <a:r>
              <a:rPr lang="en-US" sz="4400" dirty="0" err="1" smtClean="0">
                <a:solidFill>
                  <a:srgbClr val="0070C0"/>
                </a:solidFill>
              </a:rPr>
              <a:t>X</a:t>
            </a:r>
            <a:r>
              <a:rPr lang="en-US" sz="4400" baseline="-25000" dirty="0" err="1" smtClean="0">
                <a:solidFill>
                  <a:srgbClr val="0070C0"/>
                </a:solidFill>
              </a:rPr>
              <a:t>a</a:t>
            </a:r>
            <a:r>
              <a:rPr lang="en-US" sz="4400" dirty="0" err="1" smtClean="0">
                <a:solidFill>
                  <a:srgbClr val="0070C0"/>
                </a:solidFill>
              </a:rPr>
              <a:t>Y</a:t>
            </a:r>
            <a:r>
              <a:rPr lang="en-US" sz="4400" baseline="-25000" dirty="0" err="1" smtClean="0">
                <a:solidFill>
                  <a:srgbClr val="0070C0"/>
                </a:solidFill>
              </a:rPr>
              <a:t>b</a:t>
            </a:r>
            <a:r>
              <a:rPr lang="en-US" sz="4400" dirty="0" err="1" smtClean="0">
                <a:solidFill>
                  <a:srgbClr val="0070C0"/>
                </a:solidFill>
              </a:rPr>
              <a:t>Z</a:t>
            </a:r>
            <a:r>
              <a:rPr lang="en-US" sz="4400" baseline="-25000" dirty="0" err="1" smtClean="0">
                <a:solidFill>
                  <a:srgbClr val="0070C0"/>
                </a:solidFill>
              </a:rPr>
              <a:t>c</a:t>
            </a:r>
            <a:endParaRPr lang="en-US" sz="4400" dirty="0" smtClean="0">
              <a:solidFill>
                <a:srgbClr val="0070C0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endParaRPr lang="en-US" sz="4400" dirty="0"/>
          </a:p>
          <a:p>
            <a:pPr algn="ctr">
              <a:buFont typeface="Wingdings" panose="05000000000000000000" pitchFamily="2" charset="2"/>
              <a:buNone/>
            </a:pPr>
            <a:r>
              <a:rPr lang="en-US" sz="4400" dirty="0"/>
              <a:t>Use this formula</a:t>
            </a:r>
          </a:p>
          <a:p>
            <a:pPr algn="ctr">
              <a:buFont typeface="Wingdings" panose="05000000000000000000" pitchFamily="2" charset="2"/>
              <a:buNone/>
            </a:pPr>
            <a:endParaRPr lang="en-US" sz="4400" dirty="0"/>
          </a:p>
          <a:p>
            <a:pPr algn="ctr">
              <a:buFont typeface="Wingdings" panose="05000000000000000000" pitchFamily="2" charset="2"/>
              <a:buNone/>
            </a:pPr>
            <a:endParaRPr lang="en-US" sz="4400" dirty="0"/>
          </a:p>
          <a:p>
            <a:pPr algn="ctr">
              <a:buFont typeface="Wingdings" panose="05000000000000000000" pitchFamily="2" charset="2"/>
              <a:buNone/>
            </a:pPr>
            <a:r>
              <a:rPr lang="en-US" sz="2700" dirty="0">
                <a:solidFill>
                  <a:srgbClr val="FF0000"/>
                </a:solidFill>
              </a:rPr>
              <a:t>Molar Mass = </a:t>
            </a:r>
            <a:r>
              <a:rPr lang="en-US" sz="2700" dirty="0" smtClean="0">
                <a:solidFill>
                  <a:srgbClr val="FF0000"/>
                </a:solidFill>
              </a:rPr>
              <a:t>a(Atomic </a:t>
            </a:r>
            <a:r>
              <a:rPr lang="en-US" sz="2700" dirty="0">
                <a:solidFill>
                  <a:srgbClr val="FF0000"/>
                </a:solidFill>
              </a:rPr>
              <a:t>Mass </a:t>
            </a:r>
            <a:r>
              <a:rPr lang="en-US" sz="2700" baseline="-25000" dirty="0">
                <a:solidFill>
                  <a:srgbClr val="FF0000"/>
                </a:solidFill>
              </a:rPr>
              <a:t>X</a:t>
            </a:r>
            <a:r>
              <a:rPr lang="en-US" sz="2700" dirty="0">
                <a:solidFill>
                  <a:srgbClr val="FF0000"/>
                </a:solidFill>
              </a:rPr>
              <a:t> ) + </a:t>
            </a:r>
            <a:r>
              <a:rPr lang="en-US" sz="2700" dirty="0" smtClean="0">
                <a:solidFill>
                  <a:srgbClr val="FF0000"/>
                </a:solidFill>
              </a:rPr>
              <a:t>b( </a:t>
            </a:r>
            <a:r>
              <a:rPr lang="en-US" sz="2700" dirty="0">
                <a:solidFill>
                  <a:srgbClr val="FF0000"/>
                </a:solidFill>
              </a:rPr>
              <a:t>Atomic Mass </a:t>
            </a:r>
            <a:r>
              <a:rPr lang="en-US" sz="2700" baseline="-25000" dirty="0">
                <a:solidFill>
                  <a:srgbClr val="FF0000"/>
                </a:solidFill>
              </a:rPr>
              <a:t>Y</a:t>
            </a:r>
            <a:r>
              <a:rPr lang="en-US" sz="2700" dirty="0">
                <a:solidFill>
                  <a:srgbClr val="FF0000"/>
                </a:solidFill>
              </a:rPr>
              <a:t> )  </a:t>
            </a:r>
            <a:r>
              <a:rPr lang="en-US" sz="2700" dirty="0" smtClean="0">
                <a:solidFill>
                  <a:srgbClr val="FF0000"/>
                </a:solidFill>
              </a:rPr>
              <a:t>+ c(Atomic </a:t>
            </a:r>
            <a:r>
              <a:rPr lang="en-US" sz="2700" dirty="0">
                <a:solidFill>
                  <a:srgbClr val="FF0000"/>
                </a:solidFill>
              </a:rPr>
              <a:t>Mass </a:t>
            </a:r>
            <a:r>
              <a:rPr lang="en-US" sz="2700" baseline="-25000" dirty="0">
                <a:solidFill>
                  <a:srgbClr val="FF0000"/>
                </a:solidFill>
              </a:rPr>
              <a:t>Z</a:t>
            </a:r>
            <a:r>
              <a:rPr lang="en-US" sz="2700" dirty="0">
                <a:solidFill>
                  <a:srgbClr val="FF0000"/>
                </a:solidFill>
              </a:rPr>
              <a:t>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077798" y="3667272"/>
            <a:ext cx="0" cy="990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857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Example 1: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sz="quarter" idx="1"/>
          </p:nvPr>
        </p:nvSpPr>
        <p:spPr>
          <a:xfrm>
            <a:off x="813301" y="1219200"/>
            <a:ext cx="81534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z="4000" dirty="0" smtClean="0"/>
              <a:t>Calculate </a:t>
            </a:r>
            <a:r>
              <a:rPr lang="en-US" sz="4000" dirty="0"/>
              <a:t>the Molar Mass of</a:t>
            </a:r>
            <a:r>
              <a:rPr lang="en-US" sz="5400" dirty="0">
                <a:solidFill>
                  <a:srgbClr val="0070C0"/>
                </a:solidFill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</a:rPr>
              <a:t>NaBr</a:t>
            </a:r>
            <a:r>
              <a:rPr lang="en-US" sz="5400" dirty="0" smtClean="0">
                <a:solidFill>
                  <a:srgbClr val="0070C0"/>
                </a:solidFill>
              </a:rPr>
              <a:t> </a:t>
            </a:r>
            <a:endParaRPr lang="en-US" sz="40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8173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Example 2: 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sz="quarter" idx="1"/>
          </p:nvPr>
        </p:nvSpPr>
        <p:spPr>
          <a:xfrm>
            <a:off x="692985" y="1219200"/>
            <a:ext cx="959719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z="4000" dirty="0" smtClean="0"/>
              <a:t>Calculate </a:t>
            </a:r>
            <a:r>
              <a:rPr lang="en-US" sz="4000" dirty="0"/>
              <a:t>the Molar Mass of</a:t>
            </a:r>
            <a:r>
              <a:rPr lang="en-US" sz="5400" dirty="0">
                <a:solidFill>
                  <a:srgbClr val="0070C0"/>
                </a:solidFill>
              </a:rPr>
              <a:t> C</a:t>
            </a:r>
            <a:r>
              <a:rPr lang="en-US" sz="5400" baseline="-25000" dirty="0">
                <a:solidFill>
                  <a:srgbClr val="0070C0"/>
                </a:solidFill>
              </a:rPr>
              <a:t>6</a:t>
            </a:r>
            <a:r>
              <a:rPr lang="en-US" sz="5400" dirty="0">
                <a:solidFill>
                  <a:srgbClr val="0070C0"/>
                </a:solidFill>
              </a:rPr>
              <a:t>H</a:t>
            </a:r>
            <a:r>
              <a:rPr lang="en-US" sz="5400" baseline="-25000" dirty="0">
                <a:solidFill>
                  <a:srgbClr val="0070C0"/>
                </a:solidFill>
              </a:rPr>
              <a:t>12</a:t>
            </a:r>
            <a:r>
              <a:rPr lang="en-US" sz="5400" dirty="0">
                <a:solidFill>
                  <a:srgbClr val="0070C0"/>
                </a:solidFill>
              </a:rPr>
              <a:t>O</a:t>
            </a:r>
            <a:r>
              <a:rPr lang="en-US" sz="5400" baseline="-25000" dirty="0">
                <a:solidFill>
                  <a:srgbClr val="0070C0"/>
                </a:solidFill>
              </a:rPr>
              <a:t>6.</a:t>
            </a:r>
            <a:r>
              <a:rPr lang="en-US" sz="5400" dirty="0">
                <a:solidFill>
                  <a:srgbClr val="0070C0"/>
                </a:solidFill>
              </a:rPr>
              <a:t> </a:t>
            </a:r>
            <a:endParaRPr lang="en-US" sz="3600" dirty="0"/>
          </a:p>
          <a:p>
            <a:pPr>
              <a:buFont typeface="Wingdings" panose="05000000000000000000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731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Example 3: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sz="quarter" idx="1"/>
          </p:nvPr>
        </p:nvSpPr>
        <p:spPr>
          <a:xfrm>
            <a:off x="356938" y="1219200"/>
            <a:ext cx="9412704" cy="44958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sz="4000" dirty="0" smtClean="0"/>
              <a:t>Calculate </a:t>
            </a:r>
            <a:r>
              <a:rPr lang="en-US" sz="4000" dirty="0"/>
              <a:t>the Molar Mass of </a:t>
            </a:r>
            <a:r>
              <a:rPr lang="en-US" sz="5400" dirty="0">
                <a:solidFill>
                  <a:srgbClr val="0070C0"/>
                </a:solidFill>
              </a:rPr>
              <a:t>Al</a:t>
            </a:r>
            <a:r>
              <a:rPr lang="en-US" sz="5400" baseline="-25000" dirty="0">
                <a:solidFill>
                  <a:srgbClr val="0070C0"/>
                </a:solidFill>
              </a:rPr>
              <a:t>2</a:t>
            </a:r>
            <a:r>
              <a:rPr lang="en-US" sz="5400" dirty="0">
                <a:solidFill>
                  <a:srgbClr val="0070C0"/>
                </a:solidFill>
              </a:rPr>
              <a:t>(SO</a:t>
            </a:r>
            <a:r>
              <a:rPr lang="en-US" sz="5400" baseline="-25000" dirty="0">
                <a:solidFill>
                  <a:srgbClr val="0070C0"/>
                </a:solidFill>
              </a:rPr>
              <a:t>4</a:t>
            </a:r>
            <a:r>
              <a:rPr lang="en-US" sz="5400" dirty="0">
                <a:solidFill>
                  <a:srgbClr val="0070C0"/>
                </a:solidFill>
              </a:rPr>
              <a:t>)</a:t>
            </a:r>
            <a:r>
              <a:rPr lang="en-US" sz="5400" baseline="-25000" dirty="0">
                <a:solidFill>
                  <a:srgbClr val="0070C0"/>
                </a:solidFill>
              </a:rPr>
              <a:t>3</a:t>
            </a:r>
            <a:r>
              <a:rPr lang="en-US" sz="5400" dirty="0">
                <a:solidFill>
                  <a:srgbClr val="0070C0"/>
                </a:solidFill>
              </a:rPr>
              <a:t> 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90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Expectations for Guided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7334" y="1930400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Take the first 13 seconds to write the chemical formula or name.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With your shoulder partner, take 61 seconds to find the molar mass.</a:t>
            </a:r>
          </a:p>
          <a:p>
            <a:pPr>
              <a:buFont typeface="Wingdings 2" panose="05020102010507070707" pitchFamily="18" charset="2"/>
              <a:buNone/>
            </a:pPr>
            <a:endParaRPr lang="en-US" sz="2800" dirty="0" smtClean="0"/>
          </a:p>
          <a:p>
            <a:r>
              <a:rPr lang="en-US" sz="2800" dirty="0" smtClean="0"/>
              <a:t>When Mr. Ghosh calls SWAG, be ready to share your answers out loud.</a:t>
            </a:r>
          </a:p>
        </p:txBody>
      </p:sp>
    </p:spTree>
    <p:extLst>
      <p:ext uri="{BB962C8B-B14F-4D97-AF65-F5344CB8AC3E}">
        <p14:creationId xmlns:p14="http://schemas.microsoft.com/office/powerpoint/2010/main" val="222423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Guided Practice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5175" y="1552074"/>
            <a:ext cx="81534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z="4000" dirty="0" smtClean="0"/>
              <a:t>Calculate </a:t>
            </a:r>
            <a:r>
              <a:rPr lang="en-US" sz="4000" dirty="0"/>
              <a:t>the Molar Mass of</a:t>
            </a:r>
            <a:r>
              <a:rPr lang="en-US" sz="4800" dirty="0">
                <a:solidFill>
                  <a:srgbClr val="0070C0"/>
                </a:solidFill>
              </a:rPr>
              <a:t> </a:t>
            </a:r>
            <a:r>
              <a:rPr lang="en-US" sz="6000" dirty="0">
                <a:solidFill>
                  <a:srgbClr val="0070C0"/>
                </a:solidFill>
              </a:rPr>
              <a:t>AgF</a:t>
            </a:r>
            <a:r>
              <a:rPr lang="en-US" sz="6000" baseline="-25000" dirty="0">
                <a:solidFill>
                  <a:srgbClr val="0070C0"/>
                </a:solidFill>
              </a:rPr>
              <a:t>2</a:t>
            </a:r>
            <a:r>
              <a:rPr lang="en-US" sz="6000" dirty="0">
                <a:solidFill>
                  <a:srgbClr val="0070C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en-US" sz="60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sz="6000" dirty="0">
                <a:solidFill>
                  <a:srgbClr val="FF0000"/>
                </a:solidFill>
              </a:rPr>
              <a:t>145.864 g/ </a:t>
            </a:r>
            <a:r>
              <a:rPr lang="en-US" sz="6000" dirty="0" err="1">
                <a:solidFill>
                  <a:srgbClr val="FF0000"/>
                </a:solidFill>
              </a:rPr>
              <a:t>mol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26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Guided Practice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3347" y="1219200"/>
            <a:ext cx="9525000" cy="4495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sz="4000" dirty="0" smtClean="0"/>
              <a:t>Calculate </a:t>
            </a:r>
            <a:r>
              <a:rPr lang="en-US" sz="4000" dirty="0"/>
              <a:t>the Molar Mass of</a:t>
            </a:r>
            <a:r>
              <a:rPr lang="en-US" sz="4800" dirty="0">
                <a:solidFill>
                  <a:srgbClr val="0070C0"/>
                </a:solidFill>
              </a:rPr>
              <a:t> </a:t>
            </a:r>
            <a:r>
              <a:rPr lang="en-US" sz="4400" dirty="0">
                <a:solidFill>
                  <a:srgbClr val="0070C0"/>
                </a:solidFill>
              </a:rPr>
              <a:t>Calcium </a:t>
            </a:r>
            <a:r>
              <a:rPr lang="en-US" sz="4400" dirty="0" smtClean="0">
                <a:solidFill>
                  <a:srgbClr val="0070C0"/>
                </a:solidFill>
              </a:rPr>
              <a:t>Nitrate</a:t>
            </a:r>
            <a:r>
              <a:rPr lang="en-US" sz="4800" dirty="0" smtClean="0">
                <a:solidFill>
                  <a:srgbClr val="0070C0"/>
                </a:solidFill>
              </a:rPr>
              <a:t>.</a:t>
            </a:r>
            <a:endParaRPr lang="en-US" sz="48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en-US" sz="48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sz="4800" dirty="0" err="1" smtClean="0">
                <a:solidFill>
                  <a:srgbClr val="FF0000"/>
                </a:solidFill>
              </a:rPr>
              <a:t>Ca</a:t>
            </a:r>
            <a:r>
              <a:rPr lang="en-US" sz="4800" dirty="0" smtClean="0">
                <a:solidFill>
                  <a:srgbClr val="FF0000"/>
                </a:solidFill>
              </a:rPr>
              <a:t>(NO</a:t>
            </a:r>
            <a:r>
              <a:rPr lang="en-US" sz="4800" baseline="-25000" dirty="0" smtClean="0">
                <a:solidFill>
                  <a:srgbClr val="FF0000"/>
                </a:solidFill>
              </a:rPr>
              <a:t>3</a:t>
            </a:r>
            <a:r>
              <a:rPr lang="en-US" sz="4800" dirty="0" smtClean="0">
                <a:solidFill>
                  <a:srgbClr val="FF0000"/>
                </a:solidFill>
              </a:rPr>
              <a:t>)</a:t>
            </a:r>
            <a:r>
              <a:rPr lang="en-US" sz="4800" baseline="-25000" dirty="0" smtClean="0">
                <a:solidFill>
                  <a:srgbClr val="FF0000"/>
                </a:solidFill>
              </a:rPr>
              <a:t>2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endParaRPr lang="en-US" sz="48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164.086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>
                <a:solidFill>
                  <a:srgbClr val="FF0000"/>
                </a:solidFill>
              </a:rPr>
              <a:t>g/ </a:t>
            </a:r>
            <a:r>
              <a:rPr lang="en-US" sz="4800" dirty="0" err="1">
                <a:solidFill>
                  <a:srgbClr val="FF0000"/>
                </a:solidFill>
              </a:rPr>
              <a:t>mol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17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Review of Types of Particles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Single Element 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</a:p>
          <a:p>
            <a:pPr marL="0" indent="0">
              <a:buNone/>
            </a:pPr>
            <a:r>
              <a:rPr lang="en-US" sz="2800" dirty="0" smtClean="0">
                <a:sym typeface="Wingdings" panose="05000000000000000000" pitchFamily="2" charset="2"/>
              </a:rPr>
              <a:t>Covalent Compound  </a:t>
            </a:r>
          </a:p>
          <a:p>
            <a:pPr marL="0" indent="0">
              <a:buNone/>
            </a:pPr>
            <a:r>
              <a:rPr lang="en-US" sz="2800" dirty="0" smtClean="0">
                <a:sym typeface="Wingdings" panose="05000000000000000000" pitchFamily="2" charset="2"/>
              </a:rPr>
              <a:t>Ionic Compound 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774907" y="2160589"/>
            <a:ext cx="10294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ym typeface="Wingdings" panose="05000000000000000000" pitchFamily="2" charset="2"/>
              </a:rPr>
              <a:t>Atom</a:t>
            </a:r>
          </a:p>
        </p:txBody>
      </p:sp>
      <p:sp>
        <p:nvSpPr>
          <p:cNvPr id="5" name="Rectangle 4"/>
          <p:cNvSpPr/>
          <p:nvPr/>
        </p:nvSpPr>
        <p:spPr>
          <a:xfrm>
            <a:off x="4559805" y="2683809"/>
            <a:ext cx="17540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ym typeface="Wingdings" panose="05000000000000000000" pitchFamily="2" charset="2"/>
              </a:rPr>
              <a:t>Molecules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939426" y="3258993"/>
            <a:ext cx="23823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ym typeface="Wingdings" panose="05000000000000000000" pitchFamily="2" charset="2"/>
              </a:rPr>
              <a:t>Formula Unit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583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Guided Practice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6568" y="1219200"/>
            <a:ext cx="10611853" cy="44958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sz="4000" dirty="0" smtClean="0"/>
              <a:t>Calculate </a:t>
            </a:r>
            <a:r>
              <a:rPr lang="en-US" sz="4000" dirty="0"/>
              <a:t>the Molar Mass </a:t>
            </a:r>
            <a:r>
              <a:rPr lang="en-US" sz="4000" dirty="0" smtClean="0"/>
              <a:t>of </a:t>
            </a:r>
            <a:r>
              <a:rPr lang="en-US" sz="4000" dirty="0" err="1" smtClean="0">
                <a:solidFill>
                  <a:srgbClr val="0070C0"/>
                </a:solidFill>
              </a:rPr>
              <a:t>Tetracarbon</a:t>
            </a:r>
            <a:r>
              <a:rPr lang="en-US" sz="4000" dirty="0" smtClean="0">
                <a:solidFill>
                  <a:srgbClr val="0070C0"/>
                </a:solidFill>
              </a:rPr>
              <a:t> Trioxide</a:t>
            </a:r>
            <a:r>
              <a:rPr lang="en-US" sz="4000" dirty="0">
                <a:solidFill>
                  <a:srgbClr val="0070C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en-US" sz="40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sz="5400" dirty="0">
                <a:solidFill>
                  <a:srgbClr val="FF0000"/>
                </a:solidFill>
              </a:rPr>
              <a:t>C</a:t>
            </a:r>
            <a:r>
              <a:rPr lang="en-US" sz="5400" baseline="-25000" dirty="0">
                <a:solidFill>
                  <a:srgbClr val="FF0000"/>
                </a:solidFill>
              </a:rPr>
              <a:t>4</a:t>
            </a:r>
            <a:r>
              <a:rPr lang="en-US" sz="5400" dirty="0">
                <a:solidFill>
                  <a:srgbClr val="FF0000"/>
                </a:solidFill>
              </a:rPr>
              <a:t>O</a:t>
            </a:r>
            <a:r>
              <a:rPr lang="en-US" sz="5400" baseline="-25000" dirty="0">
                <a:solidFill>
                  <a:srgbClr val="FF0000"/>
                </a:solidFill>
              </a:rPr>
              <a:t>3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5400" dirty="0">
                <a:solidFill>
                  <a:srgbClr val="FF0000"/>
                </a:solidFill>
              </a:rPr>
              <a:t>96.041 g/</a:t>
            </a:r>
            <a:r>
              <a:rPr lang="en-US" sz="5400" dirty="0" err="1">
                <a:solidFill>
                  <a:srgbClr val="FF0000"/>
                </a:solidFill>
              </a:rPr>
              <a:t>mol</a:t>
            </a:r>
            <a:endParaRPr lang="en-US" sz="54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sz="4000" dirty="0">
                <a:solidFill>
                  <a:srgbClr val="0070C0"/>
                </a:solidFill>
              </a:rPr>
              <a:t> </a:t>
            </a:r>
            <a:endParaRPr lang="en-US" sz="4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45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002060"/>
                </a:solidFill>
              </a:rPr>
              <a:t>Independent Practice 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anose="02040502050405020303" pitchFamily="18" charset="0"/>
              <a:buNone/>
            </a:pPr>
            <a:endParaRPr lang="en-US" smtClean="0"/>
          </a:p>
          <a:p>
            <a:pPr eaLnBrk="1" hangingPunct="1">
              <a:buFont typeface="Georgia" panose="02040502050405020303" pitchFamily="18" charset="0"/>
              <a:buNone/>
            </a:pPr>
            <a:endParaRPr lang="en-US" smtClean="0"/>
          </a:p>
        </p:txBody>
      </p:sp>
      <p:sp>
        <p:nvSpPr>
          <p:cNvPr id="4" name="Rounded Rectangle 3"/>
          <p:cNvSpPr/>
          <p:nvPr/>
        </p:nvSpPr>
        <p:spPr>
          <a:xfrm>
            <a:off x="2895600" y="4800600"/>
            <a:ext cx="32004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002060"/>
                </a:solidFill>
              </a:rPr>
              <a:t>Practice makes Perfect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7924800" y="2590800"/>
            <a:ext cx="2362200" cy="266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2060"/>
                </a:solidFill>
              </a:rPr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364856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Answer Key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138990" y="1824790"/>
            <a:ext cx="3749675" cy="4572000"/>
          </a:xfrm>
        </p:spPr>
        <p:txBody>
          <a:bodyPr/>
          <a:lstStyle/>
          <a:p>
            <a:pPr marL="381000" indent="-381000">
              <a:buFont typeface="Wingdings 2" panose="05020102010507070707" pitchFamily="18" charset="2"/>
              <a:buAutoNum type="arabicPeriod"/>
            </a:pPr>
            <a:r>
              <a:rPr lang="en-US" sz="3200" smtClean="0"/>
              <a:t>70.906 g/ mol</a:t>
            </a:r>
          </a:p>
          <a:p>
            <a:pPr marL="381000" indent="-381000">
              <a:buFont typeface="Wingdings 2" panose="05020102010507070707" pitchFamily="18" charset="2"/>
              <a:buAutoNum type="arabicPeriod"/>
            </a:pPr>
            <a:r>
              <a:rPr lang="en-US" sz="3200" smtClean="0"/>
              <a:t>56.105 g/ mol</a:t>
            </a:r>
          </a:p>
          <a:p>
            <a:pPr marL="381000" indent="-381000">
              <a:buFont typeface="Wingdings 2" panose="05020102010507070707" pitchFamily="18" charset="2"/>
              <a:buAutoNum type="arabicPeriod"/>
            </a:pPr>
            <a:r>
              <a:rPr lang="en-US" sz="3200" smtClean="0"/>
              <a:t>79.918 g/ mol</a:t>
            </a:r>
          </a:p>
          <a:p>
            <a:pPr marL="381000" indent="-381000">
              <a:buFont typeface="Wingdings 2" panose="05020102010507070707" pitchFamily="18" charset="2"/>
              <a:buAutoNum type="arabicPeriod"/>
            </a:pPr>
            <a:r>
              <a:rPr lang="en-US" sz="3200" smtClean="0"/>
              <a:t>162.206 g/ mol</a:t>
            </a:r>
          </a:p>
          <a:p>
            <a:pPr marL="381000" indent="-381000">
              <a:buFont typeface="Wingdings 2" panose="05020102010507070707" pitchFamily="18" charset="2"/>
              <a:buAutoNum type="arabicPeriod"/>
            </a:pPr>
            <a:r>
              <a:rPr lang="en-US" sz="3200" smtClean="0"/>
              <a:t>67.804 g/ mol</a:t>
            </a:r>
          </a:p>
          <a:p>
            <a:pPr marL="381000" indent="-381000">
              <a:buFont typeface="Wingdings 2" panose="05020102010507070707" pitchFamily="18" charset="2"/>
              <a:buAutoNum type="arabicPeriod"/>
            </a:pPr>
            <a:r>
              <a:rPr lang="en-US" sz="3200" smtClean="0"/>
              <a:t>120.913 g/ mol</a:t>
            </a:r>
          </a:p>
          <a:p>
            <a:pPr marL="381000" indent="-381000">
              <a:buFont typeface="Wingdings 2" panose="05020102010507070707" pitchFamily="18" charset="2"/>
              <a:buAutoNum type="arabicPeriod"/>
            </a:pPr>
            <a:r>
              <a:rPr lang="en-US" sz="3200" smtClean="0"/>
              <a:t>58.319 g/ mol</a:t>
            </a:r>
          </a:p>
        </p:txBody>
      </p:sp>
      <p:sp>
        <p:nvSpPr>
          <p:cNvPr id="74756" name="Content Placeholder 5"/>
          <p:cNvSpPr>
            <a:spLocks noGrp="1"/>
          </p:cNvSpPr>
          <p:nvPr>
            <p:ph sz="quarter" idx="2"/>
          </p:nvPr>
        </p:nvSpPr>
        <p:spPr>
          <a:xfrm>
            <a:off x="5101390" y="1672390"/>
            <a:ext cx="3749675" cy="4572000"/>
          </a:xfrm>
        </p:spPr>
        <p:txBody>
          <a:bodyPr>
            <a:normAutofit/>
          </a:bodyPr>
          <a:lstStyle/>
          <a:p>
            <a:pPr marL="381000" indent="-381000">
              <a:buNone/>
            </a:pPr>
            <a:r>
              <a:rPr lang="en-US" sz="3200" smtClean="0"/>
              <a:t>8. 240.892 g/mol</a:t>
            </a:r>
          </a:p>
          <a:p>
            <a:pPr marL="381000" indent="-381000">
              <a:buNone/>
            </a:pPr>
            <a:r>
              <a:rPr lang="en-US" sz="3200" smtClean="0"/>
              <a:t>9. 64.064 g/ mol</a:t>
            </a:r>
          </a:p>
          <a:p>
            <a:pPr marL="381000" indent="-381000">
              <a:buNone/>
            </a:pPr>
            <a:r>
              <a:rPr lang="en-US" sz="3200" smtClean="0"/>
              <a:t>10. 97.994 g/ mol</a:t>
            </a:r>
          </a:p>
          <a:p>
            <a:pPr marL="381000" indent="-381000">
              <a:buNone/>
            </a:pPr>
            <a:r>
              <a:rPr lang="en-US" sz="3200" smtClean="0"/>
              <a:t>11. 132.14 g/ mol</a:t>
            </a:r>
          </a:p>
          <a:p>
            <a:pPr marL="381000" indent="-381000">
              <a:buNone/>
            </a:pPr>
            <a:r>
              <a:rPr lang="en-US" sz="3200" smtClean="0"/>
              <a:t>12. 60.052 g/ mol</a:t>
            </a:r>
          </a:p>
          <a:p>
            <a:pPr marL="381000" indent="-381000">
              <a:buNone/>
            </a:pPr>
            <a:r>
              <a:rPr lang="en-US" sz="3200" smtClean="0"/>
              <a:t>13. 331.208 g/ mol</a:t>
            </a:r>
          </a:p>
          <a:p>
            <a:pPr marL="381000" indent="-381000">
              <a:buNone/>
            </a:pPr>
            <a:r>
              <a:rPr lang="en-US" sz="3200" smtClean="0"/>
              <a:t>14. 379.629 g/ mol</a:t>
            </a:r>
          </a:p>
        </p:txBody>
      </p:sp>
    </p:spTree>
    <p:extLst>
      <p:ext uri="{BB962C8B-B14F-4D97-AF65-F5344CB8AC3E}">
        <p14:creationId xmlns:p14="http://schemas.microsoft.com/office/powerpoint/2010/main" val="380729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4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4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4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4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Closing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sz="quarter" idx="1"/>
          </p:nvPr>
        </p:nvSpPr>
        <p:spPr>
          <a:xfrm>
            <a:off x="452354" y="1600200"/>
            <a:ext cx="81534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z="3600" dirty="0" smtClean="0"/>
              <a:t>In </a:t>
            </a:r>
            <a:r>
              <a:rPr lang="en-US" sz="3600" dirty="0"/>
              <a:t>terms of a percentage, does the molar </a:t>
            </a:r>
            <a:r>
              <a:rPr lang="en-US" sz="3600" dirty="0" smtClean="0"/>
              <a:t>mass represent </a:t>
            </a:r>
            <a:r>
              <a:rPr lang="en-US" sz="3600" dirty="0"/>
              <a:t>the part or the whole?</a:t>
            </a:r>
          </a:p>
        </p:txBody>
      </p:sp>
    </p:spTree>
    <p:extLst>
      <p:ext uri="{BB962C8B-B14F-4D97-AF65-F5344CB8AC3E}">
        <p14:creationId xmlns:p14="http://schemas.microsoft.com/office/powerpoint/2010/main" val="120484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Conversion Factor of the Day</a:t>
            </a:r>
            <a:endParaRPr lang="en-US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7503" y="2328098"/>
                <a:ext cx="1005948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mole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=6.02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sup>
                      </m:sSup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Particles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atoms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molecules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Formula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Units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3" y="2328098"/>
                <a:ext cx="10059485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5303" y="3687264"/>
                <a:ext cx="4482957" cy="10520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𝑚𝑜𝑙𝑒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6.02 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23</m:t>
                              </m:r>
                            </m:sup>
                          </m:s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𝑃𝑎𝑟𝑡𝑖𝑐𝑙𝑒𝑠</m:t>
                          </m:r>
                        </m:den>
                      </m:f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303" y="3687264"/>
                <a:ext cx="4482957" cy="105201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115207" y="3535107"/>
                <a:ext cx="4566635" cy="1204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6.02 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23</m:t>
                              </m:r>
                            </m:sup>
                          </m:sSup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𝑃𝑎𝑟𝑡𝑖𝑐𝑙𝑒𝑠</m:t>
                          </m:r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𝑚𝑜𝑙𝑒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207" y="3535107"/>
                <a:ext cx="4566635" cy="12041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86136" y="5667562"/>
                <a:ext cx="795410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How</m:t>
                      </m:r>
                      <m:r>
                        <a:rPr lang="en-US" sz="4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do</m:t>
                      </m:r>
                      <m:r>
                        <a:rPr lang="en-US" sz="4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we</m:t>
                      </m:r>
                      <m:r>
                        <a:rPr lang="en-US" sz="4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know</m:t>
                      </m:r>
                      <m:r>
                        <a:rPr lang="en-US" sz="4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which</m:t>
                      </m:r>
                      <m:r>
                        <a:rPr lang="en-US" sz="4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one</m:t>
                      </m:r>
                      <m:r>
                        <a:rPr lang="en-US" sz="4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US" sz="4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use</m:t>
                      </m:r>
                      <m:r>
                        <a:rPr lang="en-US" sz="4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US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6136" y="5667562"/>
                <a:ext cx="7954101" cy="61555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405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Requirements of Mole Calculations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Identify the given quantity, unit, and element (or compound).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Identify the unknown quantity, unit, and element (or compound).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Identify the relationship(s) between the given unit and the unknown unit.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72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Example 1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0213"/>
            <a:ext cx="8596668" cy="388077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How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many atoms does 12.0 moles of He represent? </a:t>
            </a:r>
          </a:p>
          <a:p>
            <a:pPr marL="0" indent="0" algn="ctr">
              <a:buNone/>
            </a:pP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54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Example 2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59514"/>
            <a:ext cx="9812740" cy="388077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How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many moles does 1.1 x 10</a:t>
            </a:r>
            <a:r>
              <a:rPr lang="en-US" sz="3200" baseline="30000" dirty="0">
                <a:solidFill>
                  <a:schemeClr val="accent6">
                    <a:lumMod val="75000"/>
                  </a:schemeClr>
                </a:solidFill>
              </a:rPr>
              <a:t>21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 molecules of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Carbon Dioxide (CO</a:t>
            </a:r>
            <a:r>
              <a:rPr lang="en-US" sz="3200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represent?</a:t>
            </a:r>
          </a:p>
          <a:p>
            <a:pPr marL="0" indent="0">
              <a:buNone/>
            </a:pPr>
            <a:endParaRPr lang="en-US" sz="3200" dirty="0"/>
          </a:p>
          <a:p>
            <a:pPr marL="0" lvl="0" indent="0" algn="ctr">
              <a:buNone/>
            </a:pP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99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4671</TotalTime>
  <Words>1347</Words>
  <Application>Microsoft Office PowerPoint</Application>
  <PresentationFormat>Widescreen</PresentationFormat>
  <Paragraphs>258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1" baseType="lpstr">
      <vt:lpstr>Arial</vt:lpstr>
      <vt:lpstr>Cambria Math</vt:lpstr>
      <vt:lpstr>Georgia</vt:lpstr>
      <vt:lpstr>Trebuchet MS</vt:lpstr>
      <vt:lpstr>Wingdings</vt:lpstr>
      <vt:lpstr>Wingdings 2</vt:lpstr>
      <vt:lpstr>Wingdings 3</vt:lpstr>
      <vt:lpstr>1_Facet</vt:lpstr>
      <vt:lpstr>Week 21 Chemistry</vt:lpstr>
      <vt:lpstr>Warm Up: 4 Minutes</vt:lpstr>
      <vt:lpstr>Agenda</vt:lpstr>
      <vt:lpstr>Goal For Today</vt:lpstr>
      <vt:lpstr>Review of Types of Particles</vt:lpstr>
      <vt:lpstr>Conversion Factor of the Day</vt:lpstr>
      <vt:lpstr>Requirements of Mole Calculations</vt:lpstr>
      <vt:lpstr>Example 1</vt:lpstr>
      <vt:lpstr>Example 2</vt:lpstr>
      <vt:lpstr>Example 3</vt:lpstr>
      <vt:lpstr>Guided Practice Expectations</vt:lpstr>
      <vt:lpstr>#1</vt:lpstr>
      <vt:lpstr>#2</vt:lpstr>
      <vt:lpstr>#3</vt:lpstr>
      <vt:lpstr>Independent Practice </vt:lpstr>
      <vt:lpstr>Closing</vt:lpstr>
      <vt:lpstr>Warm Up: 4 Minutes</vt:lpstr>
      <vt:lpstr>Agenda</vt:lpstr>
      <vt:lpstr>How Will Stations Work??</vt:lpstr>
      <vt:lpstr>How Will Stations Work??</vt:lpstr>
      <vt:lpstr>Closing</vt:lpstr>
      <vt:lpstr>About your seats</vt:lpstr>
      <vt:lpstr>Warm Up: 4 Minutes</vt:lpstr>
      <vt:lpstr>Agenda</vt:lpstr>
      <vt:lpstr>The Warm-up…</vt:lpstr>
      <vt:lpstr>Question…</vt:lpstr>
      <vt:lpstr>Goal For Today</vt:lpstr>
      <vt:lpstr>Relationships between particles</vt:lpstr>
      <vt:lpstr>Reminder: Requirements of Mole Calculations</vt:lpstr>
      <vt:lpstr>PowerPoint Presentation</vt:lpstr>
      <vt:lpstr>Example 1</vt:lpstr>
      <vt:lpstr>Example 2</vt:lpstr>
      <vt:lpstr>Guided Practice Expectations</vt:lpstr>
      <vt:lpstr>#1</vt:lpstr>
      <vt:lpstr>#2</vt:lpstr>
      <vt:lpstr>#3</vt:lpstr>
      <vt:lpstr>Independent Practice </vt:lpstr>
      <vt:lpstr>Closing</vt:lpstr>
      <vt:lpstr>Warm Up: 4 Minutes</vt:lpstr>
      <vt:lpstr>Agenda</vt:lpstr>
      <vt:lpstr>What is Molar Mass?</vt:lpstr>
      <vt:lpstr>Units for Molar Mass</vt:lpstr>
      <vt:lpstr>How to find the Molar Mass of a Compound?</vt:lpstr>
      <vt:lpstr>Example 1:</vt:lpstr>
      <vt:lpstr>Example 2: </vt:lpstr>
      <vt:lpstr>Example 3:</vt:lpstr>
      <vt:lpstr>Expectations for Guided Practice</vt:lpstr>
      <vt:lpstr>Guided Practice #1</vt:lpstr>
      <vt:lpstr>Guided Practice #2</vt:lpstr>
      <vt:lpstr>Guided Practice #3</vt:lpstr>
      <vt:lpstr>Independent Practice </vt:lpstr>
      <vt:lpstr>Answer Key</vt:lpstr>
      <vt:lpstr>Closing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 5 Minutes</dc:title>
  <dc:creator>Ghosh, Niloy</dc:creator>
  <cp:lastModifiedBy>Ghosh, Niloy</cp:lastModifiedBy>
  <cp:revision>58</cp:revision>
  <dcterms:created xsi:type="dcterms:W3CDTF">2014-01-23T21:36:50Z</dcterms:created>
  <dcterms:modified xsi:type="dcterms:W3CDTF">2014-01-31T15:27:28Z</dcterms:modified>
</cp:coreProperties>
</file>