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257" r:id="rId2"/>
    <p:sldId id="258" r:id="rId3"/>
    <p:sldId id="400" r:id="rId4"/>
    <p:sldId id="396" r:id="rId5"/>
    <p:sldId id="397" r:id="rId6"/>
    <p:sldId id="395" r:id="rId7"/>
    <p:sldId id="398" r:id="rId8"/>
    <p:sldId id="399" r:id="rId9"/>
    <p:sldId id="508" r:id="rId10"/>
    <p:sldId id="261" r:id="rId11"/>
    <p:sldId id="262" r:id="rId12"/>
    <p:sldId id="429" r:id="rId13"/>
    <p:sldId id="431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30" r:id="rId22"/>
    <p:sldId id="410" r:id="rId23"/>
    <p:sldId id="411" r:id="rId24"/>
    <p:sldId id="412" r:id="rId25"/>
    <p:sldId id="413" r:id="rId26"/>
    <p:sldId id="415" r:id="rId27"/>
    <p:sldId id="432" r:id="rId28"/>
    <p:sldId id="417" r:id="rId29"/>
    <p:sldId id="433" r:id="rId30"/>
    <p:sldId id="418" r:id="rId31"/>
    <p:sldId id="419" r:id="rId32"/>
    <p:sldId id="420" r:id="rId33"/>
    <p:sldId id="421" r:id="rId34"/>
    <p:sldId id="423" r:id="rId35"/>
    <p:sldId id="424" r:id="rId36"/>
    <p:sldId id="434" r:id="rId37"/>
    <p:sldId id="425" r:id="rId38"/>
    <p:sldId id="426" r:id="rId39"/>
    <p:sldId id="427" r:id="rId40"/>
    <p:sldId id="428" r:id="rId41"/>
    <p:sldId id="435" r:id="rId42"/>
    <p:sldId id="436" r:id="rId43"/>
    <p:sldId id="437" r:id="rId44"/>
    <p:sldId id="439" r:id="rId45"/>
    <p:sldId id="440" r:id="rId46"/>
    <p:sldId id="441" r:id="rId47"/>
    <p:sldId id="509" r:id="rId48"/>
    <p:sldId id="487" r:id="rId49"/>
    <p:sldId id="483" r:id="rId50"/>
    <p:sldId id="484" r:id="rId51"/>
    <p:sldId id="522" r:id="rId52"/>
    <p:sldId id="485" r:id="rId53"/>
    <p:sldId id="486" r:id="rId54"/>
    <p:sldId id="479" r:id="rId55"/>
    <p:sldId id="480" r:id="rId56"/>
    <p:sldId id="481" r:id="rId57"/>
    <p:sldId id="482" r:id="rId58"/>
    <p:sldId id="478" r:id="rId59"/>
    <p:sldId id="473" r:id="rId60"/>
    <p:sldId id="474" r:id="rId61"/>
    <p:sldId id="475" r:id="rId62"/>
    <p:sldId id="476" r:id="rId63"/>
    <p:sldId id="477" r:id="rId64"/>
    <p:sldId id="472" r:id="rId65"/>
    <p:sldId id="458" r:id="rId66"/>
    <p:sldId id="459" r:id="rId67"/>
    <p:sldId id="460" r:id="rId68"/>
    <p:sldId id="461" r:id="rId69"/>
    <p:sldId id="462" r:id="rId70"/>
    <p:sldId id="463" r:id="rId71"/>
    <p:sldId id="464" r:id="rId72"/>
    <p:sldId id="465" r:id="rId73"/>
    <p:sldId id="466" r:id="rId74"/>
    <p:sldId id="467" r:id="rId75"/>
    <p:sldId id="468" r:id="rId76"/>
    <p:sldId id="469" r:id="rId77"/>
    <p:sldId id="470" r:id="rId78"/>
    <p:sldId id="471" r:id="rId79"/>
    <p:sldId id="442" r:id="rId80"/>
    <p:sldId id="488" r:id="rId81"/>
    <p:sldId id="489" r:id="rId82"/>
    <p:sldId id="490" r:id="rId83"/>
    <p:sldId id="494" r:id="rId84"/>
    <p:sldId id="495" r:id="rId85"/>
    <p:sldId id="516" r:id="rId86"/>
    <p:sldId id="510" r:id="rId87"/>
    <p:sldId id="517" r:id="rId88"/>
    <p:sldId id="518" r:id="rId89"/>
    <p:sldId id="519" r:id="rId90"/>
    <p:sldId id="520" r:id="rId91"/>
    <p:sldId id="521" r:id="rId92"/>
    <p:sldId id="492" r:id="rId93"/>
    <p:sldId id="493" r:id="rId94"/>
    <p:sldId id="507" r:id="rId95"/>
    <p:sldId id="497" r:id="rId96"/>
    <p:sldId id="498" r:id="rId97"/>
    <p:sldId id="500" r:id="rId98"/>
    <p:sldId id="501" r:id="rId99"/>
    <p:sldId id="502" r:id="rId100"/>
    <p:sldId id="503" r:id="rId101"/>
    <p:sldId id="506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ACCBE-9009-42DB-9F5C-D264365CE80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BC109-A1AA-4D74-A241-DB758C61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C0E78-500A-42F4-9510-EA4899A8AA10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0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4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41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303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55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0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5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5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5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9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0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9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0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7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18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Nomenclature Review, Lewis Dot Structures, VSEPR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2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5857" y="18825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45857" y="1586753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Warm </a:t>
            </a:r>
            <a:r>
              <a:rPr lang="en-US" sz="2800" dirty="0"/>
              <a:t>Up- 7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Review Final Exams – 3 minutes</a:t>
            </a:r>
          </a:p>
          <a:p>
            <a:pPr eaLnBrk="1" hangingPunct="1"/>
            <a:r>
              <a:rPr lang="en-US" sz="2800" dirty="0" smtClean="0"/>
              <a:t>Expectations – 4 minutes</a:t>
            </a:r>
          </a:p>
          <a:p>
            <a:pPr eaLnBrk="1" hangingPunct="1"/>
            <a:r>
              <a:rPr lang="en-US" sz="2800" dirty="0" smtClean="0"/>
              <a:t>Cornell </a:t>
            </a:r>
            <a:r>
              <a:rPr lang="en-US" sz="2800" dirty="0"/>
              <a:t>Style Notes &amp; Examples- </a:t>
            </a:r>
            <a:r>
              <a:rPr lang="en-US" sz="2800" dirty="0" smtClean="0"/>
              <a:t>15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 smtClean="0"/>
              <a:t>Guided </a:t>
            </a:r>
            <a:r>
              <a:rPr lang="en-US" sz="2800" dirty="0"/>
              <a:t>Practice- </a:t>
            </a:r>
            <a:r>
              <a:rPr lang="en-US" sz="2800" dirty="0" smtClean="0"/>
              <a:t>10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Independent Practice- </a:t>
            </a:r>
            <a:r>
              <a:rPr lang="en-US" sz="2800" dirty="0" smtClean="0"/>
              <a:t>11 </a:t>
            </a:r>
            <a:r>
              <a:rPr lang="en-US" sz="2800" dirty="0"/>
              <a:t>Minutes</a:t>
            </a:r>
          </a:p>
          <a:p>
            <a:pPr eaLnBrk="1" hangingPunct="1"/>
            <a:r>
              <a:rPr lang="en-US" sz="2800" dirty="0"/>
              <a:t>Closing – 3 Minutes</a:t>
            </a:r>
          </a:p>
        </p:txBody>
      </p:sp>
    </p:spTree>
    <p:extLst>
      <p:ext uri="{BB962C8B-B14F-4D97-AF65-F5344CB8AC3E}">
        <p14:creationId xmlns:p14="http://schemas.microsoft.com/office/powerpoint/2010/main" val="5737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Good Luck!!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7" y="1784349"/>
            <a:ext cx="4495344" cy="44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How was your quiz?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topics do you feel you still need review on?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3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Goal For Today</a:t>
            </a:r>
          </a:p>
        </p:txBody>
      </p:sp>
      <p:sp>
        <p:nvSpPr>
          <p:cNvPr id="7987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2741613"/>
            <a:ext cx="3962400" cy="3581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Nitrogen </a:t>
            </a:r>
            <a:r>
              <a:rPr lang="en-US" sz="4000" dirty="0" err="1" smtClean="0">
                <a:solidFill>
                  <a:srgbClr val="002060"/>
                </a:solidFill>
              </a:rPr>
              <a:t>Trifluoride</a:t>
            </a:r>
            <a:r>
              <a:rPr lang="en-US" sz="4000" dirty="0" smtClean="0">
                <a:solidFill>
                  <a:srgbClr val="002060"/>
                </a:solidFill>
              </a:rPr>
              <a:t> (NF</a:t>
            </a:r>
            <a:r>
              <a:rPr lang="en-US" sz="4000" baseline="-25000" dirty="0" smtClean="0">
                <a:solidFill>
                  <a:srgbClr val="002060"/>
                </a:solidFill>
              </a:rPr>
              <a:t>3</a:t>
            </a:r>
            <a:r>
              <a:rPr lang="en-US" sz="4000" dirty="0" smtClean="0">
                <a:solidFill>
                  <a:srgbClr val="002060"/>
                </a:solidFill>
              </a:rPr>
              <a:t>)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7413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845634" y="1930400"/>
            <a:ext cx="3657600" cy="6588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Student Given:</a:t>
            </a:r>
          </a:p>
        </p:txBody>
      </p:sp>
      <p:sp>
        <p:nvSpPr>
          <p:cNvPr id="7987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84234" y="1930400"/>
            <a:ext cx="3657600" cy="658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Student Answer:</a:t>
            </a:r>
          </a:p>
        </p:txBody>
      </p:sp>
      <p:pic>
        <p:nvPicPr>
          <p:cNvPr id="8" name="Picture 7" descr="N is the central atom surrounded by three F atoms in a T shape; each F atom is bonded to the N atom and each has 6 dots, two each on the remaining three sides; the N atom has two dots on its remaining sid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691" y="2981549"/>
            <a:ext cx="3678368" cy="2598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56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55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00150" y="463550"/>
            <a:ext cx="822960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How Many Electrons Should Surround Fluorine 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001000" y="4343400"/>
            <a:ext cx="1219200" cy="1631950"/>
            <a:chOff x="2784" y="2688"/>
            <a:chExt cx="768" cy="1028"/>
          </a:xfrm>
        </p:grpSpPr>
        <p:sp>
          <p:nvSpPr>
            <p:cNvPr id="11283" name="Rectangle 17"/>
            <p:cNvSpPr>
              <a:spLocks noChangeArrowheads="1"/>
            </p:cNvSpPr>
            <p:nvPr/>
          </p:nvSpPr>
          <p:spPr bwMode="auto">
            <a:xfrm>
              <a:off x="2928" y="2688"/>
              <a:ext cx="624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0" dirty="0">
                  <a:latin typeface="Gill Sans MT" panose="020B0502020104020203" pitchFamily="34" charset="0"/>
                </a:rPr>
                <a:t>H</a:t>
              </a:r>
            </a:p>
          </p:txBody>
        </p:sp>
        <p:sp>
          <p:nvSpPr>
            <p:cNvPr id="11284" name="Oval 21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791200" y="4343400"/>
            <a:ext cx="1524000" cy="1670050"/>
            <a:chOff x="1920" y="2664"/>
            <a:chExt cx="960" cy="1052"/>
          </a:xfrm>
        </p:grpSpPr>
        <p:sp>
          <p:nvSpPr>
            <p:cNvPr id="11272" name="Rectangle 5"/>
            <p:cNvSpPr>
              <a:spLocks noChangeArrowheads="1"/>
            </p:cNvSpPr>
            <p:nvPr/>
          </p:nvSpPr>
          <p:spPr bwMode="auto">
            <a:xfrm>
              <a:off x="2112" y="2688"/>
              <a:ext cx="624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0" dirty="0">
                  <a:latin typeface="Gill Sans MT" panose="020B0502020104020203" pitchFamily="34" charset="0"/>
                </a:rPr>
                <a:t>F</a:t>
              </a:r>
            </a:p>
          </p:txBody>
        </p:sp>
        <p:grpSp>
          <p:nvGrpSpPr>
            <p:cNvPr id="11273" name="Group 6"/>
            <p:cNvGrpSpPr>
              <a:grpSpLocks/>
            </p:cNvGrpSpPr>
            <p:nvPr/>
          </p:nvGrpSpPr>
          <p:grpSpPr bwMode="auto">
            <a:xfrm>
              <a:off x="1920" y="2928"/>
              <a:ext cx="96" cy="336"/>
              <a:chOff x="1920" y="2928"/>
              <a:chExt cx="96" cy="336"/>
            </a:xfrm>
          </p:grpSpPr>
          <p:sp>
            <p:nvSpPr>
              <p:cNvPr id="11281" name="Oval 7"/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1282" name="Oval 8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1274" name="Oval 9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Gill Sans MT" panose="020B0502020104020203" pitchFamily="34" charset="0"/>
              </a:endParaRPr>
            </a:p>
          </p:txBody>
        </p:sp>
        <p:grpSp>
          <p:nvGrpSpPr>
            <p:cNvPr id="11275" name="Group 10"/>
            <p:cNvGrpSpPr>
              <a:grpSpLocks/>
            </p:cNvGrpSpPr>
            <p:nvPr/>
          </p:nvGrpSpPr>
          <p:grpSpPr bwMode="auto">
            <a:xfrm>
              <a:off x="2232" y="2664"/>
              <a:ext cx="336" cy="96"/>
              <a:chOff x="2232" y="2664"/>
              <a:chExt cx="336" cy="96"/>
            </a:xfrm>
          </p:grpSpPr>
          <p:sp>
            <p:nvSpPr>
              <p:cNvPr id="11279" name="Oval 14"/>
              <p:cNvSpPr>
                <a:spLocks noChangeArrowheads="1"/>
              </p:cNvSpPr>
              <p:nvPr/>
            </p:nvSpPr>
            <p:spPr bwMode="auto">
              <a:xfrm>
                <a:off x="247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1280" name="Oval 15"/>
              <p:cNvSpPr>
                <a:spLocks noChangeArrowheads="1"/>
              </p:cNvSpPr>
              <p:nvPr/>
            </p:nvSpPr>
            <p:spPr bwMode="auto">
              <a:xfrm>
                <a:off x="22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11276" name="Group 13"/>
            <p:cNvGrpSpPr>
              <a:grpSpLocks/>
            </p:cNvGrpSpPr>
            <p:nvPr/>
          </p:nvGrpSpPr>
          <p:grpSpPr bwMode="auto">
            <a:xfrm>
              <a:off x="2280" y="3480"/>
              <a:ext cx="336" cy="96"/>
              <a:chOff x="2280" y="3480"/>
              <a:chExt cx="336" cy="96"/>
            </a:xfrm>
          </p:grpSpPr>
          <p:sp>
            <p:nvSpPr>
              <p:cNvPr id="11277" name="Oval 14"/>
              <p:cNvSpPr>
                <a:spLocks noChangeArrowheads="1"/>
              </p:cNvSpPr>
              <p:nvPr/>
            </p:nvSpPr>
            <p:spPr bwMode="auto">
              <a:xfrm>
                <a:off x="252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1278" name="Oval 15"/>
              <p:cNvSpPr>
                <a:spLocks noChangeArrowheads="1"/>
              </p:cNvSpPr>
              <p:nvPr/>
            </p:nvSpPr>
            <p:spPr bwMode="auto">
              <a:xfrm>
                <a:off x="22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dirty="0"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38600" y="2460625"/>
            <a:ext cx="541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2060"/>
                </a:solidFill>
                <a:latin typeface="Gill Sans MT" panose="020B0502020104020203" pitchFamily="34" charset="0"/>
              </a:rPr>
              <a:t>Lewis Dot Structure</a:t>
            </a:r>
          </a:p>
          <a:p>
            <a:pPr algn="ctr" eaLnBrk="1" hangingPunct="1"/>
            <a:r>
              <a:rPr lang="en-US" sz="3200" dirty="0">
                <a:solidFill>
                  <a:srgbClr val="002060"/>
                </a:solidFill>
                <a:latin typeface="Gill Sans MT" panose="020B0502020104020203" pitchFamily="34" charset="0"/>
              </a:rPr>
              <a:t>For  Fluorine </a:t>
            </a:r>
            <a:r>
              <a:rPr lang="en-US" sz="3200" dirty="0" err="1">
                <a:solidFill>
                  <a:srgbClr val="002060"/>
                </a:solidFill>
                <a:latin typeface="Gill Sans MT" panose="020B0502020104020203" pitchFamily="34" charset="0"/>
              </a:rPr>
              <a:t>Monohydride</a:t>
            </a:r>
            <a:endParaRPr lang="en-US" sz="320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010400" y="3429000"/>
            <a:ext cx="76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4000" y="28194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09650" y="5813425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</a:rPr>
              <a:t>What if we shared the electrons?</a:t>
            </a:r>
          </a:p>
        </p:txBody>
      </p:sp>
    </p:spTree>
    <p:extLst>
      <p:ext uri="{BB962C8B-B14F-4D97-AF65-F5344CB8AC3E}">
        <p14:creationId xmlns:p14="http://schemas.microsoft.com/office/powerpoint/2010/main" val="107924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44" y="1600200"/>
            <a:ext cx="964305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Actual Shared Electrons Form a…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2895600"/>
            <a:ext cx="3886200" cy="4572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400" dirty="0">
                <a:solidFill>
                  <a:srgbClr val="0070C0"/>
                </a:solidFill>
              </a:rPr>
              <a:t>Chemical Bond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00800" y="2286000"/>
            <a:ext cx="38862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dirty="0">
                <a:solidFill>
                  <a:srgbClr val="FF0000"/>
                </a:solidFill>
              </a:rPr>
              <a:t>Attractive force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dirty="0">
                <a:solidFill>
                  <a:srgbClr val="FF0000"/>
                </a:solidFill>
              </a:rPr>
              <a:t>that </a:t>
            </a:r>
            <a:r>
              <a:rPr lang="en-US" sz="4400" dirty="0" smtClean="0">
                <a:solidFill>
                  <a:srgbClr val="FF0000"/>
                </a:solidFill>
              </a:rPr>
              <a:t>exists </a:t>
            </a:r>
            <a:endParaRPr lang="en-US" sz="44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dirty="0">
                <a:solidFill>
                  <a:srgbClr val="FF0000"/>
                </a:solidFill>
              </a:rPr>
              <a:t>between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4400" dirty="0">
                <a:solidFill>
                  <a:srgbClr val="FF0000"/>
                </a:solidFill>
              </a:rPr>
              <a:t>Elements.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3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0563" y="1066800"/>
            <a:ext cx="9338213" cy="2590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Covalent Bonds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O       C        O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409701" y="2134136"/>
            <a:ext cx="8461375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marL="319088" lvl="1" indent="-319088">
              <a:spcBef>
                <a:spcPts val="700"/>
              </a:spcBef>
              <a:buSzPct val="60000"/>
              <a:buNone/>
            </a:pPr>
            <a:r>
              <a:rPr lang="en-US" sz="4000" dirty="0">
                <a:solidFill>
                  <a:srgbClr val="FF0000"/>
                </a:solidFill>
              </a:rPr>
              <a:t>A bond that results when VALENCE </a:t>
            </a:r>
          </a:p>
          <a:p>
            <a:pPr marL="319088" lvl="1" indent="-319088">
              <a:spcBef>
                <a:spcPts val="700"/>
              </a:spcBef>
              <a:buSzPct val="60000"/>
              <a:buNone/>
            </a:pPr>
            <a:r>
              <a:rPr lang="en-US" sz="4000" dirty="0">
                <a:solidFill>
                  <a:srgbClr val="FF0000"/>
                </a:solidFill>
              </a:rPr>
              <a:t>electrons are SHARED </a:t>
            </a:r>
            <a:r>
              <a:rPr lang="en-US" sz="4000" dirty="0" smtClean="0">
                <a:solidFill>
                  <a:srgbClr val="FF0000"/>
                </a:solidFill>
              </a:rPr>
              <a:t>between </a:t>
            </a:r>
          </a:p>
          <a:p>
            <a:pPr marL="319088" lvl="1" indent="-319088">
              <a:spcBef>
                <a:spcPts val="700"/>
              </a:spcBef>
              <a:buSzPct val="60000"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atoms  so </a:t>
            </a:r>
            <a:r>
              <a:rPr lang="en-US" sz="4000" dirty="0">
                <a:solidFill>
                  <a:srgbClr val="FF0000"/>
                </a:solidFill>
              </a:rPr>
              <a:t>that they fulfill the octet 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319088" lvl="1" indent="-319088">
              <a:spcBef>
                <a:spcPts val="700"/>
              </a:spcBef>
              <a:buSzPct val="60000"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rule</a:t>
            </a:r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470302" y="1467387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470302" y="1322499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99886" y="131445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99886" y="1467387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86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1" y="952500"/>
            <a:ext cx="8385175" cy="10096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Single Bonds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990601" y="2705100"/>
            <a:ext cx="8080375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2 Electrons</a:t>
            </a:r>
          </a:p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Longest Bond</a:t>
            </a:r>
          </a:p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Weakest Bonds</a:t>
            </a:r>
          </a:p>
          <a:p>
            <a:pPr eaLnBrk="1" hangingPunct="1"/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2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>
          <a:xfrm>
            <a:off x="1620592" y="2783761"/>
            <a:ext cx="4041775" cy="4937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8000" dirty="0">
                <a:solidFill>
                  <a:srgbClr val="0070C0"/>
                </a:solidFill>
              </a:rPr>
              <a:t>F</a:t>
            </a:r>
            <a:r>
              <a:rPr lang="en-US" sz="8000" baseline="-25000" dirty="0">
                <a:solidFill>
                  <a:srgbClr val="0070C0"/>
                </a:solidFill>
              </a:rPr>
              <a:t>2</a:t>
            </a:r>
            <a:r>
              <a:rPr lang="en-US" sz="8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00650" y="2095500"/>
            <a:ext cx="4634248" cy="4179888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1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Draw the Lewis Dot Structure of each element in the Compound. 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2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Arrange the Atoms where bonds are formed between elements.</a:t>
            </a:r>
          </a:p>
        </p:txBody>
      </p:sp>
    </p:spTree>
    <p:extLst>
      <p:ext uri="{BB962C8B-B14F-4D97-AF65-F5344CB8AC3E}">
        <p14:creationId xmlns:p14="http://schemas.microsoft.com/office/powerpoint/2010/main" val="24196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quarter" idx="1"/>
          </p:nvPr>
        </p:nvSpPr>
        <p:spPr>
          <a:xfrm>
            <a:off x="1905001" y="2590801"/>
            <a:ext cx="4041775" cy="4937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>
                <a:solidFill>
                  <a:srgbClr val="0070C0"/>
                </a:solidFill>
              </a:rPr>
              <a:t>F</a:t>
            </a:r>
            <a:r>
              <a:rPr lang="en-US" sz="7200" baseline="-25000" dirty="0">
                <a:solidFill>
                  <a:srgbClr val="0070C0"/>
                </a:solidFill>
              </a:rPr>
              <a:t>2</a:t>
            </a:r>
            <a:r>
              <a:rPr lang="en-US" sz="7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8700" y="1962150"/>
            <a:ext cx="4540250" cy="4179888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3</a:t>
            </a:r>
            <a:r>
              <a:rPr lang="en-US" sz="2800" dirty="0" smtClean="0">
                <a:solidFill>
                  <a:srgbClr val="FF0000"/>
                </a:solidFill>
              </a:rPr>
              <a:t>:Replace the two electrons that form the bond with a line.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[one line = two electrons]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Step 4:</a:t>
            </a:r>
            <a:r>
              <a:rPr lang="en-US" sz="2800" dirty="0" smtClean="0">
                <a:solidFill>
                  <a:srgbClr val="FF0000"/>
                </a:solidFill>
              </a:rPr>
              <a:t>Count the number of dots to make sure you do not have more dots than VALENCE electrons. 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2057401" y="457200"/>
            <a:ext cx="8156575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2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sz="quarter" idx="1"/>
          </p:nvPr>
        </p:nvSpPr>
        <p:spPr>
          <a:xfrm>
            <a:off x="1379715" y="2362200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>
                <a:solidFill>
                  <a:srgbClr val="0070C0"/>
                </a:solidFill>
              </a:rPr>
              <a:t>H</a:t>
            </a:r>
            <a:r>
              <a:rPr lang="en-US" sz="7200" baseline="-25000" dirty="0">
                <a:solidFill>
                  <a:srgbClr val="0070C0"/>
                </a:solidFill>
              </a:rPr>
              <a:t>2</a:t>
            </a:r>
            <a:r>
              <a:rPr lang="en-US" sz="7200" dirty="0">
                <a:solidFill>
                  <a:srgbClr val="0070C0"/>
                </a:solidFill>
              </a:rPr>
              <a:t>O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97153" y="2139867"/>
            <a:ext cx="818044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Exception:</a:t>
            </a:r>
          </a:p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Hydrogen only needs  TWO valence electrons to be happy</a:t>
            </a:r>
          </a:p>
        </p:txBody>
      </p:sp>
    </p:spTree>
    <p:extLst>
      <p:ext uri="{BB962C8B-B14F-4D97-AF65-F5344CB8AC3E}">
        <p14:creationId xmlns:p14="http://schemas.microsoft.com/office/powerpoint/2010/main" val="3909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675" y="2402551"/>
            <a:ext cx="10308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What was something exciting you did over break?</a:t>
            </a:r>
          </a:p>
          <a:p>
            <a:pPr lvl="1"/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Draw the Lewis Dot Structures for Hydrogen, Carbon, and Fluorine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60245" y="5686566"/>
            <a:ext cx="6846833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WELCOME BACK!!</a:t>
            </a:r>
            <a:endParaRPr lang="en-US" sz="4800" b="1" u="sng" dirty="0" smtClean="0">
              <a:solidFill>
                <a:srgbClr val="0070C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273932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2057401" y="457200"/>
            <a:ext cx="8156575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3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quarter" idx="1"/>
          </p:nvPr>
        </p:nvSpPr>
        <p:spPr>
          <a:xfrm>
            <a:off x="552451" y="2038350"/>
            <a:ext cx="8004175" cy="3886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NCl</a:t>
            </a:r>
            <a:r>
              <a:rPr lang="en-US" sz="6600" baseline="-25000" dirty="0" smtClean="0">
                <a:solidFill>
                  <a:srgbClr val="0070C0"/>
                </a:solidFill>
              </a:rPr>
              <a:t>3</a:t>
            </a:r>
            <a:endParaRPr lang="en-US" sz="6600" dirty="0">
              <a:solidFill>
                <a:srgbClr val="0070C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85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16 seconds </a:t>
            </a:r>
            <a:r>
              <a:rPr lang="en-US" sz="2600" dirty="0"/>
              <a:t>to </a:t>
            </a:r>
            <a:r>
              <a:rPr lang="en-US" sz="2600" dirty="0" smtClean="0"/>
              <a:t>draw the Lewis Dot Structure on your whiteboard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33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Lewis Dot Structure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the name of the compound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1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2133601" y="228600"/>
            <a:ext cx="8156575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Show Me on the Whiteboard!!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2286001" y="26476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>
                <a:solidFill>
                  <a:srgbClr val="0070C0"/>
                </a:solidFill>
              </a:rPr>
              <a:t>NH</a:t>
            </a:r>
            <a:r>
              <a:rPr lang="en-US" sz="7200" baseline="-25000" dirty="0">
                <a:solidFill>
                  <a:srgbClr val="0070C0"/>
                </a:solidFill>
              </a:rPr>
              <a:t>3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2133601" y="228600"/>
            <a:ext cx="8156575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Show Me on the Whiteboard!!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2286001" y="2647682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CCl</a:t>
            </a:r>
            <a:r>
              <a:rPr lang="en-US" sz="7200" baseline="-25000" dirty="0">
                <a:solidFill>
                  <a:srgbClr val="0070C0"/>
                </a:solidFill>
              </a:rPr>
              <a:t>4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2133601" y="228600"/>
            <a:ext cx="8156575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Show Me on the Whiteboard!!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sz="quarter" idx="1"/>
          </p:nvPr>
        </p:nvSpPr>
        <p:spPr>
          <a:xfrm>
            <a:off x="2286001" y="2743200"/>
            <a:ext cx="80041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HI</a:t>
            </a:r>
            <a:endParaRPr lang="en-US" sz="7200" dirty="0">
              <a:solidFill>
                <a:srgbClr val="0070C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7200" dirty="0">
              <a:solidFill>
                <a:srgbClr val="0070C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Take some time practice constructing Lewis Dot Structure of Covalent Bonds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6092" y="4525679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85%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37924" y="4525679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85%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4260" y="4525679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85%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47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200" dirty="0" smtClean="0"/>
              <a:t>What type of compounds has bonds in which the electrons are shared? 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How many electrons are in a single bond?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1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475" y="2630525"/>
            <a:ext cx="10308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Draw the Lewis Dot Structure for Ammonia (NH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2278" y="202426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</a:t>
            </a:r>
            <a:r>
              <a:rPr lang="en-US" sz="3300" b="1" u="sng" dirty="0">
                <a:solidFill>
                  <a:srgbClr val="C00000"/>
                </a:solidFill>
              </a:rPr>
              <a:t>S</a:t>
            </a:r>
            <a:r>
              <a:rPr lang="en-US" sz="3300" b="1" u="sng" dirty="0" smtClean="0">
                <a:solidFill>
                  <a:srgbClr val="C00000"/>
                </a:solidFill>
              </a:rPr>
              <a:t>ilently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213" y="1398785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29666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76250" y="1441450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Warm Up-8 Minutes</a:t>
            </a:r>
          </a:p>
          <a:p>
            <a:pPr eaLnBrk="1" hangingPunct="1"/>
            <a:r>
              <a:rPr lang="en-US" sz="2800" dirty="0" smtClean="0"/>
              <a:t>Cornell Style Notes/ Examples- 15 Minutes</a:t>
            </a:r>
          </a:p>
          <a:p>
            <a:pPr eaLnBrk="1" hangingPunct="1"/>
            <a:r>
              <a:rPr lang="en-US" sz="2800" dirty="0" smtClean="0"/>
              <a:t>Whiteboard Practice- 12 Minutes</a:t>
            </a:r>
          </a:p>
          <a:p>
            <a:pPr eaLnBrk="1" hangingPunct="1"/>
            <a:r>
              <a:rPr lang="en-US" sz="2800" dirty="0" smtClean="0"/>
              <a:t>Independent Practice- 15  Minutes</a:t>
            </a:r>
          </a:p>
          <a:p>
            <a:pPr eaLnBrk="1" hangingPunct="1"/>
            <a:r>
              <a:rPr lang="en-US" sz="2800" dirty="0" smtClean="0"/>
              <a:t>Closing- 3 Minutes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61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8" y="838200"/>
            <a:ext cx="8596668" cy="7754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Take out paper for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14" y="1102659"/>
            <a:ext cx="4047080" cy="40470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935071" y="1801663"/>
            <a:ext cx="13447" cy="3160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22" y="1801663"/>
            <a:ext cx="13420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BLUE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572" y="1801663"/>
            <a:ext cx="1071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6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8580" t="72135" r="58784" b="22396"/>
          <a:stretch/>
        </p:blipFill>
        <p:spPr>
          <a:xfrm>
            <a:off x="838200" y="4140301"/>
            <a:ext cx="1885950" cy="220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5168" t="81511" r="51611" b="12239"/>
          <a:stretch/>
        </p:blipFill>
        <p:spPr>
          <a:xfrm>
            <a:off x="7404659" y="4140301"/>
            <a:ext cx="1790701" cy="1953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44143" t="47135" r="52050" b="46354"/>
          <a:stretch/>
        </p:blipFill>
        <p:spPr>
          <a:xfrm>
            <a:off x="4381843" y="4210338"/>
            <a:ext cx="1885951" cy="181341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3213" y="1438660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675" y="2402551"/>
            <a:ext cx="10308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What was something exciting you did over break?</a:t>
            </a:r>
          </a:p>
          <a:p>
            <a:pPr lvl="1"/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Draw the Lewis Dot Structures for Hydrogen, Carbon, and Fluorine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Types of Covalent Bonds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5307" y="2121408"/>
            <a:ext cx="10522941" cy="4050792"/>
          </a:xfrm>
        </p:spPr>
        <p:txBody>
          <a:bodyPr>
            <a:normAutofit fontScale="92500" lnSpcReduction="10000"/>
          </a:bodyPr>
          <a:lstStyle/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365125" indent="-255588"/>
            <a:r>
              <a:rPr lang="en-US" sz="3600" dirty="0">
                <a:solidFill>
                  <a:srgbClr val="FF0000"/>
                </a:solidFill>
              </a:rPr>
              <a:t>Single Bonds </a:t>
            </a:r>
            <a:r>
              <a:rPr lang="en-US" sz="2600" dirty="0"/>
              <a:t>[2 </a:t>
            </a:r>
            <a:r>
              <a:rPr lang="en-US" sz="2600" dirty="0" smtClean="0"/>
              <a:t>electrons; longest bond, and weakest bond]</a:t>
            </a:r>
            <a:r>
              <a:rPr lang="en-US" sz="1900" dirty="0" smtClean="0"/>
              <a:t> </a:t>
            </a:r>
          </a:p>
          <a:p>
            <a:pPr marL="365125" indent="-255588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H         F</a:t>
            </a:r>
          </a:p>
          <a:p>
            <a:pPr marL="365125" indent="-255588"/>
            <a:r>
              <a:rPr lang="en-US" sz="3600" dirty="0">
                <a:solidFill>
                  <a:srgbClr val="FF0000"/>
                </a:solidFill>
              </a:rPr>
              <a:t>Double Bonds </a:t>
            </a:r>
            <a:r>
              <a:rPr lang="en-US" sz="3600" dirty="0" smtClean="0">
                <a:solidFill>
                  <a:srgbClr val="FF0000"/>
                </a:solidFill>
              </a:rPr>
              <a:t>[</a:t>
            </a:r>
            <a:r>
              <a:rPr lang="en-US" sz="3600" dirty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FF0000"/>
                </a:solidFill>
              </a:rPr>
              <a:t> electrons</a:t>
            </a:r>
            <a:r>
              <a:rPr lang="en-US" sz="3600" dirty="0">
                <a:solidFill>
                  <a:srgbClr val="FF0000"/>
                </a:solidFill>
              </a:rPr>
              <a:t>]</a:t>
            </a:r>
            <a:endParaRPr lang="en-US" sz="2800" dirty="0">
              <a:solidFill>
                <a:srgbClr val="FF0000"/>
              </a:solidFill>
            </a:endParaRPr>
          </a:p>
          <a:p>
            <a:pPr marL="365125" indent="-255588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C         O</a:t>
            </a:r>
          </a:p>
          <a:p>
            <a:pPr marL="365125" indent="-255588"/>
            <a:r>
              <a:rPr lang="en-US" sz="3600" dirty="0">
                <a:solidFill>
                  <a:srgbClr val="FF0000"/>
                </a:solidFill>
              </a:rPr>
              <a:t>Triple Bonds   [</a:t>
            </a:r>
            <a:r>
              <a:rPr lang="en-US" sz="2600" dirty="0" smtClean="0">
                <a:solidFill>
                  <a:srgbClr val="FF0000"/>
                </a:solidFill>
              </a:rPr>
              <a:t>6 electrons; shortest bond, and strongest bond]</a:t>
            </a:r>
          </a:p>
          <a:p>
            <a:pPr marL="365125" indent="-255588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N      </a:t>
            </a:r>
            <a:r>
              <a:rPr lang="en-US" sz="2800" dirty="0" err="1" smtClean="0">
                <a:solidFill>
                  <a:srgbClr val="FF0000"/>
                </a:solidFill>
              </a:rPr>
              <a:t>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30709" y="361628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9142" y="4718497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9142" y="4824748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30709" y="5847685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30709" y="5730702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30709" y="5970034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rgbClr val="7030A0"/>
                </a:solidFill>
              </a:rPr>
              <a:t>How many electrons are in the bond between Hydrogen and Carbon?</a:t>
            </a:r>
            <a:endParaRPr lang="en-US" dirty="0" smtClean="0">
              <a:solidFill>
                <a:srgbClr val="7030A0"/>
              </a:solidFill>
            </a:endParaRPr>
          </a:p>
          <a:p>
            <a:pPr eaLnBrk="1" hangingPunct="1"/>
            <a:endParaRPr lang="en-US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 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3200" dirty="0">
              <a:solidFill>
                <a:srgbClr val="7030A0"/>
              </a:solidFill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3200" dirty="0">
                <a:solidFill>
                  <a:srgbClr val="7030A0"/>
                </a:solidFill>
              </a:rPr>
              <a:t>     </a:t>
            </a:r>
            <a:r>
              <a:rPr lang="en-US" sz="4000" dirty="0" smtClean="0">
                <a:solidFill>
                  <a:srgbClr val="7030A0"/>
                </a:solidFill>
              </a:rPr>
              <a:t>H     C    N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135192" y="5442397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91198" y="531414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35192" y="517516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35192" y="5301803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81800" y="4724400"/>
            <a:ext cx="2590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06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 idx="4294967295"/>
          </p:nvPr>
        </p:nvSpPr>
        <p:spPr>
          <a:xfrm>
            <a:off x="2133600" y="457200"/>
            <a:ext cx="8153400" cy="990600"/>
          </a:xfrm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3174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981200" y="2249488"/>
            <a:ext cx="4038600" cy="4525962"/>
          </a:xfrm>
        </p:spPr>
        <p:txBody>
          <a:bodyPr/>
          <a:lstStyle/>
          <a:p>
            <a:pPr marL="365125" indent="-255588">
              <a:buNone/>
            </a:pPr>
            <a:endParaRPr lang="en-US" dirty="0"/>
          </a:p>
          <a:p>
            <a:pPr marL="365125" indent="-255588">
              <a:buNone/>
            </a:pPr>
            <a:r>
              <a:rPr lang="en-US" sz="8000" dirty="0">
                <a:solidFill>
                  <a:srgbClr val="0070C0"/>
                </a:solidFill>
              </a:rPr>
              <a:t>O</a:t>
            </a:r>
            <a:r>
              <a:rPr lang="en-US" sz="8000" baseline="-25000" dirty="0">
                <a:solidFill>
                  <a:srgbClr val="0070C0"/>
                </a:solidFill>
              </a:rPr>
              <a:t>2</a:t>
            </a:r>
            <a:r>
              <a:rPr lang="en-US" sz="7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477000" y="1447800"/>
            <a:ext cx="3854450" cy="5094288"/>
          </a:xfrm>
        </p:spPr>
        <p:txBody>
          <a:bodyPr>
            <a:normAutofit/>
          </a:bodyPr>
          <a:lstStyle/>
          <a:p>
            <a:pPr marL="365125" indent="-255588"/>
            <a:endParaRPr lang="en-US" dirty="0"/>
          </a:p>
          <a:p>
            <a:pPr marL="365125" indent="-255588"/>
            <a:r>
              <a:rPr lang="en-US" sz="2800" dirty="0">
                <a:solidFill>
                  <a:srgbClr val="0070C0"/>
                </a:solidFill>
              </a:rPr>
              <a:t>Step 1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Draw the Lewis Dot Structure of each element in the Compound. </a:t>
            </a:r>
          </a:p>
          <a:p>
            <a:pPr marL="365125" indent="-255588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365125" indent="-255588"/>
            <a:r>
              <a:rPr lang="en-US" sz="2800" dirty="0">
                <a:solidFill>
                  <a:srgbClr val="0070C0"/>
                </a:solidFill>
              </a:rPr>
              <a:t>Step 2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Arrange the Atoms where bonds are formed between elements.</a:t>
            </a:r>
          </a:p>
        </p:txBody>
      </p:sp>
    </p:spTree>
    <p:extLst>
      <p:ext uri="{BB962C8B-B14F-4D97-AF65-F5344CB8AC3E}">
        <p14:creationId xmlns:p14="http://schemas.microsoft.com/office/powerpoint/2010/main" val="55972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 idx="4294967295"/>
          </p:nvPr>
        </p:nvSpPr>
        <p:spPr>
          <a:xfrm>
            <a:off x="2133600" y="457200"/>
            <a:ext cx="8153400" cy="990600"/>
          </a:xfrm>
        </p:spPr>
        <p:txBody>
          <a:bodyPr anchor="ctr"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981200" y="2249488"/>
            <a:ext cx="4038600" cy="4525962"/>
          </a:xfrm>
        </p:spPr>
        <p:txBody>
          <a:bodyPr/>
          <a:lstStyle/>
          <a:p>
            <a:pPr marL="365125" indent="-255588">
              <a:buNone/>
            </a:pPr>
            <a:endParaRPr lang="en-US" dirty="0"/>
          </a:p>
          <a:p>
            <a:pPr marL="365125" indent="-255588">
              <a:buNone/>
            </a:pPr>
            <a:r>
              <a:rPr lang="en-US" sz="8000" dirty="0">
                <a:solidFill>
                  <a:srgbClr val="0070C0"/>
                </a:solidFill>
              </a:rPr>
              <a:t>O</a:t>
            </a:r>
            <a:r>
              <a:rPr lang="en-US" sz="8000" baseline="-25000" dirty="0">
                <a:solidFill>
                  <a:srgbClr val="0070C0"/>
                </a:solidFill>
              </a:rPr>
              <a:t>2</a:t>
            </a:r>
            <a:r>
              <a:rPr lang="en-US" sz="8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19800" y="1159099"/>
            <a:ext cx="4267200" cy="6308501"/>
          </a:xfrm>
        </p:spPr>
        <p:txBody>
          <a:bodyPr/>
          <a:lstStyle/>
          <a:p>
            <a:pPr marL="365125" indent="-255588"/>
            <a:endParaRPr lang="en-US" dirty="0"/>
          </a:p>
          <a:p>
            <a:pPr marL="365125" indent="-255588"/>
            <a:r>
              <a:rPr lang="en-US" sz="2800" dirty="0">
                <a:solidFill>
                  <a:srgbClr val="0070C0"/>
                </a:solidFill>
              </a:rPr>
              <a:t>Step 3:</a:t>
            </a:r>
            <a:r>
              <a:rPr lang="en-US" sz="2800" dirty="0">
                <a:solidFill>
                  <a:srgbClr val="FF0000"/>
                </a:solidFill>
              </a:rPr>
              <a:t> Make sure each atom is surrounded by eight </a:t>
            </a:r>
            <a:r>
              <a:rPr lang="en-US" sz="2800" dirty="0" smtClean="0">
                <a:solidFill>
                  <a:srgbClr val="FF0000"/>
                </a:solidFill>
              </a:rPr>
              <a:t>electrons (octet rule). </a:t>
            </a:r>
            <a:endParaRPr lang="en-US" sz="2800" dirty="0">
              <a:solidFill>
                <a:srgbClr val="FF0000"/>
              </a:solidFill>
            </a:endParaRPr>
          </a:p>
          <a:p>
            <a:pPr marL="365125" indent="-255588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365125" indent="-255588"/>
            <a:r>
              <a:rPr lang="en-US" sz="2800" dirty="0">
                <a:solidFill>
                  <a:srgbClr val="0070C0"/>
                </a:solidFill>
              </a:rPr>
              <a:t>Step 4:  </a:t>
            </a:r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 smtClean="0">
                <a:solidFill>
                  <a:srgbClr val="FF0000"/>
                </a:solidFill>
              </a:rPr>
              <a:t>there are not enough electrons for each atom, increase the strength of the bond to </a:t>
            </a:r>
            <a:r>
              <a:rPr lang="en-US" sz="2800" dirty="0">
                <a:solidFill>
                  <a:srgbClr val="FF0000"/>
                </a:solidFill>
              </a:rPr>
              <a:t>create the octet.    </a:t>
            </a:r>
          </a:p>
        </p:txBody>
      </p:sp>
    </p:spTree>
    <p:extLst>
      <p:ext uri="{BB962C8B-B14F-4D97-AF65-F5344CB8AC3E}">
        <p14:creationId xmlns:p14="http://schemas.microsoft.com/office/powerpoint/2010/main" val="36925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2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1984248" y="2635876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>
                <a:solidFill>
                  <a:srgbClr val="FF0000"/>
                </a:solidFill>
              </a:rPr>
              <a:t>N</a:t>
            </a:r>
            <a:r>
              <a:rPr lang="en-US" sz="8000" b="1" baseline="-25000" dirty="0">
                <a:solidFill>
                  <a:srgbClr val="FF0000"/>
                </a:solidFill>
              </a:rPr>
              <a:t>2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Example 3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1905000" y="2362200"/>
            <a:ext cx="8229600" cy="4910138"/>
          </a:xfrm>
        </p:spPr>
        <p:txBody>
          <a:bodyPr/>
          <a:lstStyle/>
          <a:p>
            <a:pPr marL="365125" indent="-255588"/>
            <a:endParaRPr lang="en-US" smtClean="0"/>
          </a:p>
          <a:p>
            <a:pPr marL="365125" indent="-255588">
              <a:buNone/>
            </a:pPr>
            <a:r>
              <a:rPr lang="en-US" sz="8000" b="1">
                <a:solidFill>
                  <a:srgbClr val="FF0000"/>
                </a:solidFill>
              </a:rPr>
              <a:t>C</a:t>
            </a:r>
            <a:r>
              <a:rPr lang="en-US" sz="8000" b="1" baseline="-25000">
                <a:solidFill>
                  <a:srgbClr val="FF0000"/>
                </a:solidFill>
              </a:rPr>
              <a:t>2</a:t>
            </a:r>
            <a:r>
              <a:rPr lang="en-US" sz="8000" b="1">
                <a:solidFill>
                  <a:srgbClr val="FF0000"/>
                </a:solidFill>
              </a:rPr>
              <a:t>H</a:t>
            </a:r>
            <a:r>
              <a:rPr lang="en-US" sz="8000" b="1" baseline="-25000">
                <a:solidFill>
                  <a:srgbClr val="FF0000"/>
                </a:solidFill>
              </a:rPr>
              <a:t>4</a:t>
            </a:r>
            <a:endParaRPr lang="en-US" sz="8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16 seconds </a:t>
            </a:r>
            <a:r>
              <a:rPr lang="en-US" sz="2600" dirty="0"/>
              <a:t>to </a:t>
            </a:r>
            <a:r>
              <a:rPr lang="en-US" sz="2600" dirty="0" smtClean="0"/>
              <a:t>draw the Lewis Dot Structure on your whiteboard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33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speak with your shoulder partner </a:t>
            </a:r>
            <a:r>
              <a:rPr lang="en-US" sz="2600" dirty="0" smtClean="0"/>
              <a:t>about the Lewis Dot Structure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the name of the compound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1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Whiteboard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1905000" y="22860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/>
              <a:t>HCN</a:t>
            </a:r>
          </a:p>
        </p:txBody>
      </p:sp>
    </p:spTree>
    <p:extLst>
      <p:ext uri="{BB962C8B-B14F-4D97-AF65-F5344CB8AC3E}">
        <p14:creationId xmlns:p14="http://schemas.microsoft.com/office/powerpoint/2010/main" val="22662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Whiteboard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1981200" y="22860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 algn="ctr">
              <a:buNone/>
            </a:pPr>
            <a:r>
              <a:rPr lang="en-US" sz="8000" b="1" dirty="0" smtClean="0"/>
              <a:t>Carbon Dioxide (CO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)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6815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Whiteboard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1236372" y="1947864"/>
            <a:ext cx="10393251" cy="4910137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 algn="ctr">
              <a:buNone/>
            </a:pPr>
            <a:r>
              <a:rPr lang="en-US" sz="8000" b="1" dirty="0" err="1" smtClean="0"/>
              <a:t>Ethyne</a:t>
            </a:r>
            <a:endParaRPr lang="en-US" sz="8000" b="1" dirty="0" smtClean="0"/>
          </a:p>
          <a:p>
            <a:pPr marL="365125" indent="-255588" algn="ctr">
              <a:buNone/>
            </a:pPr>
            <a:r>
              <a:rPr lang="en-US" sz="8000" b="1" dirty="0" smtClean="0"/>
              <a:t>(C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H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)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5880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Final Exams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1342"/>
            <a:ext cx="8596668" cy="51680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Grades on the Final Exam were curved to the top score in each class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i="1" dirty="0" smtClean="0"/>
              <a:t>Your Score = Free Response points + Multiple Choice points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Ex: If Johnny received a 12/25 on Free Response and 39/75 on Multiple Choice…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i="1" dirty="0" smtClean="0"/>
              <a:t>Johnny’s Score = 12 + 39 = 51</a:t>
            </a:r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766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2060"/>
                </a:solidFill>
              </a:rPr>
              <a:t>Silence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6998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270000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200" dirty="0" smtClean="0"/>
              <a:t>How are double and triple bonds created?  </a:t>
            </a:r>
          </a:p>
        </p:txBody>
      </p:sp>
    </p:spTree>
    <p:extLst>
      <p:ext uri="{BB962C8B-B14F-4D97-AF65-F5344CB8AC3E}">
        <p14:creationId xmlns:p14="http://schemas.microsoft.com/office/powerpoint/2010/main" val="18825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897225"/>
            <a:ext cx="1057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Draw the Lewis Dot Structure for </a:t>
            </a:r>
            <a:r>
              <a:rPr lang="en-US" sz="3200" dirty="0" err="1" smtClean="0">
                <a:solidFill>
                  <a:prstClr val="black"/>
                </a:solidFill>
              </a:rPr>
              <a:t>Ethyne</a:t>
            </a:r>
            <a:r>
              <a:rPr lang="en-US" sz="3200" dirty="0" smtClean="0">
                <a:solidFill>
                  <a:prstClr val="black"/>
                </a:solidFill>
              </a:rPr>
              <a:t> (C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H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Sit anywhere you’d like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2278" y="202426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</a:t>
            </a:r>
            <a:r>
              <a:rPr lang="en-US" sz="3300" b="1" u="sng" dirty="0">
                <a:solidFill>
                  <a:srgbClr val="C00000"/>
                </a:solidFill>
              </a:rPr>
              <a:t>S</a:t>
            </a:r>
            <a:r>
              <a:rPr lang="en-US" sz="3300" b="1" u="sng" dirty="0" smtClean="0">
                <a:solidFill>
                  <a:srgbClr val="C00000"/>
                </a:solidFill>
              </a:rPr>
              <a:t>ilently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3213" y="1398785"/>
            <a:ext cx="6963375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No more than 4 people per row</a:t>
            </a:r>
          </a:p>
        </p:txBody>
      </p:sp>
    </p:spTree>
    <p:extLst>
      <p:ext uri="{BB962C8B-B14F-4D97-AF65-F5344CB8AC3E}">
        <p14:creationId xmlns:p14="http://schemas.microsoft.com/office/powerpoint/2010/main" val="207469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76250" y="1441450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Warm Up-8 Minutes</a:t>
            </a:r>
          </a:p>
          <a:p>
            <a:pPr eaLnBrk="1" hangingPunct="1"/>
            <a:r>
              <a:rPr lang="en-US" sz="2800" dirty="0" smtClean="0"/>
              <a:t>Cornell Style Notes/ Examples- 15 Minutes</a:t>
            </a:r>
          </a:p>
          <a:p>
            <a:pPr eaLnBrk="1" hangingPunct="1"/>
            <a:r>
              <a:rPr lang="en-US" sz="2800" dirty="0" smtClean="0"/>
              <a:t>Whiteboard Practice- 12 Minutes</a:t>
            </a:r>
          </a:p>
          <a:p>
            <a:pPr eaLnBrk="1" hangingPunct="1"/>
            <a:r>
              <a:rPr lang="en-US" sz="2800" dirty="0" smtClean="0"/>
              <a:t>Independent Practice- 15  Minutes</a:t>
            </a:r>
          </a:p>
          <a:p>
            <a:pPr eaLnBrk="1" hangingPunct="1"/>
            <a:r>
              <a:rPr lang="en-US" sz="2800" dirty="0" smtClean="0"/>
              <a:t>Closing- 3 Minutes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3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1633" y="2598739"/>
            <a:ext cx="5380567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 smtClean="0"/>
              <a:t>CH</a:t>
            </a:r>
            <a:r>
              <a:rPr lang="en-US" sz="13800" baseline="-25000" dirty="0"/>
              <a:t>4</a:t>
            </a:r>
            <a:endParaRPr lang="en-US" sz="13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 do molecules look like? 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pload.wikimedia.org/wikipedia/commons/1/1f/Methane-CRC-MW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82" y="1727200"/>
            <a:ext cx="358902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4858" y="2969465"/>
            <a:ext cx="13901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VSEPR Theory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Model used to predict the shapes of molecules</a:t>
            </a:r>
          </a:p>
          <a:p>
            <a:endParaRPr lang="en-US" sz="2800" dirty="0"/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914400" y="3562269"/>
            <a:ext cx="1913177" cy="4953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2667000" y="4929665"/>
            <a:ext cx="2116880" cy="8234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4876800" y="3196749"/>
            <a:ext cx="1985078" cy="12419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6773546" y="4891566"/>
            <a:ext cx="2005574" cy="15325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8271215" y="3733800"/>
            <a:ext cx="2005574" cy="927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9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 we know what shape a molecule is?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584" y="233203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Use the Lewis Dot Structure!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730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Important!!!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>
            <a:normAutofit/>
          </a:bodyPr>
          <a:lstStyle/>
          <a:p>
            <a:pPr marL="365125" indent="-255588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When finding the molecular structure (using VSEPR),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always</a:t>
            </a:r>
            <a:r>
              <a:rPr lang="en-US" sz="3200" dirty="0" smtClean="0">
                <a:solidFill>
                  <a:srgbClr val="FF0000"/>
                </a:solidFill>
              </a:rPr>
              <a:t> look at the central atom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6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313419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542782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Averages (and Top Scores)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926146"/>
              </p:ext>
            </p:extLst>
          </p:nvPr>
        </p:nvGraphicFramePr>
        <p:xfrm>
          <a:off x="283883" y="1559561"/>
          <a:ext cx="9935884" cy="3994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971"/>
                <a:gridCol w="2483971"/>
                <a:gridCol w="2483971"/>
                <a:gridCol w="2483971"/>
              </a:tblGrid>
              <a:tr h="12075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Period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Top Score (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uncurved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Class Average (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uncurved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Class Average (curved)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66%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78%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94%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62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49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4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83.5%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660279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5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What the **** is a lone pair? 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>
            <a:normAutofit/>
          </a:bodyPr>
          <a:lstStyle/>
          <a:p>
            <a:pPr marL="365125" indent="-255588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Lone pairs are 2 electrons together, not in a bond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2012books.lardbucket.org/books/principles-of-general-chemistry-v1.0/section_12/768e2d063688200c5482e54c7905ab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5" r="41489" b="27847"/>
          <a:stretch/>
        </p:blipFill>
        <p:spPr bwMode="auto">
          <a:xfrm>
            <a:off x="2765868" y="3392021"/>
            <a:ext cx="4419600" cy="292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5284694" y="2877671"/>
            <a:ext cx="1438835" cy="8068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23529" y="2633769"/>
            <a:ext cx="272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Lone Pair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6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3339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683589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33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960288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58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264036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05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872063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9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691065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67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17755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99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074212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58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Pencil Cup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6495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of you came without a pencil or writing utensil to class last semester</a:t>
            </a:r>
          </a:p>
          <a:p>
            <a:r>
              <a:rPr lang="en-US" sz="2400" dirty="0" smtClean="0"/>
              <a:t>When you come in, you must have a pencil or writing utensil in hand</a:t>
            </a:r>
          </a:p>
          <a:p>
            <a:pPr lvl="1"/>
            <a:r>
              <a:rPr lang="en-US" sz="2000" dirty="0" smtClean="0"/>
              <a:t>If not, grab a pencil from the cup</a:t>
            </a:r>
          </a:p>
          <a:p>
            <a:pPr lvl="1"/>
            <a:r>
              <a:rPr lang="en-US" sz="2000" dirty="0" smtClean="0"/>
              <a:t>Drop your ID in the box</a:t>
            </a:r>
          </a:p>
          <a:p>
            <a:r>
              <a:rPr lang="en-US" sz="2400" dirty="0" smtClean="0"/>
              <a:t>You may pick up your ID at the end of class once you return the pencil to the cup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51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086910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7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88912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542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697641"/>
              </p:ext>
            </p:extLst>
          </p:nvPr>
        </p:nvGraphicFramePr>
        <p:xfrm>
          <a:off x="330553" y="739613"/>
          <a:ext cx="11029781" cy="51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41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75231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13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173795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75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985824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65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721285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66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006553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83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65783"/>
              </p:ext>
            </p:extLst>
          </p:nvPr>
        </p:nvGraphicFramePr>
        <p:xfrm>
          <a:off x="330553" y="739613"/>
          <a:ext cx="11029781" cy="56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48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039259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3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Behavior Policy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of you did an excellent job last semester paying attention in class and being respectful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C00000"/>
                </a:solidFill>
              </a:rPr>
              <a:t>Unfortunately, some of you did not.</a:t>
            </a:r>
            <a:endParaRPr lang="en-US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686008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13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105813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78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874775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79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400558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01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163681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86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794585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6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408455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80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997921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03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860793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23387" y="5958796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84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883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VSEPR Theory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90304"/>
              </p:ext>
            </p:extLst>
          </p:nvPr>
        </p:nvGraphicFramePr>
        <p:xfrm>
          <a:off x="330553" y="739613"/>
          <a:ext cx="11029781" cy="575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597"/>
                <a:gridCol w="1676400"/>
                <a:gridCol w="2552700"/>
                <a:gridCol w="2133600"/>
                <a:gridCol w="2273484"/>
              </a:tblGrid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 of bonded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atoms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#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Bonded atoms + Lone Pairs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Picture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Planar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Tetrahedral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Trigonal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Pyramidal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7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4" t="27488" r="32713" b="66490"/>
          <a:stretch/>
        </p:blipFill>
        <p:spPr bwMode="auto">
          <a:xfrm>
            <a:off x="7156015" y="1665209"/>
            <a:ext cx="1805662" cy="449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06336" y="3188851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65209" r="32713" b="23548"/>
          <a:stretch/>
        </p:blipFill>
        <p:spPr bwMode="auto">
          <a:xfrm>
            <a:off x="7249902" y="5032013"/>
            <a:ext cx="1525331" cy="690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9" t="42427" r="32713" b="41949"/>
          <a:stretch/>
        </p:blipFill>
        <p:spPr bwMode="auto">
          <a:xfrm>
            <a:off x="7315200" y="2230091"/>
            <a:ext cx="1368920" cy="81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6" t="33777" r="32713" b="56933"/>
          <a:stretch/>
        </p:blipFill>
        <p:spPr bwMode="auto">
          <a:xfrm>
            <a:off x="7223387" y="5958796"/>
            <a:ext cx="1612465" cy="445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5" t="57876" r="32713" b="23548"/>
          <a:stretch/>
        </p:blipFill>
        <p:spPr bwMode="auto">
          <a:xfrm>
            <a:off x="7407019" y="3865808"/>
            <a:ext cx="1303654" cy="10215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02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White Board (starting next week)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660400"/>
            <a:ext cx="10386233" cy="5419165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you are being disrespectful in class </a:t>
            </a:r>
          </a:p>
          <a:p>
            <a:pPr lvl="1"/>
            <a:r>
              <a:rPr lang="en-US" sz="2000" dirty="0" smtClean="0"/>
              <a:t>Talking out of turn</a:t>
            </a:r>
          </a:p>
          <a:p>
            <a:pPr lvl="1"/>
            <a:r>
              <a:rPr lang="en-US" sz="2000" dirty="0" smtClean="0"/>
              <a:t>Not participating</a:t>
            </a:r>
          </a:p>
          <a:p>
            <a:pPr lvl="1"/>
            <a:r>
              <a:rPr lang="en-US" sz="2000" dirty="0" smtClean="0"/>
              <a:t>Out of your seat without permission (once the bell rings, where should you be???)</a:t>
            </a:r>
          </a:p>
          <a:p>
            <a:pPr lvl="1"/>
            <a:r>
              <a:rPr lang="en-US" sz="2000" dirty="0" smtClean="0"/>
              <a:t>Arguing with the teacher</a:t>
            </a:r>
          </a:p>
          <a:p>
            <a:pPr lvl="1"/>
            <a:r>
              <a:rPr lang="en-US" sz="2000" dirty="0" smtClean="0"/>
              <a:t>Etc.</a:t>
            </a:r>
          </a:p>
          <a:p>
            <a:r>
              <a:rPr lang="en-US" sz="2400" dirty="0" smtClean="0"/>
              <a:t>Each behavior miscue will be tracked on the board: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/>
              <a:t> </a:t>
            </a:r>
            <a:r>
              <a:rPr lang="en-US" sz="2400" dirty="0" smtClean="0"/>
              <a:t>offense: Name on Board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offense: Check Mark next to name</a:t>
            </a: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offense: Name Circled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If your name is circled in any class period, you will be assigned a MANDATORY after school detention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2129" y="3926541"/>
            <a:ext cx="238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Jonathan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4388206"/>
            <a:ext cx="238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Jonathan </a:t>
            </a:r>
            <a:r>
              <a:rPr lang="en-US" sz="2400" dirty="0" smtClean="0">
                <a:sym typeface="Wingdings 2" panose="05020102010507070707" pitchFamily="18" charset="2"/>
              </a:rPr>
              <a:t>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4918600"/>
            <a:ext cx="238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Jonathan </a:t>
            </a:r>
            <a:r>
              <a:rPr lang="en-US" sz="2400" dirty="0" smtClean="0">
                <a:sym typeface="Wingdings 2" panose="05020102010507070707" pitchFamily="18" charset="2"/>
              </a:rPr>
              <a:t>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7167282" y="4825191"/>
            <a:ext cx="2218764" cy="6484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HCN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</a:t>
            </a:r>
            <a:r>
              <a:rPr lang="en-US" dirty="0">
                <a:solidFill>
                  <a:srgbClr val="0070C0"/>
                </a:solidFill>
              </a:rPr>
              <a:t>2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O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2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1318" y="2059185"/>
            <a:ext cx="818044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Remember:</a:t>
            </a:r>
          </a:p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If there are only two atoms, the structure is </a:t>
            </a:r>
            <a:r>
              <a:rPr lang="en-US" sz="48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ALWAYS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linear</a:t>
            </a:r>
          </a:p>
        </p:txBody>
      </p:sp>
    </p:spTree>
    <p:extLst>
      <p:ext uri="{BB962C8B-B14F-4D97-AF65-F5344CB8AC3E}">
        <p14:creationId xmlns:p14="http://schemas.microsoft.com/office/powerpoint/2010/main" val="9092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Example </a:t>
            </a:r>
            <a:r>
              <a:rPr lang="en-US" dirty="0">
                <a:solidFill>
                  <a:srgbClr val="0070C0"/>
                </a:solidFill>
              </a:rPr>
              <a:t>3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H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8000" b="1" dirty="0" smtClean="0">
                <a:solidFill>
                  <a:srgbClr val="FF0000"/>
                </a:solidFill>
              </a:rPr>
              <a:t>O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466851"/>
            <a:ext cx="8229600" cy="2209799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002060"/>
                </a:solidFill>
              </a:rPr>
              <a:t>What is the molecular structure for Ammonia?  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3074" name="Picture 2" descr="http://2012books.lardbucket.org/books/principles-of-general-chemistry-v1.0/section_12/768e2d063688200c5482e54c7905ab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5" r="41489" b="27847"/>
          <a:stretch/>
        </p:blipFill>
        <p:spPr bwMode="auto">
          <a:xfrm>
            <a:off x="3409950" y="2571750"/>
            <a:ext cx="4419600" cy="292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504950" y="5397599"/>
            <a:ext cx="82296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Trigonal</a:t>
            </a:r>
            <a:r>
              <a:rPr lang="en-US" sz="2800" dirty="0" smtClean="0">
                <a:solidFill>
                  <a:srgbClr val="0070C0"/>
                </a:solidFill>
              </a:rPr>
              <a:t> Pyramidal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1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tx1"/>
                </a:solidFill>
              </a:rPr>
              <a:t>Check Point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7334" y="1466851"/>
            <a:ext cx="9057216" cy="2209799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solidFill>
                  <a:srgbClr val="002060"/>
                </a:solidFill>
              </a:rPr>
              <a:t>What is the molecular structure for Formaldehyde?  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04950" y="5397599"/>
            <a:ext cx="82296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Trigonal</a:t>
            </a:r>
            <a:r>
              <a:rPr lang="en-US" sz="2800" dirty="0" smtClean="0">
                <a:solidFill>
                  <a:srgbClr val="0070C0"/>
                </a:solidFill>
              </a:rPr>
              <a:t> Planar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20593" t="9151" r="75449" b="83778"/>
          <a:stretch/>
        </p:blipFill>
        <p:spPr bwMode="auto">
          <a:xfrm>
            <a:off x="3070860" y="2787651"/>
            <a:ext cx="4815840" cy="24870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92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37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draw the Lewis Dot Structure individually.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33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individually identify the number of bonding atoms and lone pairs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>
                <a:solidFill>
                  <a:srgbClr val="FF0000"/>
                </a:solidFill>
              </a:rPr>
              <a:t>61 seconds </a:t>
            </a:r>
            <a:r>
              <a:rPr lang="en-US" sz="2600" dirty="0" smtClean="0"/>
              <a:t>to decide the molecular structure with your shoulder partner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the name of the compound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H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8000" b="1" dirty="0" smtClean="0">
                <a:solidFill>
                  <a:srgbClr val="FF0000"/>
                </a:solidFill>
              </a:rPr>
              <a:t>O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9" y="5034151"/>
            <a:ext cx="4263838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Bent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5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#2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H</a:t>
            </a:r>
            <a:r>
              <a:rPr lang="en-US" sz="8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9" y="5034151"/>
            <a:ext cx="4263838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Linear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6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#3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NH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3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9" y="4657633"/>
            <a:ext cx="4263838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err="1" smtClean="0">
                <a:solidFill>
                  <a:srgbClr val="0070C0"/>
                </a:solidFill>
              </a:rPr>
              <a:t>Trigonal</a:t>
            </a:r>
            <a:r>
              <a:rPr lang="en-US" sz="6600" dirty="0" smtClean="0">
                <a:solidFill>
                  <a:srgbClr val="0070C0"/>
                </a:solidFill>
              </a:rPr>
              <a:t> Pyramidal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#4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CCl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4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8" y="5034151"/>
            <a:ext cx="5950627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Tetrahedral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to succeed in this class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Pay attention in class</a:t>
            </a:r>
          </a:p>
          <a:p>
            <a:r>
              <a:rPr lang="en-US" sz="2400" dirty="0" smtClean="0"/>
              <a:t>Turn in </a:t>
            </a:r>
            <a:r>
              <a:rPr lang="en-US" sz="2400" u="sng" dirty="0" smtClean="0"/>
              <a:t>EVERY</a:t>
            </a:r>
            <a:r>
              <a:rPr lang="en-US" sz="2400" dirty="0" smtClean="0"/>
              <a:t> assignment</a:t>
            </a:r>
          </a:p>
          <a:p>
            <a:pPr lvl="1"/>
            <a:r>
              <a:rPr lang="en-US" sz="2200" dirty="0" smtClean="0"/>
              <a:t>Classwork and homework are </a:t>
            </a:r>
            <a:r>
              <a:rPr lang="en-US" sz="2200" u="sng" dirty="0" smtClean="0"/>
              <a:t>55% of your grade</a:t>
            </a:r>
          </a:p>
          <a:p>
            <a:r>
              <a:rPr lang="en-US" sz="2400" dirty="0" smtClean="0"/>
              <a:t>Come to tutorials if you need help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135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#5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H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8000" b="1" dirty="0" smtClean="0">
                <a:solidFill>
                  <a:srgbClr val="FF0000"/>
                </a:solidFill>
              </a:rPr>
              <a:t>CO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9" y="4697974"/>
            <a:ext cx="4263838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err="1" smtClean="0">
                <a:solidFill>
                  <a:srgbClr val="0070C0"/>
                </a:solidFill>
              </a:rPr>
              <a:t>Trigonal</a:t>
            </a:r>
            <a:r>
              <a:rPr lang="en-US" sz="6600" dirty="0" smtClean="0">
                <a:solidFill>
                  <a:srgbClr val="0070C0"/>
                </a:solidFill>
              </a:rPr>
              <a:t> Planar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#6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77334" y="1930400"/>
            <a:ext cx="8229600" cy="4910138"/>
          </a:xfrm>
        </p:spPr>
        <p:txBody>
          <a:bodyPr/>
          <a:lstStyle/>
          <a:p>
            <a:pPr marL="365125" indent="-255588"/>
            <a:endParaRPr lang="en-US" dirty="0" smtClean="0"/>
          </a:p>
          <a:p>
            <a:pPr marL="365125" indent="-255588"/>
            <a:endParaRPr lang="en-US" dirty="0" smtClean="0"/>
          </a:p>
          <a:p>
            <a:pPr marL="365125" indent="-255588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CH</a:t>
            </a:r>
            <a:r>
              <a:rPr lang="en-US" sz="8000" b="1" baseline="-25000" dirty="0" smtClean="0">
                <a:solidFill>
                  <a:srgbClr val="FF0000"/>
                </a:solidFill>
              </a:rPr>
              <a:t>2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3749" y="5034151"/>
            <a:ext cx="4263838" cy="112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Bent</a:t>
            </a:r>
            <a:endParaRPr lang="en-US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Independent Practice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n-US" smtClean="0"/>
          </a:p>
          <a:p>
            <a:pPr algn="ctr" eaLnBrk="1" hangingPunct="1">
              <a:buFont typeface="Georgia" panose="02040502050405020303" pitchFamily="18" charset="0"/>
              <a:buNone/>
            </a:pPr>
            <a:endParaRPr lang="en-US" sz="3600"/>
          </a:p>
        </p:txBody>
      </p:sp>
      <p:sp>
        <p:nvSpPr>
          <p:cNvPr id="4" name="Oval 3"/>
          <p:cNvSpPr/>
          <p:nvPr/>
        </p:nvSpPr>
        <p:spPr>
          <a:xfrm>
            <a:off x="3580327" y="3886201"/>
            <a:ext cx="2807593" cy="2556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2060"/>
                </a:solidFill>
              </a:rPr>
              <a:t>Silence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299272" y="2305318"/>
            <a:ext cx="2710831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3983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270000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200" dirty="0" smtClean="0"/>
              <a:t>What molecular structure has 4 bonded atoms and 0 lone pairs?  </a:t>
            </a:r>
          </a:p>
        </p:txBody>
      </p:sp>
    </p:spTree>
    <p:extLst>
      <p:ext uri="{BB962C8B-B14F-4D97-AF65-F5344CB8AC3E}">
        <p14:creationId xmlns:p14="http://schemas.microsoft.com/office/powerpoint/2010/main" val="23390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6610" y="174812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Warm Up: 4 Minutes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212" y="2457692"/>
            <a:ext cx="10921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t"/>
            <a:r>
              <a:rPr lang="en-US" sz="3200" dirty="0"/>
              <a:t>Draw the Lewis Dot Structure for Hydrogen </a:t>
            </a:r>
            <a:r>
              <a:rPr lang="en-US" sz="3200" dirty="0" smtClean="0"/>
              <a:t>Cyanide (HCN)</a:t>
            </a:r>
            <a:endParaRPr lang="en-US" sz="3200" dirty="0" smtClean="0"/>
          </a:p>
          <a:p>
            <a:pPr lvl="0" fontAlgn="t"/>
            <a:endParaRPr lang="en-US" sz="3200" dirty="0"/>
          </a:p>
          <a:p>
            <a:pPr lvl="0" fontAlgn="t"/>
            <a:endParaRPr lang="en-US" sz="3200" dirty="0"/>
          </a:p>
          <a:p>
            <a:pPr lvl="0" fontAlgn="t"/>
            <a:r>
              <a:rPr lang="en-US" sz="3200" dirty="0"/>
              <a:t>What is the molecular structure for Hydrogen Cyanide?  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3213" y="856394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3213" y="143866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</a:t>
            </a:r>
            <a:r>
              <a:rPr lang="en-US" sz="3300" b="1" u="sng" dirty="0">
                <a:solidFill>
                  <a:srgbClr val="C00000"/>
                </a:solidFill>
              </a:rPr>
              <a:t>S</a:t>
            </a:r>
            <a:r>
              <a:rPr lang="en-US" sz="3300" b="1" u="sng" dirty="0" smtClean="0">
                <a:solidFill>
                  <a:srgbClr val="C00000"/>
                </a:solidFill>
              </a:rPr>
              <a:t>ilently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407078" y="411520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38988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Up: 7 Minutes</a:t>
            </a:r>
          </a:p>
          <a:p>
            <a:r>
              <a:rPr lang="en-US" sz="3200" dirty="0" smtClean="0"/>
              <a:t>Quiz Goals/Expectations: 3 minutes</a:t>
            </a:r>
          </a:p>
          <a:p>
            <a:r>
              <a:rPr lang="en-US" sz="3200" dirty="0" smtClean="0"/>
              <a:t>Chemical Bonding Quiz: 32 minutes</a:t>
            </a:r>
          </a:p>
          <a:p>
            <a:r>
              <a:rPr lang="en-US" sz="3200" dirty="0" smtClean="0"/>
              <a:t>Closing: </a:t>
            </a:r>
            <a:r>
              <a:rPr lang="en-US" sz="3200" dirty="0"/>
              <a:t>3</a:t>
            </a:r>
            <a:r>
              <a:rPr lang="en-US" sz="3200" dirty="0" smtClean="0"/>
              <a:t> minutes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5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Material Covered on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Lewis Dot Structures</a:t>
            </a:r>
          </a:p>
          <a:p>
            <a:r>
              <a:rPr lang="en-US" sz="3200" dirty="0" smtClean="0"/>
              <a:t>VSEPR Theory</a:t>
            </a:r>
          </a:p>
        </p:txBody>
      </p:sp>
    </p:spTree>
    <p:extLst>
      <p:ext uri="{BB962C8B-B14F-4D97-AF65-F5344CB8AC3E}">
        <p14:creationId xmlns:p14="http://schemas.microsoft.com/office/powerpoint/2010/main" val="31808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demonstrate mastery, we are shooting for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14200" y="3029803"/>
            <a:ext cx="24320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85%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5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keep eyes on own paper</a:t>
            </a:r>
          </a:p>
          <a:p>
            <a:pPr lvl="1"/>
            <a:r>
              <a:rPr lang="en-US" sz="2000" dirty="0" smtClean="0"/>
              <a:t>Cheating will result in an automatic </a:t>
            </a:r>
            <a:r>
              <a:rPr lang="en-US" sz="2800" dirty="0" smtClean="0">
                <a:solidFill>
                  <a:srgbClr val="C00000"/>
                </a:solidFill>
              </a:rPr>
              <a:t>ZERO</a:t>
            </a:r>
          </a:p>
          <a:p>
            <a:r>
              <a:rPr lang="en-US" sz="2400" dirty="0" smtClean="0"/>
              <a:t>Students will remain </a:t>
            </a:r>
            <a:r>
              <a:rPr lang="en-US" sz="2400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 for the duration of the quiz</a:t>
            </a:r>
          </a:p>
        </p:txBody>
      </p:sp>
    </p:spTree>
    <p:extLst>
      <p:ext uri="{BB962C8B-B14F-4D97-AF65-F5344CB8AC3E}">
        <p14:creationId xmlns:p14="http://schemas.microsoft.com/office/powerpoint/2010/main" val="37160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Check Point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your goal for this </a:t>
            </a:r>
            <a:r>
              <a:rPr lang="en-US" sz="2400" dirty="0" smtClean="0"/>
              <a:t>quiz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86606" y="3208353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36051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4807</TotalTime>
  <Words>2406</Words>
  <Application>Microsoft Office PowerPoint</Application>
  <PresentationFormat>Widescreen</PresentationFormat>
  <Paragraphs>967</Paragraphs>
  <Slides>101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11" baseType="lpstr">
      <vt:lpstr>Arial</vt:lpstr>
      <vt:lpstr>Calibri</vt:lpstr>
      <vt:lpstr>Georgia</vt:lpstr>
      <vt:lpstr>Gill Sans MT</vt:lpstr>
      <vt:lpstr>Times New Roman</vt:lpstr>
      <vt:lpstr>Trebuchet MS</vt:lpstr>
      <vt:lpstr>Wingdings</vt:lpstr>
      <vt:lpstr>Wingdings 2</vt:lpstr>
      <vt:lpstr>Wingdings 3</vt:lpstr>
      <vt:lpstr>Facet</vt:lpstr>
      <vt:lpstr>Week 18 Chemistry</vt:lpstr>
      <vt:lpstr>Warm Up: 4 Minutes</vt:lpstr>
      <vt:lpstr>Warm Up: 4 Minutes</vt:lpstr>
      <vt:lpstr>Final Exams</vt:lpstr>
      <vt:lpstr>Class Averages (and Top Scores)</vt:lpstr>
      <vt:lpstr>The Pencil Cup</vt:lpstr>
      <vt:lpstr>Behavior Policy</vt:lpstr>
      <vt:lpstr>The White Board (starting next week)</vt:lpstr>
      <vt:lpstr>How to succeed in this class</vt:lpstr>
      <vt:lpstr>Agenda</vt:lpstr>
      <vt:lpstr>Goal For Today</vt:lpstr>
      <vt:lpstr>Take out paper for notes</vt:lpstr>
      <vt:lpstr>How Many Electrons Should Surround Fluorine ?</vt:lpstr>
      <vt:lpstr>The Actual Shared Electrons Form a… </vt:lpstr>
      <vt:lpstr>Covalent Bonds → O       C        O </vt:lpstr>
      <vt:lpstr>Single Bonds</vt:lpstr>
      <vt:lpstr>Example 1</vt:lpstr>
      <vt:lpstr>Example 1</vt:lpstr>
      <vt:lpstr>Example 2</vt:lpstr>
      <vt:lpstr>Example 3</vt:lpstr>
      <vt:lpstr>Guided Practice</vt:lpstr>
      <vt:lpstr>Show Me on the Whiteboard!!</vt:lpstr>
      <vt:lpstr>Show Me on the Whiteboard!!</vt:lpstr>
      <vt:lpstr>Show Me on the Whiteboard!!</vt:lpstr>
      <vt:lpstr>Independent Practice</vt:lpstr>
      <vt:lpstr>Closing</vt:lpstr>
      <vt:lpstr>Warm Up: 4 Minutes</vt:lpstr>
      <vt:lpstr>Agenda</vt:lpstr>
      <vt:lpstr>Take out paper for notes</vt:lpstr>
      <vt:lpstr>Types of Covalent Bonds </vt:lpstr>
      <vt:lpstr>Check Point</vt:lpstr>
      <vt:lpstr>Example 1</vt:lpstr>
      <vt:lpstr>Example 1</vt:lpstr>
      <vt:lpstr>Example 2</vt:lpstr>
      <vt:lpstr>Example 3</vt:lpstr>
      <vt:lpstr>Guided Practice</vt:lpstr>
      <vt:lpstr>Whiteboard</vt:lpstr>
      <vt:lpstr>Whiteboard</vt:lpstr>
      <vt:lpstr>Whiteboard</vt:lpstr>
      <vt:lpstr>Independent Practice</vt:lpstr>
      <vt:lpstr>Closing</vt:lpstr>
      <vt:lpstr>Warm Up: 4 Minutes</vt:lpstr>
      <vt:lpstr>Agenda</vt:lpstr>
      <vt:lpstr>What do molecules look like?  </vt:lpstr>
      <vt:lpstr>VSEPR Theory</vt:lpstr>
      <vt:lpstr>How do we know what shape a molecule is?</vt:lpstr>
      <vt:lpstr>Important!!!</vt:lpstr>
      <vt:lpstr>VSEPR Theory</vt:lpstr>
      <vt:lpstr>VSEPR Theory</vt:lpstr>
      <vt:lpstr>VSEPR Theory</vt:lpstr>
      <vt:lpstr>What the **** is a lone pair?  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VSEPR Theory</vt:lpstr>
      <vt:lpstr>Example 1</vt:lpstr>
      <vt:lpstr>Example 2</vt:lpstr>
      <vt:lpstr>Example 3</vt:lpstr>
      <vt:lpstr>Check Point</vt:lpstr>
      <vt:lpstr>Check Point</vt:lpstr>
      <vt:lpstr>Guided Practice</vt:lpstr>
      <vt:lpstr>#1</vt:lpstr>
      <vt:lpstr>#2</vt:lpstr>
      <vt:lpstr>#3</vt:lpstr>
      <vt:lpstr>#4</vt:lpstr>
      <vt:lpstr>#5</vt:lpstr>
      <vt:lpstr>#6</vt:lpstr>
      <vt:lpstr>Independent Practice</vt:lpstr>
      <vt:lpstr>Closing</vt:lpstr>
      <vt:lpstr>Warm Up: 4 Minutes</vt:lpstr>
      <vt:lpstr>Agenda</vt:lpstr>
      <vt:lpstr>Material Covered on Quiz</vt:lpstr>
      <vt:lpstr>Goal</vt:lpstr>
      <vt:lpstr>Expectations</vt:lpstr>
      <vt:lpstr>Check Point</vt:lpstr>
      <vt:lpstr>Good Luck!!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18 Chemistry</dc:title>
  <dc:creator>Ghosh, Niloy</dc:creator>
  <cp:lastModifiedBy>Ghosh, Niloy</cp:lastModifiedBy>
  <cp:revision>67</cp:revision>
  <dcterms:created xsi:type="dcterms:W3CDTF">2014-01-05T03:27:19Z</dcterms:created>
  <dcterms:modified xsi:type="dcterms:W3CDTF">2014-01-10T14:16:22Z</dcterms:modified>
</cp:coreProperties>
</file>